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29" r:id="rId2"/>
    <p:sldId id="365" r:id="rId3"/>
    <p:sldId id="363" r:id="rId4"/>
    <p:sldId id="333" r:id="rId5"/>
    <p:sldId id="336" r:id="rId6"/>
    <p:sldId id="375" r:id="rId7"/>
    <p:sldId id="338" r:id="rId8"/>
    <p:sldId id="340" r:id="rId9"/>
    <p:sldId id="380" r:id="rId10"/>
    <p:sldId id="379" r:id="rId11"/>
    <p:sldId id="344" r:id="rId12"/>
    <p:sldId id="373" r:id="rId13"/>
    <p:sldId id="374" r:id="rId14"/>
    <p:sldId id="345" r:id="rId15"/>
    <p:sldId id="346" r:id="rId16"/>
    <p:sldId id="347" r:id="rId17"/>
    <p:sldId id="366" r:id="rId18"/>
    <p:sldId id="349" r:id="rId19"/>
    <p:sldId id="350" r:id="rId20"/>
    <p:sldId id="352" r:id="rId21"/>
    <p:sldId id="353" r:id="rId22"/>
    <p:sldId id="354" r:id="rId23"/>
    <p:sldId id="355" r:id="rId24"/>
    <p:sldId id="357" r:id="rId25"/>
    <p:sldId id="356" r:id="rId26"/>
    <p:sldId id="358" r:id="rId27"/>
    <p:sldId id="360" r:id="rId28"/>
    <p:sldId id="361" r:id="rId29"/>
    <p:sldId id="372" r:id="rId30"/>
    <p:sldId id="376" r:id="rId31"/>
    <p:sldId id="381" r:id="rId32"/>
    <p:sldId id="371" r:id="rId33"/>
    <p:sldId id="37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" initials="PM" lastIdx="17" clrIdx="0"/>
  <p:cmAuthor id="1" name="Jaleta, Moti (CIMMYT)" initials="JM" lastIdx="2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33"/>
    <a:srgbClr val="0033CC"/>
    <a:srgbClr val="3366FF"/>
    <a:srgbClr val="66FF99"/>
    <a:srgbClr val="FF0000"/>
    <a:srgbClr val="FF6699"/>
    <a:srgbClr val="CC3300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\CIMMYT\CRP-projects\Maize%20CRP\Review-maize-CRP\input%20land%20scap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\CIMMYT\CRP-projects\Maize%20CRP\Review-maize-CRP\input%20land%20scap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\CIMMYT\CRP-projects\Maize%20CRP\Review-maize-CRP\input%20land%20scap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\adotpion%20pathways\documents-after-project-approval\Donor-meeting-Nick%20+%20Mellissa\impact%20pape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\adotpion%20pathways\documents-after-project-approval\Donor-meeting-Nick%20+%20Mellissa\impact%20paper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\CIMMYT\Risk%20related%20artciles\Eth%20and%20Malawi-downrisk\rivsed%20version\JAE\revised%20version\Final-version\cost%20of%20risk-20%20Jul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>
                <a:solidFill>
                  <a:srgbClr val="0033CC"/>
                </a:solidFill>
              </a:defRPr>
            </a:pPr>
            <a:r>
              <a:rPr lang="en-US" sz="1400" b="1" dirty="0">
                <a:solidFill>
                  <a:srgbClr val="0033CC"/>
                </a:solidFill>
              </a:rPr>
              <a:t>Maize-legume intercropping</a:t>
            </a:r>
          </a:p>
        </c:rich>
      </c:tx>
      <c:layout/>
      <c:overlay val="1"/>
      <c:spPr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7138888888888896E-2"/>
          <c:y val="0.16666666666666699"/>
          <c:w val="0.89230555555555602"/>
          <c:h val="0.5883293234179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Sheet1!$A$76</c:f>
              <c:strCache>
                <c:ptCount val="1"/>
                <c:pt idx="0">
                  <c:v>MHHs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Sheet1!$B$75:$E$75</c:f>
              <c:strCache>
                <c:ptCount val="4"/>
                <c:pt idx="0">
                  <c:v>Ethiopia</c:v>
                </c:pt>
                <c:pt idx="1">
                  <c:v>Kenya</c:v>
                </c:pt>
                <c:pt idx="2">
                  <c:v>Tanzania</c:v>
                </c:pt>
                <c:pt idx="3">
                  <c:v>Malawi</c:v>
                </c:pt>
              </c:strCache>
            </c:strRef>
          </c:cat>
          <c:val>
            <c:numRef>
              <c:f>Sheet1!$B$76:$E$76</c:f>
              <c:numCache>
                <c:formatCode>General</c:formatCode>
                <c:ptCount val="4"/>
                <c:pt idx="0">
                  <c:v>22.3</c:v>
                </c:pt>
                <c:pt idx="1">
                  <c:v>70.599999999999994</c:v>
                </c:pt>
                <c:pt idx="2">
                  <c:v>54.9</c:v>
                </c:pt>
                <c:pt idx="3">
                  <c:v>43.8</c:v>
                </c:pt>
              </c:numCache>
            </c:numRef>
          </c:val>
        </c:ser>
        <c:ser>
          <c:idx val="1"/>
          <c:order val="1"/>
          <c:tx>
            <c:strRef>
              <c:f>Sheet1!$A$77</c:f>
              <c:strCache>
                <c:ptCount val="1"/>
                <c:pt idx="0">
                  <c:v>FHHs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Sheet1!$B$75:$E$75</c:f>
              <c:strCache>
                <c:ptCount val="4"/>
                <c:pt idx="0">
                  <c:v>Ethiopia</c:v>
                </c:pt>
                <c:pt idx="1">
                  <c:v>Kenya</c:v>
                </c:pt>
                <c:pt idx="2">
                  <c:v>Tanzania</c:v>
                </c:pt>
                <c:pt idx="3">
                  <c:v>Malawi</c:v>
                </c:pt>
              </c:strCache>
            </c:strRef>
          </c:cat>
          <c:val>
            <c:numRef>
              <c:f>Sheet1!$B$77:$E$77</c:f>
              <c:numCache>
                <c:formatCode>General</c:formatCode>
                <c:ptCount val="4"/>
                <c:pt idx="0">
                  <c:v>18.5</c:v>
                </c:pt>
                <c:pt idx="1">
                  <c:v>81.8</c:v>
                </c:pt>
                <c:pt idx="2">
                  <c:v>51.4</c:v>
                </c:pt>
                <c:pt idx="3">
                  <c:v>58.1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1812736"/>
        <c:axId val="61814272"/>
      </c:barChart>
      <c:catAx>
        <c:axId val="61812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1814272"/>
        <c:crosses val="autoZero"/>
        <c:auto val="1"/>
        <c:lblAlgn val="ctr"/>
        <c:lblOffset val="100"/>
        <c:noMultiLvlLbl val="0"/>
      </c:catAx>
      <c:valAx>
        <c:axId val="61814272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 dirty="0"/>
                  <a:t>%household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18127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9963012315768205"/>
          <c:y val="0.20160141440653201"/>
          <c:w val="0.236637189582072"/>
          <c:h val="9.0065252260134204E-2"/>
        </c:manualLayout>
      </c:layout>
      <c:overlay val="0"/>
      <c:spPr>
        <a:ln w="3175">
          <a:solidFill>
            <a:schemeClr val="bg2">
              <a:lumMod val="75000"/>
            </a:schemeClr>
          </a:solidFill>
        </a:ln>
      </c:spPr>
      <c:txPr>
        <a:bodyPr/>
        <a:lstStyle/>
        <a:p>
          <a:pPr>
            <a:defRPr sz="10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>
                <a:solidFill>
                  <a:srgbClr val="0033CC"/>
                </a:solidFill>
              </a:defRPr>
            </a:pPr>
            <a:r>
              <a:rPr lang="en-US" sz="1400" b="1" dirty="0">
                <a:solidFill>
                  <a:srgbClr val="0033CC"/>
                </a:solidFill>
              </a:rPr>
              <a:t>Improved maize </a:t>
            </a:r>
            <a:r>
              <a:rPr lang="en-US" sz="1400" b="1" dirty="0" smtClean="0">
                <a:solidFill>
                  <a:srgbClr val="0033CC"/>
                </a:solidFill>
              </a:rPr>
              <a:t>seeds </a:t>
            </a:r>
            <a:r>
              <a:rPr lang="en-US" sz="1400" b="1" dirty="0">
                <a:solidFill>
                  <a:srgbClr val="0033CC"/>
                </a:solidFill>
              </a:rPr>
              <a:t>adoption</a:t>
            </a:r>
          </a:p>
        </c:rich>
      </c:tx>
      <c:layout/>
      <c:overlay val="1"/>
      <c:spPr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8347331583552102E-2"/>
          <c:y val="0.12037037037037"/>
          <c:w val="0.89665266841644797"/>
          <c:h val="0.69888481421439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Sheet1!$A$65</c:f>
              <c:strCache>
                <c:ptCount val="1"/>
                <c:pt idx="0">
                  <c:v>MHHs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Sheet1!$B$64:$E$64</c:f>
              <c:strCache>
                <c:ptCount val="4"/>
                <c:pt idx="0">
                  <c:v>Ethiopia</c:v>
                </c:pt>
                <c:pt idx="1">
                  <c:v>Kenya</c:v>
                </c:pt>
                <c:pt idx="2">
                  <c:v>Tanzania</c:v>
                </c:pt>
                <c:pt idx="3">
                  <c:v>Malawi</c:v>
                </c:pt>
              </c:strCache>
            </c:strRef>
          </c:cat>
          <c:val>
            <c:numRef>
              <c:f>Sheet1!$B$65:$E$65</c:f>
              <c:numCache>
                <c:formatCode>General</c:formatCode>
                <c:ptCount val="4"/>
                <c:pt idx="0">
                  <c:v>70.599999999999994</c:v>
                </c:pt>
                <c:pt idx="1">
                  <c:v>79.599999999999994</c:v>
                </c:pt>
                <c:pt idx="2">
                  <c:v>59.1</c:v>
                </c:pt>
                <c:pt idx="3">
                  <c:v>69</c:v>
                </c:pt>
              </c:numCache>
            </c:numRef>
          </c:val>
        </c:ser>
        <c:ser>
          <c:idx val="1"/>
          <c:order val="1"/>
          <c:tx>
            <c:strRef>
              <c:f>Sheet1!$A$66</c:f>
              <c:strCache>
                <c:ptCount val="1"/>
                <c:pt idx="0">
                  <c:v>FHHs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Sheet1!$B$64:$E$64</c:f>
              <c:strCache>
                <c:ptCount val="4"/>
                <c:pt idx="0">
                  <c:v>Ethiopia</c:v>
                </c:pt>
                <c:pt idx="1">
                  <c:v>Kenya</c:v>
                </c:pt>
                <c:pt idx="2">
                  <c:v>Tanzania</c:v>
                </c:pt>
                <c:pt idx="3">
                  <c:v>Malawi</c:v>
                </c:pt>
              </c:strCache>
            </c:strRef>
          </c:cat>
          <c:val>
            <c:numRef>
              <c:f>Sheet1!$B$66:$E$66</c:f>
              <c:numCache>
                <c:formatCode>General</c:formatCode>
                <c:ptCount val="4"/>
                <c:pt idx="0">
                  <c:v>50</c:v>
                </c:pt>
                <c:pt idx="1">
                  <c:v>59.1</c:v>
                </c:pt>
                <c:pt idx="2">
                  <c:v>50</c:v>
                </c:pt>
                <c:pt idx="3">
                  <c:v>69.7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1836672"/>
        <c:axId val="61842560"/>
      </c:barChart>
      <c:catAx>
        <c:axId val="61836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1842560"/>
        <c:crosses val="autoZero"/>
        <c:auto val="1"/>
        <c:lblAlgn val="ctr"/>
        <c:lblOffset val="100"/>
        <c:noMultiLvlLbl val="0"/>
      </c:catAx>
      <c:valAx>
        <c:axId val="61842560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 dirty="0"/>
                  <a:t>% household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18366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44381165716355"/>
          <c:y val="0.17833590896003501"/>
          <c:w val="0.25635695538057701"/>
          <c:h val="8.8377471930770904E-2"/>
        </c:manualLayout>
      </c:layout>
      <c:overlay val="0"/>
      <c:spPr>
        <a:ln w="3175">
          <a:solidFill>
            <a:schemeClr val="bg2">
              <a:lumMod val="75000"/>
            </a:schemeClr>
          </a:solidFill>
        </a:ln>
      </c:spPr>
      <c:txPr>
        <a:bodyPr/>
        <a:lstStyle/>
        <a:p>
          <a:pPr>
            <a:defRPr sz="105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997286651048"/>
          <c:y val="2.8312664041994701E-2"/>
          <c:w val="0.87831256747082398"/>
          <c:h val="0.66826486363117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Sheet1!$C$54</c:f>
              <c:strCache>
                <c:ptCount val="1"/>
                <c:pt idx="0">
                  <c:v>Ethiopia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50" dirty="0" smtClean="0"/>
                      <a:t>13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50" dirty="0" smtClean="0"/>
                      <a:t>22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50" dirty="0" smtClean="0"/>
                      <a:t>13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050" dirty="0" smtClean="0"/>
                      <a:t>38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05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Sheet1!$A$55:$B$59</c:f>
              <c:strCache>
                <c:ptCount val="5"/>
                <c:pt idx="0">
                  <c:v>Maize-legume intercropping</c:v>
                </c:pt>
                <c:pt idx="1">
                  <c:v>Maize/legume rotation</c:v>
                </c:pt>
                <c:pt idx="2">
                  <c:v>Minimum tillage</c:v>
                </c:pt>
                <c:pt idx="3">
                  <c:v>Residue retention</c:v>
                </c:pt>
                <c:pt idx="4">
                  <c:v>Conservation agriculture</c:v>
                </c:pt>
              </c:strCache>
            </c:strRef>
          </c:cat>
          <c:val>
            <c:numRef>
              <c:f>Sheet1!$C$55:$C$59</c:f>
              <c:numCache>
                <c:formatCode>0.0</c:formatCode>
                <c:ptCount val="5"/>
                <c:pt idx="0">
                  <c:v>12.5</c:v>
                </c:pt>
                <c:pt idx="1">
                  <c:v>22</c:v>
                </c:pt>
                <c:pt idx="2">
                  <c:v>13</c:v>
                </c:pt>
                <c:pt idx="3">
                  <c:v>37.75</c:v>
                </c:pt>
                <c:pt idx="4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Sheet1!$D$54</c:f>
              <c:strCache>
                <c:ptCount val="1"/>
                <c:pt idx="0">
                  <c:v>Kenya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50" dirty="0" smtClean="0"/>
                      <a:t>72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50" dirty="0" smtClean="0"/>
                      <a:t>26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50" dirty="0" smtClean="0"/>
                      <a:t>21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050" dirty="0" smtClean="0"/>
                      <a:t>48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050" dirty="0" smtClean="0"/>
                      <a:t>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05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Sheet1!$A$55:$B$59</c:f>
              <c:strCache>
                <c:ptCount val="5"/>
                <c:pt idx="0">
                  <c:v>Maize-legume intercropping</c:v>
                </c:pt>
                <c:pt idx="1">
                  <c:v>Maize/legume rotation</c:v>
                </c:pt>
                <c:pt idx="2">
                  <c:v>Minimum tillage</c:v>
                </c:pt>
                <c:pt idx="3">
                  <c:v>Residue retention</c:v>
                </c:pt>
                <c:pt idx="4">
                  <c:v>Conservation agriculture</c:v>
                </c:pt>
              </c:strCache>
            </c:strRef>
          </c:cat>
          <c:val>
            <c:numRef>
              <c:f>Sheet1!$D$55:$D$59</c:f>
              <c:numCache>
                <c:formatCode>0.0</c:formatCode>
                <c:ptCount val="5"/>
                <c:pt idx="0">
                  <c:v>72.400000000000006</c:v>
                </c:pt>
                <c:pt idx="1">
                  <c:v>25.7</c:v>
                </c:pt>
                <c:pt idx="2">
                  <c:v>21</c:v>
                </c:pt>
                <c:pt idx="3">
                  <c:v>47.8</c:v>
                </c:pt>
                <c:pt idx="4">
                  <c:v>3.7</c:v>
                </c:pt>
              </c:numCache>
            </c:numRef>
          </c:val>
        </c:ser>
        <c:ser>
          <c:idx val="2"/>
          <c:order val="2"/>
          <c:tx>
            <c:strRef>
              <c:f>Sheet1!$E$54</c:f>
              <c:strCache>
                <c:ptCount val="1"/>
                <c:pt idx="0">
                  <c:v>Malawi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50" dirty="0" smtClean="0"/>
                      <a:t>46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50" dirty="0" smtClean="0"/>
                      <a:t>66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50" dirty="0" smtClean="0"/>
                      <a:t>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050" dirty="0" smtClean="0"/>
                      <a:t>47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050" dirty="0" smtClean="0"/>
                      <a:t>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05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Sheet1!$A$55:$B$59</c:f>
              <c:strCache>
                <c:ptCount val="5"/>
                <c:pt idx="0">
                  <c:v>Maize-legume intercropping</c:v>
                </c:pt>
                <c:pt idx="1">
                  <c:v>Maize/legume rotation</c:v>
                </c:pt>
                <c:pt idx="2">
                  <c:v>Minimum tillage</c:v>
                </c:pt>
                <c:pt idx="3">
                  <c:v>Residue retention</c:v>
                </c:pt>
                <c:pt idx="4">
                  <c:v>Conservation agriculture</c:v>
                </c:pt>
              </c:strCache>
            </c:strRef>
          </c:cat>
          <c:val>
            <c:numRef>
              <c:f>Sheet1!$E$55:$E$59</c:f>
              <c:numCache>
                <c:formatCode>General</c:formatCode>
                <c:ptCount val="5"/>
                <c:pt idx="0">
                  <c:v>46.1</c:v>
                </c:pt>
                <c:pt idx="1">
                  <c:v>66.2</c:v>
                </c:pt>
                <c:pt idx="2">
                  <c:v>5.3</c:v>
                </c:pt>
                <c:pt idx="3">
                  <c:v>47.3</c:v>
                </c:pt>
                <c:pt idx="4">
                  <c:v>1.8</c:v>
                </c:pt>
              </c:numCache>
            </c:numRef>
          </c:val>
        </c:ser>
        <c:ser>
          <c:idx val="3"/>
          <c:order val="3"/>
          <c:tx>
            <c:strRef>
              <c:f>Sheet1!$F$54</c:f>
              <c:strCache>
                <c:ptCount val="1"/>
                <c:pt idx="0">
                  <c:v>Tanzania</c:v>
                </c:pt>
              </c:strCache>
            </c:strRef>
          </c:tx>
          <c:spPr>
            <a:solidFill>
              <a:srgbClr val="66FF99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50" dirty="0" smtClean="0"/>
                      <a:t>54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50" dirty="0" smtClean="0"/>
                      <a:t>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50" dirty="0" smtClean="0"/>
                      <a:t>32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050" dirty="0" smtClean="0"/>
                      <a:t>54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050" dirty="0" smtClean="0"/>
                      <a:t>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05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Sheet1!$A$55:$B$59</c:f>
              <c:strCache>
                <c:ptCount val="5"/>
                <c:pt idx="0">
                  <c:v>Maize-legume intercropping</c:v>
                </c:pt>
                <c:pt idx="1">
                  <c:v>Maize/legume rotation</c:v>
                </c:pt>
                <c:pt idx="2">
                  <c:v>Minimum tillage</c:v>
                </c:pt>
                <c:pt idx="3">
                  <c:v>Residue retention</c:v>
                </c:pt>
                <c:pt idx="4">
                  <c:v>Conservation agriculture</c:v>
                </c:pt>
              </c:strCache>
            </c:strRef>
          </c:cat>
          <c:val>
            <c:numRef>
              <c:f>Sheet1!$F$55:$F$59</c:f>
              <c:numCache>
                <c:formatCode>#,##0.0</c:formatCode>
                <c:ptCount val="5"/>
                <c:pt idx="0">
                  <c:v>54.4</c:v>
                </c:pt>
                <c:pt idx="1">
                  <c:v>6.5</c:v>
                </c:pt>
                <c:pt idx="2">
                  <c:v>32</c:v>
                </c:pt>
                <c:pt idx="3">
                  <c:v>54.1</c:v>
                </c:pt>
                <c:pt idx="4">
                  <c:v>6.8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8422144"/>
        <c:axId val="98440320"/>
      </c:barChart>
      <c:catAx>
        <c:axId val="98422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98440320"/>
        <c:crossesAt val="0"/>
        <c:auto val="1"/>
        <c:lblAlgn val="ctr"/>
        <c:lblOffset val="100"/>
        <c:noMultiLvlLbl val="0"/>
      </c:catAx>
      <c:valAx>
        <c:axId val="98440320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en-US" sz="1600" b="1" dirty="0"/>
                  <a:t>% household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98422144"/>
        <c:crosses val="autoZero"/>
        <c:crossBetween val="between"/>
        <c:majorUnit val="20"/>
        <c:minorUnit val="4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7694064774921998"/>
          <c:y val="6.6747118566700903E-2"/>
          <c:w val="0.36247078195414301"/>
          <c:h val="7.0934040853588995E-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Ethiopia</a:t>
            </a:r>
          </a:p>
          <a:p>
            <a:pPr>
              <a:defRPr/>
            </a:pPr>
            <a:endParaRPr lang="en-US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0953939860778272"/>
          <c:y val="4.4444444444444446E-2"/>
          <c:w val="0.82343161588497094"/>
          <c:h val="0.5268288130650334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C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33CC33"/>
              </a:solidFill>
            </c:spPr>
          </c:dPt>
          <c:dPt>
            <c:idx val="4"/>
            <c:invertIfNegative val="0"/>
            <c:bubble3D val="0"/>
            <c:spPr>
              <a:solidFill>
                <a:srgbClr val="33CC33"/>
              </a:solidFill>
            </c:spPr>
          </c:dPt>
          <c:dPt>
            <c:idx val="5"/>
            <c:invertIfNegative val="0"/>
            <c:bubble3D val="0"/>
            <c:spPr>
              <a:solidFill>
                <a:srgbClr val="33CC33"/>
              </a:solidFill>
            </c:spPr>
          </c:dPt>
          <c:dPt>
            <c:idx val="6"/>
            <c:invertIfNegative val="0"/>
            <c:bubble3D val="0"/>
            <c:spPr>
              <a:solidFill>
                <a:srgbClr val="33CC33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Sheet2!$A$2:$A$8</c:f>
              <c:strCache>
                <c:ptCount val="7"/>
                <c:pt idx="0">
                  <c:v>Maize-legume rotation (R) + Minimum tillage(T)</c:v>
                </c:pt>
                <c:pt idx="1">
                  <c:v>R</c:v>
                </c:pt>
                <c:pt idx="2">
                  <c:v>T</c:v>
                </c:pt>
                <c:pt idx="3">
                  <c:v>Improved miaze varities(V)</c:v>
                </c:pt>
                <c:pt idx="4">
                  <c:v>V+T</c:v>
                </c:pt>
                <c:pt idx="5">
                  <c:v>V+R</c:v>
                </c:pt>
                <c:pt idx="6">
                  <c:v>V+R+T</c:v>
                </c:pt>
              </c:strCache>
            </c:strRef>
          </c:cat>
          <c:val>
            <c:numRef>
              <c:f>Sheet2!$B$2:$B$8</c:f>
              <c:numCache>
                <c:formatCode>General</c:formatCode>
                <c:ptCount val="7"/>
                <c:pt idx="0">
                  <c:v>498</c:v>
                </c:pt>
                <c:pt idx="1">
                  <c:v>1892</c:v>
                </c:pt>
                <c:pt idx="2">
                  <c:v>2350</c:v>
                </c:pt>
                <c:pt idx="3">
                  <c:v>2823</c:v>
                </c:pt>
                <c:pt idx="4">
                  <c:v>2959</c:v>
                </c:pt>
                <c:pt idx="5">
                  <c:v>4507</c:v>
                </c:pt>
                <c:pt idx="6">
                  <c:v>5579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8118656"/>
        <c:axId val="98132736"/>
      </c:barChart>
      <c:catAx>
        <c:axId val="981186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solidFill>
            <a:schemeClr val="bg1">
              <a:lumMod val="95000"/>
            </a:schemeClr>
          </a:solidFill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98132736"/>
        <c:crosses val="autoZero"/>
        <c:auto val="1"/>
        <c:lblAlgn val="ctr"/>
        <c:lblOffset val="100"/>
        <c:noMultiLvlLbl val="0"/>
      </c:catAx>
      <c:valAx>
        <c:axId val="981327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Net maize income (ETB</a:t>
                </a:r>
              </a:p>
              <a:p>
                <a:pPr>
                  <a:defRPr sz="1400"/>
                </a:pPr>
                <a:r>
                  <a:rPr lang="en-US" sz="1400"/>
                  <a:t>/ha)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8118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Malawi</a:t>
            </a:r>
            <a:endParaRPr lang="en-US" dirty="0"/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33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C66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C66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CC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CC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CC00"/>
              </a:solidFill>
            </c:spPr>
          </c:dPt>
          <c:cat>
            <c:strRef>
              <c:f>Sheet1!$B$13:$B$19</c:f>
              <c:strCache>
                <c:ptCount val="7"/>
                <c:pt idx="0">
                  <c:v>Improved maize varieties(V)</c:v>
                </c:pt>
                <c:pt idx="1">
                  <c:v>Maize-legume rotation (R)</c:v>
                </c:pt>
                <c:pt idx="2">
                  <c:v>Maize-legume intercropping(I)</c:v>
                </c:pt>
                <c:pt idx="3">
                  <c:v>I + V</c:v>
                </c:pt>
                <c:pt idx="4">
                  <c:v>I + R</c:v>
                </c:pt>
                <c:pt idx="5">
                  <c:v>R +V</c:v>
                </c:pt>
                <c:pt idx="6">
                  <c:v>I + R + V</c:v>
                </c:pt>
              </c:strCache>
            </c:strRef>
          </c:cat>
          <c:val>
            <c:numRef>
              <c:f>Sheet1!$C$13:$C$19</c:f>
              <c:numCache>
                <c:formatCode>General</c:formatCode>
                <c:ptCount val="7"/>
                <c:pt idx="0">
                  <c:v>5250</c:v>
                </c:pt>
                <c:pt idx="1">
                  <c:v>8440</c:v>
                </c:pt>
                <c:pt idx="2">
                  <c:v>9710</c:v>
                </c:pt>
                <c:pt idx="3">
                  <c:v>11370</c:v>
                </c:pt>
                <c:pt idx="4">
                  <c:v>11840</c:v>
                </c:pt>
                <c:pt idx="5">
                  <c:v>12540</c:v>
                </c:pt>
                <c:pt idx="6">
                  <c:v>14270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8162944"/>
        <c:axId val="98168832"/>
      </c:barChart>
      <c:catAx>
        <c:axId val="9816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98168832"/>
        <c:crosses val="autoZero"/>
        <c:auto val="1"/>
        <c:lblAlgn val="ctr"/>
        <c:lblOffset val="100"/>
        <c:noMultiLvlLbl val="0"/>
      </c:catAx>
      <c:valAx>
        <c:axId val="98168832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Net crop income (MWK/ha)</a:t>
                </a:r>
              </a:p>
            </c:rich>
          </c:tx>
          <c:layout>
            <c:manualLayout>
              <c:xMode val="edge"/>
              <c:yMode val="edge"/>
              <c:x val="3.4776782958080399E-2"/>
              <c:y val="0.2079945866141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81629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9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9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US" sz="900" b="1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diversification and Minimum tillage</a:t>
            </a:r>
            <a:endParaRPr lang="en-US" sz="9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81447018059261"/>
          <c:y val="3.14230752577766E-2"/>
        </c:manualLayout>
      </c:layout>
      <c:overlay val="0"/>
      <c:spPr>
        <a:solidFill>
          <a:sysClr val="window" lastClr="FFFFFF">
            <a:lumMod val="85000"/>
          </a:sysClr>
        </a:solidFill>
      </c:spPr>
    </c:title>
    <c:autoTitleDeleted val="0"/>
    <c:plotArea>
      <c:layout>
        <c:manualLayout>
          <c:layoutTarget val="inner"/>
          <c:xMode val="edge"/>
          <c:yMode val="edge"/>
          <c:x val="0.166128199980668"/>
          <c:y val="2.82524059492563E-2"/>
          <c:w val="0.79098689151108303"/>
          <c:h val="0.74635297603928497"/>
        </c:manualLayout>
      </c:layout>
      <c:lineChart>
        <c:grouping val="standard"/>
        <c:varyColors val="0"/>
        <c:ser>
          <c:idx val="0"/>
          <c:order val="0"/>
          <c:tx>
            <c:strRef>
              <c:f>Sheet3!$J$2</c:f>
              <c:strCache>
                <c:ptCount val="1"/>
                <c:pt idx="0">
                  <c:v>Non-adoption</c:v>
                </c:pt>
              </c:strCache>
            </c:strRef>
          </c:tx>
          <c:cat>
            <c:numRef>
              <c:f>Sheet3!$I$3:$I$8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cat>
          <c:val>
            <c:numRef>
              <c:f>Sheet3!$J$3:$J$8</c:f>
              <c:numCache>
                <c:formatCode>General</c:formatCode>
                <c:ptCount val="6"/>
                <c:pt idx="0">
                  <c:v>39.130000000000003</c:v>
                </c:pt>
                <c:pt idx="1">
                  <c:v>74.910000000000025</c:v>
                </c:pt>
                <c:pt idx="2">
                  <c:v>110.59</c:v>
                </c:pt>
                <c:pt idx="3">
                  <c:v>145.36000000000001</c:v>
                </c:pt>
                <c:pt idx="4">
                  <c:v>179.09</c:v>
                </c:pt>
                <c:pt idx="5">
                  <c:v>211.79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Sheet3!$K$2</c:f>
              <c:strCache>
                <c:ptCount val="1"/>
                <c:pt idx="0">
                  <c:v>Adoption</c:v>
                </c:pt>
              </c:strCache>
            </c:strRef>
          </c:tx>
          <c:cat>
            <c:numRef>
              <c:f>Sheet3!$I$3:$I$8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cat>
          <c:val>
            <c:numRef>
              <c:f>Sheet3!$K$3:$K$8</c:f>
              <c:numCache>
                <c:formatCode>General</c:formatCode>
                <c:ptCount val="6"/>
                <c:pt idx="0">
                  <c:v>27.85</c:v>
                </c:pt>
                <c:pt idx="1">
                  <c:v>55.47</c:v>
                </c:pt>
                <c:pt idx="2">
                  <c:v>83.05</c:v>
                </c:pt>
                <c:pt idx="3">
                  <c:v>110.72</c:v>
                </c:pt>
                <c:pt idx="4">
                  <c:v>138.58000000000001</c:v>
                </c:pt>
                <c:pt idx="5">
                  <c:v>166.68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778112"/>
        <c:axId val="98780288"/>
      </c:lineChart>
      <c:catAx>
        <c:axId val="98778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" b="0" i="0" u="none" strike="noStrike" kern="1200" baseline="0">
                    <a:solidFill>
                      <a:srgbClr val="FF0000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050" b="0" dirty="0" smtClean="0">
                    <a:solidFill>
                      <a:srgbClr val="FF0000"/>
                    </a:solidFill>
                    <a:effectLst/>
                    <a:latin typeface="Arial Narrow" panose="020B0606020202030204" pitchFamily="34" charset="0"/>
                  </a:rPr>
                  <a:t>Farmers’ risk behavior index 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" b="0" i="0" u="none" strike="noStrike" kern="1200" baseline="0">
                    <a:solidFill>
                      <a:srgbClr val="FF0000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 sz="100" b="0" dirty="0">
                  <a:solidFill>
                    <a:srgbClr val="FF0000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21"/>
              <c:y val="0.8691088815510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8780288"/>
        <c:crosses val="autoZero"/>
        <c:auto val="1"/>
        <c:lblAlgn val="ctr"/>
        <c:lblOffset val="100"/>
        <c:noMultiLvlLbl val="0"/>
      </c:catAx>
      <c:valAx>
        <c:axId val="987802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9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900" b="1" baseline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Cost of </a:t>
                </a:r>
                <a:r>
                  <a:rPr lang="en-US" sz="900" b="1" baseline="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risk </a:t>
                </a:r>
                <a:r>
                  <a:rPr lang="en-US" sz="9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(kg/ha)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5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8778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9724934383202"/>
          <c:y val="0.13056515113030201"/>
          <c:w val="0.39588101487314098"/>
          <c:h val="0.192015494030988"/>
        </c:manualLayout>
      </c:layout>
      <c:overlay val="0"/>
      <c:spPr>
        <a:ln>
          <a:noFill/>
        </a:ln>
      </c:spPr>
      <c:txPr>
        <a:bodyPr/>
        <a:lstStyle/>
        <a:p>
          <a:pPr>
            <a:defRPr sz="7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9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9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diversification</a:t>
            </a:r>
          </a:p>
        </c:rich>
      </c:tx>
      <c:layout>
        <c:manualLayout>
          <c:xMode val="edge"/>
          <c:yMode val="edge"/>
          <c:x val="0.30636592300962401"/>
          <c:y val="2.8764985457898799E-2"/>
        </c:manualLayout>
      </c:layout>
      <c:overlay val="0"/>
      <c:spPr>
        <a:solidFill>
          <a:sysClr val="window" lastClr="FFFFFF">
            <a:lumMod val="85000"/>
          </a:sysClr>
        </a:solidFill>
      </c:spPr>
    </c:title>
    <c:autoTitleDeleted val="0"/>
    <c:plotArea>
      <c:layout>
        <c:manualLayout>
          <c:layoutTarget val="inner"/>
          <c:xMode val="edge"/>
          <c:yMode val="edge"/>
          <c:x val="0.18643735254398699"/>
          <c:y val="2.4883308505355799E-2"/>
          <c:w val="0.76531706027040702"/>
          <c:h val="0.54207136270128398"/>
        </c:manualLayout>
      </c:layout>
      <c:lineChart>
        <c:grouping val="standard"/>
        <c:varyColors val="0"/>
        <c:ser>
          <c:idx val="0"/>
          <c:order val="0"/>
          <c:tx>
            <c:strRef>
              <c:f>Sheet3!$B$2</c:f>
              <c:strCache>
                <c:ptCount val="1"/>
                <c:pt idx="0">
                  <c:v>Non-adoption</c:v>
                </c:pt>
              </c:strCache>
            </c:strRef>
          </c:tx>
          <c:cat>
            <c:numRef>
              <c:f>Sheet3!$A$3:$A$8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cat>
          <c:val>
            <c:numRef>
              <c:f>Sheet3!$B$3:$B$8</c:f>
              <c:numCache>
                <c:formatCode>General</c:formatCode>
                <c:ptCount val="6"/>
                <c:pt idx="0">
                  <c:v>79.63</c:v>
                </c:pt>
                <c:pt idx="1">
                  <c:v>101.52</c:v>
                </c:pt>
                <c:pt idx="2">
                  <c:v>160.28</c:v>
                </c:pt>
                <c:pt idx="3">
                  <c:v>192.5</c:v>
                </c:pt>
                <c:pt idx="4">
                  <c:v>239.64</c:v>
                </c:pt>
                <c:pt idx="5">
                  <c:v>286.41999999999979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Sheet3!$C$2</c:f>
              <c:strCache>
                <c:ptCount val="1"/>
                <c:pt idx="0">
                  <c:v>Adoption</c:v>
                </c:pt>
              </c:strCache>
            </c:strRef>
          </c:tx>
          <c:cat>
            <c:numRef>
              <c:f>Sheet3!$A$3:$A$8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cat>
          <c:val>
            <c:numRef>
              <c:f>Sheet3!$C$3:$C$8</c:f>
              <c:numCache>
                <c:formatCode>General</c:formatCode>
                <c:ptCount val="6"/>
                <c:pt idx="0">
                  <c:v>39.869999999999997</c:v>
                </c:pt>
                <c:pt idx="1">
                  <c:v>80.7</c:v>
                </c:pt>
                <c:pt idx="2">
                  <c:v>122.51</c:v>
                </c:pt>
                <c:pt idx="3">
                  <c:v>165.32000000000011</c:v>
                </c:pt>
                <c:pt idx="4">
                  <c:v>209.18</c:v>
                </c:pt>
                <c:pt idx="5">
                  <c:v>254.09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793728"/>
        <c:axId val="98816384"/>
      </c:lineChart>
      <c:catAx>
        <c:axId val="98793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" b="0" i="0" u="none" strike="noStrike" kern="1200" baseline="0">
                    <a:solidFill>
                      <a:srgbClr val="FF0000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050" b="0" dirty="0" smtClean="0">
                    <a:solidFill>
                      <a:srgbClr val="FF0000"/>
                    </a:solidFill>
                    <a:effectLst/>
                    <a:latin typeface="Arial Narrow" panose="020B0606020202030204" pitchFamily="34" charset="0"/>
                  </a:rPr>
                  <a:t>Farmers’ risk behavior index 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" b="0" i="0" u="none" strike="noStrike" kern="1200" baseline="0">
                    <a:solidFill>
                      <a:srgbClr val="FF0000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 sz="100" b="0" dirty="0">
                  <a:solidFill>
                    <a:srgbClr val="FF0000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33630229182246102"/>
              <c:y val="0.669167921407943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8816384"/>
        <c:crosses val="autoZero"/>
        <c:auto val="1"/>
        <c:lblAlgn val="ctr"/>
        <c:lblOffset val="100"/>
        <c:noMultiLvlLbl val="0"/>
      </c:catAx>
      <c:valAx>
        <c:axId val="988163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9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900" b="1" i="0" u="none" strike="noStrike" baseline="0" dirty="0">
                    <a:solidFill>
                      <a:srgbClr val="FF0000"/>
                    </a:solidFill>
                    <a:effectLst/>
                  </a:rPr>
                  <a:t>Cost of risk </a:t>
                </a:r>
                <a:r>
                  <a:rPr lang="en-US" sz="900" b="1" i="0" u="none" strike="noStrike" baseline="0" dirty="0" smtClean="0">
                    <a:solidFill>
                      <a:srgbClr val="FF0000"/>
                    </a:solidFill>
                    <a:effectLst/>
                  </a:rPr>
                  <a:t> </a:t>
                </a:r>
                <a:r>
                  <a:rPr lang="en-US" sz="900" b="1" i="0" u="none" strike="noStrike" baseline="0" dirty="0">
                    <a:solidFill>
                      <a:srgbClr val="FF0000"/>
                    </a:solidFill>
                    <a:effectLst/>
                  </a:rPr>
                  <a:t>(</a:t>
                </a:r>
                <a:r>
                  <a:rPr lang="en-US" sz="900" b="1" i="0" u="none" strike="noStrike" baseline="0" dirty="0" smtClean="0">
                    <a:solidFill>
                      <a:srgbClr val="FF0000"/>
                    </a:solidFill>
                    <a:effectLst/>
                  </a:rPr>
                  <a:t>kg/acre)</a:t>
                </a:r>
                <a:endParaRPr lang="en-US" sz="9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4.3986220472441002E-2"/>
              <c:y val="0.1181269064339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5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87937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9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9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lang="en-US" sz="90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tillage</a:t>
            </a:r>
            <a:endParaRPr lang="en-US" sz="9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4195050618672701"/>
          <c:y val="6.0664519207826298E-2"/>
        </c:manualLayout>
      </c:layout>
      <c:overlay val="0"/>
      <c:spPr>
        <a:solidFill>
          <a:sysClr val="window" lastClr="FFFFFF">
            <a:lumMod val="85000"/>
          </a:sysClr>
        </a:solidFill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9065156581454701"/>
          <c:y val="3.1198600174978101E-2"/>
          <c:w val="0.76916578578362604"/>
          <c:h val="0.56908096715183298"/>
        </c:manualLayout>
      </c:layout>
      <c:lineChart>
        <c:grouping val="standard"/>
        <c:varyColors val="0"/>
        <c:ser>
          <c:idx val="0"/>
          <c:order val="0"/>
          <c:tx>
            <c:strRef>
              <c:f>Sheet3!$F$2</c:f>
              <c:strCache>
                <c:ptCount val="1"/>
                <c:pt idx="0">
                  <c:v>Non-adoption</c:v>
                </c:pt>
              </c:strCache>
            </c:strRef>
          </c:tx>
          <c:cat>
            <c:numRef>
              <c:f>Sheet3!$E$3:$E$8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cat>
          <c:val>
            <c:numRef>
              <c:f>Sheet3!$F$3:$F$8</c:f>
              <c:numCache>
                <c:formatCode>General</c:formatCode>
                <c:ptCount val="6"/>
                <c:pt idx="0">
                  <c:v>93.14</c:v>
                </c:pt>
                <c:pt idx="1">
                  <c:v>129.97999999999999</c:v>
                </c:pt>
                <c:pt idx="2">
                  <c:v>183.63</c:v>
                </c:pt>
                <c:pt idx="3">
                  <c:v>238.1</c:v>
                </c:pt>
                <c:pt idx="4">
                  <c:v>320</c:v>
                </c:pt>
                <c:pt idx="5">
                  <c:v>379.06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Sheet3!$G$2</c:f>
              <c:strCache>
                <c:ptCount val="1"/>
                <c:pt idx="0">
                  <c:v>Adoption</c:v>
                </c:pt>
              </c:strCache>
            </c:strRef>
          </c:tx>
          <c:cat>
            <c:numRef>
              <c:f>Sheet3!$E$3:$E$8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cat>
          <c:val>
            <c:numRef>
              <c:f>Sheet3!$G$3:$G$8</c:f>
              <c:numCache>
                <c:formatCode>General</c:formatCode>
                <c:ptCount val="6"/>
                <c:pt idx="0">
                  <c:v>50.42</c:v>
                </c:pt>
                <c:pt idx="1">
                  <c:v>105.61</c:v>
                </c:pt>
                <c:pt idx="2">
                  <c:v>165.81</c:v>
                </c:pt>
                <c:pt idx="3">
                  <c:v>229.93</c:v>
                </c:pt>
                <c:pt idx="4">
                  <c:v>296.26</c:v>
                </c:pt>
                <c:pt idx="5">
                  <c:v>363.27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862208"/>
        <c:axId val="98864128"/>
      </c:lineChart>
      <c:catAx>
        <c:axId val="98862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" b="0" i="0" u="none" strike="noStrike" kern="1200" baseline="0">
                    <a:solidFill>
                      <a:srgbClr val="FF0000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050" b="0" dirty="0" smtClean="0">
                    <a:solidFill>
                      <a:srgbClr val="FF0000"/>
                    </a:solidFill>
                    <a:effectLst/>
                    <a:latin typeface="Arial Narrow" panose="020B0606020202030204" pitchFamily="34" charset="0"/>
                  </a:rPr>
                  <a:t>Farmers’ risk behavior index 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" b="0" i="0" u="none" strike="noStrike" kern="1200" baseline="0">
                    <a:solidFill>
                      <a:srgbClr val="FF0000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 sz="100" b="0" dirty="0">
                  <a:solidFill>
                    <a:srgbClr val="FF0000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34739142901254999"/>
              <c:y val="0.678139070644338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8864128"/>
        <c:crosses val="autoZero"/>
        <c:auto val="1"/>
        <c:lblAlgn val="ctr"/>
        <c:lblOffset val="100"/>
        <c:noMultiLvlLbl val="0"/>
      </c:catAx>
      <c:valAx>
        <c:axId val="988641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9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900" b="1" i="0" u="none" strike="noStrike" baseline="0" dirty="0">
                    <a:solidFill>
                      <a:srgbClr val="FF0000"/>
                    </a:solidFill>
                    <a:effectLst/>
                  </a:rPr>
                  <a:t>Cost of risk </a:t>
                </a:r>
                <a:r>
                  <a:rPr lang="en-US" sz="900" b="1" i="0" u="none" strike="noStrike" baseline="0" dirty="0" smtClean="0">
                    <a:solidFill>
                      <a:srgbClr val="FF0000"/>
                    </a:solidFill>
                    <a:effectLst/>
                  </a:rPr>
                  <a:t> </a:t>
                </a:r>
                <a:r>
                  <a:rPr lang="en-US" sz="900" b="1" i="0" u="none" strike="noStrike" baseline="0" dirty="0">
                    <a:solidFill>
                      <a:srgbClr val="FF0000"/>
                    </a:solidFill>
                    <a:effectLst/>
                  </a:rPr>
                  <a:t>(kg/ha)</a:t>
                </a:r>
                <a:endParaRPr lang="en-US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4.0182602174728202E-2"/>
              <c:y val="0.1088801399825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5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8862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7106611673541"/>
          <c:y val="6.1818038335408498E-2"/>
          <c:w val="0.74924259467566601"/>
          <c:h val="0.70476035985479601"/>
        </c:manualLayout>
      </c:layout>
      <c:lineChart>
        <c:grouping val="standard"/>
        <c:varyColors val="0"/>
        <c:ser>
          <c:idx val="0"/>
          <c:order val="0"/>
          <c:tx>
            <c:strRef>
              <c:f>Sheet3!$N$2</c:f>
              <c:strCache>
                <c:ptCount val="1"/>
                <c:pt idx="0">
                  <c:v>Both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Sheet3!$M$3:$M$8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cat>
          <c:val>
            <c:numRef>
              <c:f>Sheet3!$N$3:$N$8</c:f>
              <c:numCache>
                <c:formatCode>General</c:formatCode>
                <c:ptCount val="6"/>
                <c:pt idx="0">
                  <c:v>29.67</c:v>
                </c:pt>
                <c:pt idx="1">
                  <c:v>59.2</c:v>
                </c:pt>
                <c:pt idx="2">
                  <c:v>88.78</c:v>
                </c:pt>
                <c:pt idx="3">
                  <c:v>118.54</c:v>
                </c:pt>
                <c:pt idx="4">
                  <c:v>148.58000000000001</c:v>
                </c:pt>
                <c:pt idx="5">
                  <c:v>178.95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Sheet3!$O$2</c:f>
              <c:strCache>
                <c:ptCount val="1"/>
                <c:pt idx="0">
                  <c:v>Crop diversification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numRef>
              <c:f>Sheet3!$M$3:$M$8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cat>
          <c:val>
            <c:numRef>
              <c:f>Sheet3!$O$3:$O$8</c:f>
              <c:numCache>
                <c:formatCode>General</c:formatCode>
                <c:ptCount val="6"/>
                <c:pt idx="0">
                  <c:v>44.79</c:v>
                </c:pt>
                <c:pt idx="1">
                  <c:v>92.51</c:v>
                </c:pt>
                <c:pt idx="2">
                  <c:v>143.74</c:v>
                </c:pt>
                <c:pt idx="3">
                  <c:v>198.62</c:v>
                </c:pt>
                <c:pt idx="4">
                  <c:v>256.89</c:v>
                </c:pt>
                <c:pt idx="5">
                  <c:v>317.95999999999992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Sheet3!$P$2</c:f>
              <c:strCache>
                <c:ptCount val="1"/>
                <c:pt idx="0">
                  <c:v>Minimum tillage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Sheet3!$M$3:$M$8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cat>
          <c:val>
            <c:numRef>
              <c:f>Sheet3!$P$3:$P$8</c:f>
              <c:numCache>
                <c:formatCode>General</c:formatCode>
                <c:ptCount val="6"/>
                <c:pt idx="0">
                  <c:v>52.21</c:v>
                </c:pt>
                <c:pt idx="1">
                  <c:v>107.27</c:v>
                </c:pt>
                <c:pt idx="2">
                  <c:v>165.53</c:v>
                </c:pt>
                <c:pt idx="3">
                  <c:v>226.18</c:v>
                </c:pt>
                <c:pt idx="4">
                  <c:v>287.88</c:v>
                </c:pt>
                <c:pt idx="5">
                  <c:v>349.39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910976"/>
        <c:axId val="98913280"/>
      </c:lineChart>
      <c:catAx>
        <c:axId val="98910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>
                    <a:solidFill>
                      <a:srgbClr val="FF0000"/>
                    </a:solidFill>
                  </a:defRPr>
                </a:pPr>
                <a:r>
                  <a:rPr lang="en-US" b="0" dirty="0" smtClean="0">
                    <a:solidFill>
                      <a:srgbClr val="FF0000"/>
                    </a:solidFill>
                  </a:rPr>
                  <a:t>Farmers’ risk behavior index</a:t>
                </a:r>
                <a:endParaRPr lang="en-US" b="0" dirty="0">
                  <a:solidFill>
                    <a:srgbClr val="FF000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8913280"/>
        <c:crosses val="autoZero"/>
        <c:auto val="1"/>
        <c:lblAlgn val="ctr"/>
        <c:lblOffset val="100"/>
        <c:noMultiLvlLbl val="0"/>
      </c:catAx>
      <c:valAx>
        <c:axId val="989132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>
                    <a:solidFill>
                      <a:srgbClr val="FF0000"/>
                    </a:solidFill>
                  </a:defRPr>
                </a:pPr>
                <a:r>
                  <a:rPr lang="en-US" b="0" dirty="0" smtClean="0">
                    <a:solidFill>
                      <a:srgbClr val="FF0000"/>
                    </a:solidFill>
                  </a:rPr>
                  <a:t>Cost of risk (kg/ha)</a:t>
                </a:r>
                <a:endParaRPr lang="en-US" b="0" dirty="0">
                  <a:solidFill>
                    <a:srgbClr val="FF000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89109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4885288099318"/>
          <c:y val="0.10310181856443899"/>
          <c:w val="0.462901600109904"/>
          <c:h val="0.1953391613910180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B5DDC-757D-4E09-B633-30B6091C3C97}" type="datetimeFigureOut">
              <a:rPr lang="en-US" smtClean="0"/>
              <a:t>10/6/2014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756A0-CFF0-4BAC-872D-5D8C163505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9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Four years project: Start date</a:t>
            </a:r>
            <a:r>
              <a:rPr lang="en-GB" altLang="en-US" baseline="0" dirty="0" smtClean="0">
                <a:ea typeface="ＭＳ Ｐゴシック" pitchFamily="34" charset="-128"/>
              </a:rPr>
              <a:t> June 2012 and end date May 2016.</a:t>
            </a:r>
            <a:endParaRPr lang="en-GB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Adoption data by</a:t>
            </a:r>
            <a:r>
              <a:rPr lang="en-GB" altLang="en-US" baseline="0" dirty="0" smtClean="0">
                <a:ea typeface="ＭＳ Ｐゴシック" pitchFamily="34" charset="-128"/>
              </a:rPr>
              <a:t> varieties are available. Improved maize varieties adoption refers to conditional </a:t>
            </a:r>
            <a:r>
              <a:rPr lang="en-GB" altLang="en-US" baseline="0" dirty="0" smtClean="0">
                <a:ea typeface="ＭＳ Ｐゴシック" pitchFamily="34" charset="-128"/>
              </a:rPr>
              <a:t>adoption (i.e. conditional on growing maize). </a:t>
            </a:r>
            <a:endParaRPr lang="en-GB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Conditional adoption. Conditional on growing</a:t>
            </a:r>
            <a:r>
              <a:rPr lang="en-GB" altLang="en-US" baseline="0" dirty="0" smtClean="0">
                <a:ea typeface="ＭＳ Ｐゴシック" pitchFamily="34" charset="-128"/>
              </a:rPr>
              <a:t> maize</a:t>
            </a:r>
            <a:endParaRPr lang="en-GB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Empowering national partner scientists with economic tools and methods of analysis to generate policy relevant</a:t>
            </a:r>
            <a:r>
              <a:rPr lang="en-GB" altLang="en-US" baseline="0" dirty="0" smtClean="0">
                <a:ea typeface="ＭＳ Ｐゴシック" pitchFamily="34" charset="-128"/>
              </a:rPr>
              <a:t> maize research products </a:t>
            </a:r>
            <a:r>
              <a:rPr lang="en-GB" altLang="en-US" baseline="0" dirty="0" smtClean="0">
                <a:ea typeface="ＭＳ Ｐゴシック" pitchFamily="34" charset="-128"/>
              </a:rPr>
              <a:t>and </a:t>
            </a:r>
            <a:r>
              <a:rPr lang="en-GB" altLang="en-US" baseline="0" dirty="0" smtClean="0">
                <a:ea typeface="ＭＳ Ｐゴシック" pitchFamily="34" charset="-128"/>
              </a:rPr>
              <a:t>sustain rigorous economic maize research in Africa</a:t>
            </a:r>
            <a:endParaRPr lang="en-GB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Generating</a:t>
            </a:r>
            <a:r>
              <a:rPr lang="en-GB" altLang="en-US" baseline="0" dirty="0" smtClean="0">
                <a:ea typeface="ＭＳ Ｐゴシック" pitchFamily="34" charset="-128"/>
              </a:rPr>
              <a:t> new generation </a:t>
            </a:r>
            <a:r>
              <a:rPr lang="en-GB" altLang="en-US" baseline="0" dirty="0" smtClean="0">
                <a:ea typeface="ＭＳ Ｐゴシック" pitchFamily="34" charset="-128"/>
              </a:rPr>
              <a:t>of researchers to </a:t>
            </a:r>
            <a:r>
              <a:rPr lang="en-GB" altLang="en-US" baseline="0" dirty="0" smtClean="0">
                <a:ea typeface="ＭＳ Ｐゴシック" pitchFamily="34" charset="-128"/>
              </a:rPr>
              <a:t>increase research productivity/intensity and sustain maize and maize related economic research activities  in Africa</a:t>
            </a:r>
            <a:endParaRPr lang="en-GB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The tools and knowledge generated</a:t>
            </a:r>
            <a:r>
              <a:rPr lang="en-GB" altLang="en-US" baseline="0" dirty="0" smtClean="0">
                <a:ea typeface="ＭＳ Ｐゴシック" pitchFamily="34" charset="-128"/>
              </a:rPr>
              <a:t> can be adapted by partners and beyond</a:t>
            </a:r>
            <a:endParaRPr lang="en-GB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Empowering decision makers and development partners to generate evidence based policies and undertake informed decision.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With more data the contribution of each</a:t>
            </a:r>
            <a:r>
              <a:rPr lang="en-GB" altLang="en-US" baseline="0" dirty="0" smtClean="0">
                <a:ea typeface="ＭＳ Ｐゴシック" pitchFamily="34" charset="-128"/>
              </a:rPr>
              <a:t> variety to food security will be analysed. Here we focus on all varieties adopted by farmers in our study areas.</a:t>
            </a:r>
            <a:endParaRPr lang="en-GB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Gender here refers to Male headed- and female headed-households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MT-minimum tillage and CD-crop diversification (maize-legume</a:t>
            </a:r>
            <a:r>
              <a:rPr lang="en-GB" altLang="en-US" baseline="0" dirty="0" smtClean="0">
                <a:ea typeface="ＭＳ Ｐゴシック" pitchFamily="34" charset="-128"/>
              </a:rPr>
              <a:t> intercropping and rotations). Such kind of information will help in designing agronomy and breeding experiments and formulating extension messages. </a:t>
            </a:r>
            <a:endParaRPr lang="en-GB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MT-minimum tillage and CD-crop diversification (maize-legume</a:t>
            </a:r>
            <a:r>
              <a:rPr lang="en-GB" altLang="en-US" baseline="0" dirty="0" smtClean="0">
                <a:ea typeface="ＭＳ Ｐゴシック" pitchFamily="34" charset="-128"/>
              </a:rPr>
              <a:t> intercropping and rotations). Such kind of information will help in designing agronomy and breeding experiments and formulating extension messages. </a:t>
            </a:r>
            <a:endParaRPr lang="en-GB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Interlinked objectives</a:t>
            </a:r>
          </a:p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Publications are not results by themselves unless some of the actionable </a:t>
            </a:r>
            <a:r>
              <a:rPr lang="en-GB" altLang="en-US" smtClean="0">
                <a:ea typeface="ＭＳ Ｐゴシック" pitchFamily="34" charset="-128"/>
              </a:rPr>
              <a:t>recommendations </a:t>
            </a:r>
            <a:r>
              <a:rPr lang="en-GB" altLang="en-US" baseline="0" smtClean="0">
                <a:ea typeface="ＭＳ Ｐゴシック" pitchFamily="34" charset="-128"/>
              </a:rPr>
              <a:t>from </a:t>
            </a:r>
            <a:r>
              <a:rPr lang="en-GB" altLang="en-US" baseline="0" dirty="0" smtClean="0">
                <a:ea typeface="ＭＳ Ｐゴシック" pitchFamily="34" charset="-128"/>
              </a:rPr>
              <a:t>our publications are </a:t>
            </a:r>
            <a:r>
              <a:rPr lang="en-GB" altLang="en-US" dirty="0" smtClean="0">
                <a:ea typeface="ＭＳ Ｐゴシック" pitchFamily="34" charset="-128"/>
              </a:rPr>
              <a:t>adopted by researchers, policy makers etc.,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Use farmers knowledge and their current framing practices as a starting point for technology development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Which</a:t>
            </a:r>
            <a:r>
              <a:rPr lang="en-GB" altLang="en-US" baseline="0" dirty="0" smtClean="0">
                <a:ea typeface="ＭＳ Ｐゴシック" pitchFamily="34" charset="-128"/>
              </a:rPr>
              <a:t> maize SIs addressed by AP project? It </a:t>
            </a:r>
            <a:r>
              <a:rPr lang="en-GB" altLang="en-US" dirty="0" smtClean="0">
                <a:ea typeface="ＭＳ Ｐゴシック" pitchFamily="34" charset="-128"/>
              </a:rPr>
              <a:t>directly contributes</a:t>
            </a:r>
            <a:r>
              <a:rPr lang="en-GB" altLang="en-US" baseline="0" dirty="0" smtClean="0">
                <a:ea typeface="ＭＳ Ｐゴシック" pitchFamily="34" charset="-128"/>
              </a:rPr>
              <a:t> to SI 1, SI 2, SI 3, SI 5, capacity development and gender strategies. </a:t>
            </a:r>
            <a:endParaRPr lang="en-GB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Understanding the role of women</a:t>
            </a:r>
            <a:r>
              <a:rPr lang="en-GB" altLang="en-US" baseline="0" dirty="0" smtClean="0">
                <a:ea typeface="ＭＳ Ｐゴシック" pitchFamily="34" charset="-128"/>
              </a:rPr>
              <a:t> in agriculture is important to mainstream technology development and dissemination.  </a:t>
            </a:r>
            <a:endParaRPr lang="en-GB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2F1D-345F-4356-9F48-16297CCCF3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1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2F1D-345F-4356-9F48-16297CCCF3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36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2F1D-345F-4356-9F48-16297CCCF3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08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7"/>
          <p:cNvGrpSpPr>
            <a:grpSpLocks/>
          </p:cNvGrpSpPr>
          <p:nvPr/>
        </p:nvGrpSpPr>
        <p:grpSpPr bwMode="auto">
          <a:xfrm>
            <a:off x="133350" y="1809750"/>
            <a:ext cx="4352925" cy="5038725"/>
            <a:chOff x="84" y="1344"/>
            <a:chExt cx="2566" cy="2970"/>
          </a:xfrm>
        </p:grpSpPr>
        <p:sp>
          <p:nvSpPr>
            <p:cNvPr id="3" name="Freeform 188"/>
            <p:cNvSpPr>
              <a:spLocks/>
            </p:cNvSpPr>
            <p:nvPr userDrawn="1"/>
          </p:nvSpPr>
          <p:spPr bwMode="auto">
            <a:xfrm>
              <a:off x="84" y="1349"/>
              <a:ext cx="965" cy="2965"/>
            </a:xfrm>
            <a:custGeom>
              <a:avLst/>
              <a:gdLst>
                <a:gd name="T0" fmla="*/ 720 w 519"/>
                <a:gd name="T1" fmla="*/ 2783 h 1594"/>
                <a:gd name="T2" fmla="*/ 946 w 519"/>
                <a:gd name="T3" fmla="*/ 2431 h 1594"/>
                <a:gd name="T4" fmla="*/ 959 w 519"/>
                <a:gd name="T5" fmla="*/ 1702 h 1594"/>
                <a:gd name="T6" fmla="*/ 959 w 519"/>
                <a:gd name="T7" fmla="*/ 2 h 1594"/>
                <a:gd name="T8" fmla="*/ 883 w 519"/>
                <a:gd name="T9" fmla="*/ 1702 h 1594"/>
                <a:gd name="T10" fmla="*/ 790 w 519"/>
                <a:gd name="T11" fmla="*/ 2037 h 1594"/>
                <a:gd name="T12" fmla="*/ 632 w 519"/>
                <a:gd name="T13" fmla="*/ 2377 h 1594"/>
                <a:gd name="T14" fmla="*/ 725 w 519"/>
                <a:gd name="T15" fmla="*/ 2018 h 1594"/>
                <a:gd name="T16" fmla="*/ 816 w 519"/>
                <a:gd name="T17" fmla="*/ 2 h 1594"/>
                <a:gd name="T18" fmla="*/ 746 w 519"/>
                <a:gd name="T19" fmla="*/ 1269 h 1594"/>
                <a:gd name="T20" fmla="*/ 612 w 519"/>
                <a:gd name="T21" fmla="*/ 1639 h 1594"/>
                <a:gd name="T22" fmla="*/ 673 w 519"/>
                <a:gd name="T23" fmla="*/ 1207 h 1594"/>
                <a:gd name="T24" fmla="*/ 601 w 519"/>
                <a:gd name="T25" fmla="*/ 2 h 1594"/>
                <a:gd name="T26" fmla="*/ 573 w 519"/>
                <a:gd name="T27" fmla="*/ 696 h 1594"/>
                <a:gd name="T28" fmla="*/ 526 w 519"/>
                <a:gd name="T29" fmla="*/ 6 h 1594"/>
                <a:gd name="T30" fmla="*/ 459 w 519"/>
                <a:gd name="T31" fmla="*/ 800 h 1594"/>
                <a:gd name="T32" fmla="*/ 513 w 519"/>
                <a:gd name="T33" fmla="*/ 1310 h 1594"/>
                <a:gd name="T34" fmla="*/ 387 w 519"/>
                <a:gd name="T35" fmla="*/ 863 h 1594"/>
                <a:gd name="T36" fmla="*/ 318 w 519"/>
                <a:gd name="T37" fmla="*/ 2 h 1594"/>
                <a:gd name="T38" fmla="*/ 322 w 519"/>
                <a:gd name="T39" fmla="*/ 1417 h 1594"/>
                <a:gd name="T40" fmla="*/ 426 w 519"/>
                <a:gd name="T41" fmla="*/ 1775 h 1594"/>
                <a:gd name="T42" fmla="*/ 526 w 519"/>
                <a:gd name="T43" fmla="*/ 2132 h 1594"/>
                <a:gd name="T44" fmla="*/ 264 w 519"/>
                <a:gd name="T45" fmla="*/ 1510 h 1594"/>
                <a:gd name="T46" fmla="*/ 242 w 519"/>
                <a:gd name="T47" fmla="*/ 0 h 1594"/>
                <a:gd name="T48" fmla="*/ 177 w 519"/>
                <a:gd name="T49" fmla="*/ 1998 h 1594"/>
                <a:gd name="T50" fmla="*/ 450 w 519"/>
                <a:gd name="T51" fmla="*/ 2550 h 1594"/>
                <a:gd name="T52" fmla="*/ 480 w 519"/>
                <a:gd name="T53" fmla="*/ 2738 h 1594"/>
                <a:gd name="T54" fmla="*/ 214 w 519"/>
                <a:gd name="T55" fmla="*/ 2400 h 1594"/>
                <a:gd name="T56" fmla="*/ 102 w 519"/>
                <a:gd name="T57" fmla="*/ 1974 h 1594"/>
                <a:gd name="T58" fmla="*/ 28 w 519"/>
                <a:gd name="T59" fmla="*/ 2 h 1594"/>
                <a:gd name="T60" fmla="*/ 30 w 519"/>
                <a:gd name="T61" fmla="*/ 2247 h 1594"/>
                <a:gd name="T62" fmla="*/ 628 w 519"/>
                <a:gd name="T63" fmla="*/ 2965 h 15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9" h="1594">
                  <a:moveTo>
                    <a:pt x="343" y="1561"/>
                  </a:moveTo>
                  <a:cubicBezTo>
                    <a:pt x="343" y="1561"/>
                    <a:pt x="354" y="1524"/>
                    <a:pt x="387" y="1496"/>
                  </a:cubicBezTo>
                  <a:cubicBezTo>
                    <a:pt x="420" y="1469"/>
                    <a:pt x="451" y="1431"/>
                    <a:pt x="451" y="1431"/>
                  </a:cubicBezTo>
                  <a:cubicBezTo>
                    <a:pt x="498" y="1387"/>
                    <a:pt x="509" y="1307"/>
                    <a:pt x="509" y="1307"/>
                  </a:cubicBezTo>
                  <a:cubicBezTo>
                    <a:pt x="519" y="1193"/>
                    <a:pt x="519" y="1193"/>
                    <a:pt x="519" y="1193"/>
                  </a:cubicBezTo>
                  <a:cubicBezTo>
                    <a:pt x="516" y="915"/>
                    <a:pt x="516" y="915"/>
                    <a:pt x="516" y="915"/>
                  </a:cubicBezTo>
                  <a:cubicBezTo>
                    <a:pt x="517" y="913"/>
                    <a:pt x="517" y="913"/>
                    <a:pt x="517" y="913"/>
                  </a:cubicBezTo>
                  <a:cubicBezTo>
                    <a:pt x="516" y="1"/>
                    <a:pt x="516" y="1"/>
                    <a:pt x="516" y="1"/>
                  </a:cubicBezTo>
                  <a:cubicBezTo>
                    <a:pt x="474" y="1"/>
                    <a:pt x="474" y="1"/>
                    <a:pt x="474" y="1"/>
                  </a:cubicBezTo>
                  <a:cubicBezTo>
                    <a:pt x="475" y="915"/>
                    <a:pt x="475" y="915"/>
                    <a:pt x="475" y="915"/>
                  </a:cubicBezTo>
                  <a:cubicBezTo>
                    <a:pt x="456" y="1011"/>
                    <a:pt x="456" y="1011"/>
                    <a:pt x="456" y="1011"/>
                  </a:cubicBezTo>
                  <a:cubicBezTo>
                    <a:pt x="437" y="1065"/>
                    <a:pt x="425" y="1095"/>
                    <a:pt x="425" y="1095"/>
                  </a:cubicBezTo>
                  <a:cubicBezTo>
                    <a:pt x="425" y="1095"/>
                    <a:pt x="406" y="1133"/>
                    <a:pt x="393" y="1159"/>
                  </a:cubicBezTo>
                  <a:cubicBezTo>
                    <a:pt x="340" y="1278"/>
                    <a:pt x="340" y="1278"/>
                    <a:pt x="340" y="1278"/>
                  </a:cubicBezTo>
                  <a:cubicBezTo>
                    <a:pt x="340" y="1278"/>
                    <a:pt x="338" y="1239"/>
                    <a:pt x="345" y="1201"/>
                  </a:cubicBezTo>
                  <a:cubicBezTo>
                    <a:pt x="351" y="1174"/>
                    <a:pt x="364" y="1160"/>
                    <a:pt x="390" y="1085"/>
                  </a:cubicBezTo>
                  <a:cubicBezTo>
                    <a:pt x="429" y="975"/>
                    <a:pt x="439" y="900"/>
                    <a:pt x="439" y="900"/>
                  </a:cubicBezTo>
                  <a:cubicBezTo>
                    <a:pt x="439" y="1"/>
                    <a:pt x="439" y="1"/>
                    <a:pt x="439" y="1"/>
                  </a:cubicBezTo>
                  <a:cubicBezTo>
                    <a:pt x="401" y="1"/>
                    <a:pt x="401" y="1"/>
                    <a:pt x="401" y="1"/>
                  </a:cubicBezTo>
                  <a:cubicBezTo>
                    <a:pt x="401" y="682"/>
                    <a:pt x="401" y="682"/>
                    <a:pt x="401" y="682"/>
                  </a:cubicBezTo>
                  <a:cubicBezTo>
                    <a:pt x="401" y="682"/>
                    <a:pt x="378" y="768"/>
                    <a:pt x="369" y="796"/>
                  </a:cubicBezTo>
                  <a:cubicBezTo>
                    <a:pt x="352" y="855"/>
                    <a:pt x="329" y="881"/>
                    <a:pt x="329" y="881"/>
                  </a:cubicBezTo>
                  <a:cubicBezTo>
                    <a:pt x="329" y="881"/>
                    <a:pt x="321" y="843"/>
                    <a:pt x="341" y="782"/>
                  </a:cubicBezTo>
                  <a:cubicBezTo>
                    <a:pt x="358" y="732"/>
                    <a:pt x="362" y="649"/>
                    <a:pt x="362" y="649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23" y="1"/>
                    <a:pt x="323" y="1"/>
                    <a:pt x="323" y="1"/>
                  </a:cubicBezTo>
                  <a:cubicBezTo>
                    <a:pt x="323" y="304"/>
                    <a:pt x="323" y="304"/>
                    <a:pt x="323" y="304"/>
                  </a:cubicBezTo>
                  <a:cubicBezTo>
                    <a:pt x="323" y="304"/>
                    <a:pt x="321" y="340"/>
                    <a:pt x="308" y="374"/>
                  </a:cubicBezTo>
                  <a:cubicBezTo>
                    <a:pt x="296" y="406"/>
                    <a:pt x="284" y="285"/>
                    <a:pt x="284" y="285"/>
                  </a:cubicBezTo>
                  <a:cubicBezTo>
                    <a:pt x="283" y="3"/>
                    <a:pt x="283" y="3"/>
                    <a:pt x="283" y="3"/>
                  </a:cubicBezTo>
                  <a:cubicBezTo>
                    <a:pt x="247" y="3"/>
                    <a:pt x="247" y="3"/>
                    <a:pt x="247" y="3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7" y="430"/>
                    <a:pt x="254" y="533"/>
                    <a:pt x="261" y="561"/>
                  </a:cubicBezTo>
                  <a:cubicBezTo>
                    <a:pt x="287" y="669"/>
                    <a:pt x="276" y="704"/>
                    <a:pt x="276" y="704"/>
                  </a:cubicBezTo>
                  <a:cubicBezTo>
                    <a:pt x="276" y="704"/>
                    <a:pt x="259" y="645"/>
                    <a:pt x="244" y="613"/>
                  </a:cubicBezTo>
                  <a:cubicBezTo>
                    <a:pt x="230" y="581"/>
                    <a:pt x="208" y="550"/>
                    <a:pt x="208" y="464"/>
                  </a:cubicBezTo>
                  <a:cubicBezTo>
                    <a:pt x="208" y="416"/>
                    <a:pt x="208" y="1"/>
                    <a:pt x="208" y="1"/>
                  </a:cubicBezTo>
                  <a:cubicBezTo>
                    <a:pt x="171" y="1"/>
                    <a:pt x="171" y="1"/>
                    <a:pt x="171" y="1"/>
                  </a:cubicBezTo>
                  <a:cubicBezTo>
                    <a:pt x="172" y="722"/>
                    <a:pt x="172" y="722"/>
                    <a:pt x="172" y="722"/>
                  </a:cubicBezTo>
                  <a:cubicBezTo>
                    <a:pt x="173" y="762"/>
                    <a:pt x="173" y="762"/>
                    <a:pt x="173" y="762"/>
                  </a:cubicBezTo>
                  <a:cubicBezTo>
                    <a:pt x="186" y="813"/>
                    <a:pt x="186" y="813"/>
                    <a:pt x="186" y="813"/>
                  </a:cubicBezTo>
                  <a:cubicBezTo>
                    <a:pt x="186" y="813"/>
                    <a:pt x="199" y="879"/>
                    <a:pt x="229" y="954"/>
                  </a:cubicBezTo>
                  <a:cubicBezTo>
                    <a:pt x="229" y="954"/>
                    <a:pt x="253" y="1009"/>
                    <a:pt x="266" y="1032"/>
                  </a:cubicBezTo>
                  <a:cubicBezTo>
                    <a:pt x="277" y="1054"/>
                    <a:pt x="283" y="1146"/>
                    <a:pt x="283" y="1146"/>
                  </a:cubicBezTo>
                  <a:cubicBezTo>
                    <a:pt x="283" y="1146"/>
                    <a:pt x="247" y="1080"/>
                    <a:pt x="199" y="967"/>
                  </a:cubicBezTo>
                  <a:cubicBezTo>
                    <a:pt x="170" y="899"/>
                    <a:pt x="142" y="812"/>
                    <a:pt x="142" y="812"/>
                  </a:cubicBezTo>
                  <a:cubicBezTo>
                    <a:pt x="130" y="748"/>
                    <a:pt x="130" y="748"/>
                    <a:pt x="130" y="748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074"/>
                    <a:pt x="95" y="1074"/>
                    <a:pt x="95" y="1074"/>
                  </a:cubicBezTo>
                  <a:cubicBezTo>
                    <a:pt x="95" y="1074"/>
                    <a:pt x="74" y="1221"/>
                    <a:pt x="213" y="1335"/>
                  </a:cubicBezTo>
                  <a:cubicBezTo>
                    <a:pt x="242" y="1371"/>
                    <a:pt x="242" y="1371"/>
                    <a:pt x="242" y="1371"/>
                  </a:cubicBezTo>
                  <a:cubicBezTo>
                    <a:pt x="260" y="1422"/>
                    <a:pt x="260" y="1422"/>
                    <a:pt x="260" y="1422"/>
                  </a:cubicBezTo>
                  <a:cubicBezTo>
                    <a:pt x="258" y="1472"/>
                    <a:pt x="258" y="1472"/>
                    <a:pt x="258" y="1472"/>
                  </a:cubicBezTo>
                  <a:cubicBezTo>
                    <a:pt x="258" y="1472"/>
                    <a:pt x="237" y="1419"/>
                    <a:pt x="201" y="1378"/>
                  </a:cubicBezTo>
                  <a:cubicBezTo>
                    <a:pt x="164" y="1335"/>
                    <a:pt x="160" y="1338"/>
                    <a:pt x="115" y="1290"/>
                  </a:cubicBezTo>
                  <a:cubicBezTo>
                    <a:pt x="51" y="1222"/>
                    <a:pt x="59" y="1133"/>
                    <a:pt x="59" y="1133"/>
                  </a:cubicBezTo>
                  <a:cubicBezTo>
                    <a:pt x="55" y="1061"/>
                    <a:pt x="55" y="1061"/>
                    <a:pt x="55" y="10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170"/>
                    <a:pt x="14" y="1170"/>
                    <a:pt x="14" y="1170"/>
                  </a:cubicBezTo>
                  <a:cubicBezTo>
                    <a:pt x="16" y="1208"/>
                    <a:pt x="16" y="1208"/>
                    <a:pt x="16" y="1208"/>
                  </a:cubicBezTo>
                  <a:cubicBezTo>
                    <a:pt x="16" y="1208"/>
                    <a:pt x="0" y="1377"/>
                    <a:pt x="132" y="1594"/>
                  </a:cubicBezTo>
                  <a:cubicBezTo>
                    <a:pt x="338" y="1594"/>
                    <a:pt x="338" y="1594"/>
                    <a:pt x="338" y="1594"/>
                  </a:cubicBezTo>
                  <a:lnTo>
                    <a:pt x="343" y="1561"/>
                  </a:ln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Freeform 189"/>
            <p:cNvSpPr>
              <a:spLocks/>
            </p:cNvSpPr>
            <p:nvPr userDrawn="1"/>
          </p:nvSpPr>
          <p:spPr bwMode="auto">
            <a:xfrm>
              <a:off x="750" y="1355"/>
              <a:ext cx="442" cy="2959"/>
            </a:xfrm>
            <a:custGeom>
              <a:avLst/>
              <a:gdLst>
                <a:gd name="T0" fmla="*/ 442 w 238"/>
                <a:gd name="T1" fmla="*/ 2431 h 1591"/>
                <a:gd name="T2" fmla="*/ 442 w 238"/>
                <a:gd name="T3" fmla="*/ 0 h 1591"/>
                <a:gd name="T4" fmla="*/ 364 w 238"/>
                <a:gd name="T5" fmla="*/ 0 h 1591"/>
                <a:gd name="T6" fmla="*/ 364 w 238"/>
                <a:gd name="T7" fmla="*/ 2323 h 1591"/>
                <a:gd name="T8" fmla="*/ 360 w 238"/>
                <a:gd name="T9" fmla="*/ 2388 h 1591"/>
                <a:gd name="T10" fmla="*/ 84 w 238"/>
                <a:gd name="T11" fmla="*/ 2846 h 1591"/>
                <a:gd name="T12" fmla="*/ 0 w 238"/>
                <a:gd name="T13" fmla="*/ 2959 h 1591"/>
                <a:gd name="T14" fmla="*/ 345 w 238"/>
                <a:gd name="T15" fmla="*/ 2959 h 1591"/>
                <a:gd name="T16" fmla="*/ 440 w 238"/>
                <a:gd name="T17" fmla="*/ 2453 h 1591"/>
                <a:gd name="T18" fmla="*/ 442 w 238"/>
                <a:gd name="T19" fmla="*/ 2431 h 15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8" h="1591">
                  <a:moveTo>
                    <a:pt x="238" y="1307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6" y="1249"/>
                    <a:pt x="196" y="1249"/>
                    <a:pt x="196" y="1249"/>
                  </a:cubicBezTo>
                  <a:cubicBezTo>
                    <a:pt x="194" y="1284"/>
                    <a:pt x="194" y="1284"/>
                    <a:pt x="194" y="1284"/>
                  </a:cubicBezTo>
                  <a:cubicBezTo>
                    <a:pt x="184" y="1395"/>
                    <a:pt x="117" y="1456"/>
                    <a:pt x="45" y="1530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186" y="1591"/>
                    <a:pt x="186" y="1591"/>
                    <a:pt x="186" y="1591"/>
                  </a:cubicBezTo>
                  <a:cubicBezTo>
                    <a:pt x="232" y="1452"/>
                    <a:pt x="237" y="1319"/>
                    <a:pt x="237" y="1319"/>
                  </a:cubicBezTo>
                  <a:lnTo>
                    <a:pt x="238" y="1307"/>
                  </a:ln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Freeform 190"/>
            <p:cNvSpPr>
              <a:spLocks/>
            </p:cNvSpPr>
            <p:nvPr userDrawn="1"/>
          </p:nvSpPr>
          <p:spPr bwMode="auto">
            <a:xfrm>
              <a:off x="1815" y="2669"/>
              <a:ext cx="270" cy="243"/>
            </a:xfrm>
            <a:custGeom>
              <a:avLst/>
              <a:gdLst>
                <a:gd name="T0" fmla="*/ 172 w 146"/>
                <a:gd name="T1" fmla="*/ 19 h 131"/>
                <a:gd name="T2" fmla="*/ 240 w 146"/>
                <a:gd name="T3" fmla="*/ 65 h 131"/>
                <a:gd name="T4" fmla="*/ 263 w 146"/>
                <a:gd name="T5" fmla="*/ 113 h 131"/>
                <a:gd name="T6" fmla="*/ 246 w 146"/>
                <a:gd name="T7" fmla="*/ 211 h 131"/>
                <a:gd name="T8" fmla="*/ 170 w 146"/>
                <a:gd name="T9" fmla="*/ 241 h 131"/>
                <a:gd name="T10" fmla="*/ 92 w 146"/>
                <a:gd name="T11" fmla="*/ 226 h 131"/>
                <a:gd name="T12" fmla="*/ 37 w 146"/>
                <a:gd name="T13" fmla="*/ 197 h 131"/>
                <a:gd name="T14" fmla="*/ 7 w 146"/>
                <a:gd name="T15" fmla="*/ 137 h 131"/>
                <a:gd name="T16" fmla="*/ 9 w 146"/>
                <a:gd name="T17" fmla="*/ 61 h 131"/>
                <a:gd name="T18" fmla="*/ 37 w 146"/>
                <a:gd name="T19" fmla="*/ 13 h 131"/>
                <a:gd name="T20" fmla="*/ 98 w 146"/>
                <a:gd name="T21" fmla="*/ 0 h 131"/>
                <a:gd name="T22" fmla="*/ 135 w 146"/>
                <a:gd name="T23" fmla="*/ 7 h 131"/>
                <a:gd name="T24" fmla="*/ 172 w 146"/>
                <a:gd name="T25" fmla="*/ 19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6" h="131">
                  <a:moveTo>
                    <a:pt x="93" y="10"/>
                  </a:moveTo>
                  <a:cubicBezTo>
                    <a:pt x="105" y="13"/>
                    <a:pt x="120" y="22"/>
                    <a:pt x="130" y="35"/>
                  </a:cubicBezTo>
                  <a:cubicBezTo>
                    <a:pt x="136" y="41"/>
                    <a:pt x="139" y="50"/>
                    <a:pt x="142" y="61"/>
                  </a:cubicBezTo>
                  <a:cubicBezTo>
                    <a:pt x="146" y="83"/>
                    <a:pt x="146" y="98"/>
                    <a:pt x="133" y="114"/>
                  </a:cubicBezTo>
                  <a:cubicBezTo>
                    <a:pt x="121" y="129"/>
                    <a:pt x="108" y="131"/>
                    <a:pt x="92" y="130"/>
                  </a:cubicBezTo>
                  <a:cubicBezTo>
                    <a:pt x="74" y="130"/>
                    <a:pt x="63" y="125"/>
                    <a:pt x="50" y="122"/>
                  </a:cubicBezTo>
                  <a:cubicBezTo>
                    <a:pt x="38" y="119"/>
                    <a:pt x="29" y="112"/>
                    <a:pt x="20" y="106"/>
                  </a:cubicBezTo>
                  <a:cubicBezTo>
                    <a:pt x="12" y="101"/>
                    <a:pt x="7" y="91"/>
                    <a:pt x="4" y="74"/>
                  </a:cubicBezTo>
                  <a:cubicBezTo>
                    <a:pt x="0" y="57"/>
                    <a:pt x="2" y="46"/>
                    <a:pt x="5" y="33"/>
                  </a:cubicBezTo>
                  <a:cubicBezTo>
                    <a:pt x="7" y="20"/>
                    <a:pt x="9" y="14"/>
                    <a:pt x="20" y="7"/>
                  </a:cubicBezTo>
                  <a:cubicBezTo>
                    <a:pt x="30" y="0"/>
                    <a:pt x="39" y="0"/>
                    <a:pt x="53" y="0"/>
                  </a:cubicBezTo>
                  <a:cubicBezTo>
                    <a:pt x="60" y="1"/>
                    <a:pt x="67" y="2"/>
                    <a:pt x="73" y="4"/>
                  </a:cubicBezTo>
                  <a:lnTo>
                    <a:pt x="93" y="10"/>
                  </a:ln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191"/>
            <p:cNvSpPr>
              <a:spLocks/>
            </p:cNvSpPr>
            <p:nvPr userDrawn="1"/>
          </p:nvSpPr>
          <p:spPr bwMode="auto">
            <a:xfrm>
              <a:off x="1543" y="2306"/>
              <a:ext cx="67" cy="248"/>
            </a:xfrm>
            <a:custGeom>
              <a:avLst/>
              <a:gdLst>
                <a:gd name="T0" fmla="*/ 37 w 36"/>
                <a:gd name="T1" fmla="*/ 20 h 134"/>
                <a:gd name="T2" fmla="*/ 47 w 36"/>
                <a:gd name="T3" fmla="*/ 105 h 134"/>
                <a:gd name="T4" fmla="*/ 65 w 36"/>
                <a:gd name="T5" fmla="*/ 204 h 134"/>
                <a:gd name="T6" fmla="*/ 50 w 36"/>
                <a:gd name="T7" fmla="*/ 242 h 134"/>
                <a:gd name="T8" fmla="*/ 37 w 36"/>
                <a:gd name="T9" fmla="*/ 246 h 134"/>
                <a:gd name="T10" fmla="*/ 13 w 36"/>
                <a:gd name="T11" fmla="*/ 211 h 134"/>
                <a:gd name="T12" fmla="*/ 2 w 36"/>
                <a:gd name="T13" fmla="*/ 120 h 134"/>
                <a:gd name="T14" fmla="*/ 2 w 36"/>
                <a:gd name="T15" fmla="*/ 41 h 134"/>
                <a:gd name="T16" fmla="*/ 9 w 36"/>
                <a:gd name="T17" fmla="*/ 6 h 134"/>
                <a:gd name="T18" fmla="*/ 22 w 36"/>
                <a:gd name="T19" fmla="*/ 4 h 134"/>
                <a:gd name="T20" fmla="*/ 37 w 36"/>
                <a:gd name="T21" fmla="*/ 20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134">
                  <a:moveTo>
                    <a:pt x="20" y="11"/>
                  </a:moveTo>
                  <a:cubicBezTo>
                    <a:pt x="22" y="24"/>
                    <a:pt x="23" y="41"/>
                    <a:pt x="25" y="57"/>
                  </a:cubicBezTo>
                  <a:cubicBezTo>
                    <a:pt x="30" y="84"/>
                    <a:pt x="33" y="100"/>
                    <a:pt x="35" y="110"/>
                  </a:cubicBezTo>
                  <a:cubicBezTo>
                    <a:pt x="36" y="119"/>
                    <a:pt x="34" y="125"/>
                    <a:pt x="27" y="131"/>
                  </a:cubicBezTo>
                  <a:cubicBezTo>
                    <a:pt x="23" y="134"/>
                    <a:pt x="21" y="134"/>
                    <a:pt x="20" y="133"/>
                  </a:cubicBezTo>
                  <a:cubicBezTo>
                    <a:pt x="13" y="131"/>
                    <a:pt x="9" y="127"/>
                    <a:pt x="7" y="114"/>
                  </a:cubicBezTo>
                  <a:cubicBezTo>
                    <a:pt x="5" y="98"/>
                    <a:pt x="2" y="82"/>
                    <a:pt x="1" y="65"/>
                  </a:cubicBezTo>
                  <a:cubicBezTo>
                    <a:pt x="0" y="49"/>
                    <a:pt x="0" y="40"/>
                    <a:pt x="1" y="22"/>
                  </a:cubicBezTo>
                  <a:cubicBezTo>
                    <a:pt x="2" y="13"/>
                    <a:pt x="4" y="6"/>
                    <a:pt x="5" y="3"/>
                  </a:cubicBezTo>
                  <a:cubicBezTo>
                    <a:pt x="6" y="2"/>
                    <a:pt x="7" y="0"/>
                    <a:pt x="12" y="2"/>
                  </a:cubicBezTo>
                  <a:cubicBezTo>
                    <a:pt x="16" y="3"/>
                    <a:pt x="18" y="6"/>
                    <a:pt x="20" y="11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192"/>
            <p:cNvSpPr>
              <a:spLocks/>
            </p:cNvSpPr>
            <p:nvPr userDrawn="1"/>
          </p:nvSpPr>
          <p:spPr bwMode="auto">
            <a:xfrm>
              <a:off x="1536" y="2013"/>
              <a:ext cx="77" cy="287"/>
            </a:xfrm>
            <a:custGeom>
              <a:avLst/>
              <a:gdLst>
                <a:gd name="T0" fmla="*/ 51 w 41"/>
                <a:gd name="T1" fmla="*/ 24 h 154"/>
                <a:gd name="T2" fmla="*/ 51 w 41"/>
                <a:gd name="T3" fmla="*/ 54 h 154"/>
                <a:gd name="T4" fmla="*/ 62 w 41"/>
                <a:gd name="T5" fmla="*/ 155 h 154"/>
                <a:gd name="T6" fmla="*/ 69 w 41"/>
                <a:gd name="T7" fmla="*/ 261 h 154"/>
                <a:gd name="T8" fmla="*/ 58 w 41"/>
                <a:gd name="T9" fmla="*/ 278 h 154"/>
                <a:gd name="T10" fmla="*/ 30 w 41"/>
                <a:gd name="T11" fmla="*/ 274 h 154"/>
                <a:gd name="T12" fmla="*/ 9 w 41"/>
                <a:gd name="T13" fmla="*/ 209 h 154"/>
                <a:gd name="T14" fmla="*/ 6 w 41"/>
                <a:gd name="T15" fmla="*/ 158 h 154"/>
                <a:gd name="T16" fmla="*/ 8 w 41"/>
                <a:gd name="T17" fmla="*/ 48 h 154"/>
                <a:gd name="T18" fmla="*/ 21 w 41"/>
                <a:gd name="T19" fmla="*/ 6 h 154"/>
                <a:gd name="T20" fmla="*/ 34 w 41"/>
                <a:gd name="T21" fmla="*/ 2 h 154"/>
                <a:gd name="T22" fmla="*/ 51 w 41"/>
                <a:gd name="T23" fmla="*/ 24 h 1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154">
                  <a:moveTo>
                    <a:pt x="27" y="13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41"/>
                    <a:pt x="28" y="61"/>
                    <a:pt x="33" y="83"/>
                  </a:cubicBezTo>
                  <a:cubicBezTo>
                    <a:pt x="40" y="114"/>
                    <a:pt x="41" y="128"/>
                    <a:pt x="37" y="140"/>
                  </a:cubicBezTo>
                  <a:cubicBezTo>
                    <a:pt x="36" y="143"/>
                    <a:pt x="34" y="146"/>
                    <a:pt x="31" y="149"/>
                  </a:cubicBezTo>
                  <a:cubicBezTo>
                    <a:pt x="24" y="154"/>
                    <a:pt x="21" y="153"/>
                    <a:pt x="16" y="147"/>
                  </a:cubicBezTo>
                  <a:cubicBezTo>
                    <a:pt x="10" y="139"/>
                    <a:pt x="7" y="128"/>
                    <a:pt x="5" y="112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0" y="59"/>
                    <a:pt x="1" y="42"/>
                    <a:pt x="4" y="26"/>
                  </a:cubicBezTo>
                  <a:cubicBezTo>
                    <a:pt x="5" y="15"/>
                    <a:pt x="6" y="8"/>
                    <a:pt x="11" y="3"/>
                  </a:cubicBezTo>
                  <a:cubicBezTo>
                    <a:pt x="12" y="1"/>
                    <a:pt x="14" y="0"/>
                    <a:pt x="18" y="1"/>
                  </a:cubicBezTo>
                  <a:cubicBezTo>
                    <a:pt x="25" y="2"/>
                    <a:pt x="27" y="6"/>
                    <a:pt x="27" y="13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193"/>
            <p:cNvSpPr>
              <a:spLocks/>
            </p:cNvSpPr>
            <p:nvPr userDrawn="1"/>
          </p:nvSpPr>
          <p:spPr bwMode="auto">
            <a:xfrm>
              <a:off x="1542" y="2558"/>
              <a:ext cx="67" cy="255"/>
            </a:xfrm>
            <a:custGeom>
              <a:avLst/>
              <a:gdLst>
                <a:gd name="T0" fmla="*/ 37 w 36"/>
                <a:gd name="T1" fmla="*/ 21 h 134"/>
                <a:gd name="T2" fmla="*/ 48 w 36"/>
                <a:gd name="T3" fmla="*/ 108 h 134"/>
                <a:gd name="T4" fmla="*/ 65 w 36"/>
                <a:gd name="T5" fmla="*/ 209 h 134"/>
                <a:gd name="T6" fmla="*/ 50 w 36"/>
                <a:gd name="T7" fmla="*/ 249 h 134"/>
                <a:gd name="T8" fmla="*/ 37 w 36"/>
                <a:gd name="T9" fmla="*/ 253 h 134"/>
                <a:gd name="T10" fmla="*/ 15 w 36"/>
                <a:gd name="T11" fmla="*/ 217 h 134"/>
                <a:gd name="T12" fmla="*/ 2 w 36"/>
                <a:gd name="T13" fmla="*/ 124 h 134"/>
                <a:gd name="T14" fmla="*/ 4 w 36"/>
                <a:gd name="T15" fmla="*/ 40 h 134"/>
                <a:gd name="T16" fmla="*/ 11 w 36"/>
                <a:gd name="T17" fmla="*/ 6 h 134"/>
                <a:gd name="T18" fmla="*/ 22 w 36"/>
                <a:gd name="T19" fmla="*/ 4 h 134"/>
                <a:gd name="T20" fmla="*/ 37 w 36"/>
                <a:gd name="T21" fmla="*/ 21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134">
                  <a:moveTo>
                    <a:pt x="20" y="11"/>
                  </a:moveTo>
                  <a:cubicBezTo>
                    <a:pt x="22" y="24"/>
                    <a:pt x="24" y="41"/>
                    <a:pt x="26" y="57"/>
                  </a:cubicBezTo>
                  <a:cubicBezTo>
                    <a:pt x="30" y="84"/>
                    <a:pt x="34" y="100"/>
                    <a:pt x="35" y="110"/>
                  </a:cubicBezTo>
                  <a:cubicBezTo>
                    <a:pt x="36" y="118"/>
                    <a:pt x="34" y="125"/>
                    <a:pt x="27" y="131"/>
                  </a:cubicBezTo>
                  <a:cubicBezTo>
                    <a:pt x="24" y="134"/>
                    <a:pt x="21" y="134"/>
                    <a:pt x="20" y="133"/>
                  </a:cubicBezTo>
                  <a:cubicBezTo>
                    <a:pt x="14" y="131"/>
                    <a:pt x="9" y="127"/>
                    <a:pt x="8" y="114"/>
                  </a:cubicBezTo>
                  <a:cubicBezTo>
                    <a:pt x="6" y="99"/>
                    <a:pt x="2" y="82"/>
                    <a:pt x="1" y="65"/>
                  </a:cubicBezTo>
                  <a:cubicBezTo>
                    <a:pt x="1" y="49"/>
                    <a:pt x="0" y="40"/>
                    <a:pt x="2" y="21"/>
                  </a:cubicBezTo>
                  <a:cubicBezTo>
                    <a:pt x="3" y="13"/>
                    <a:pt x="4" y="7"/>
                    <a:pt x="6" y="3"/>
                  </a:cubicBezTo>
                  <a:cubicBezTo>
                    <a:pt x="6" y="2"/>
                    <a:pt x="7" y="0"/>
                    <a:pt x="12" y="2"/>
                  </a:cubicBezTo>
                  <a:cubicBezTo>
                    <a:pt x="17" y="3"/>
                    <a:pt x="19" y="6"/>
                    <a:pt x="20" y="11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194"/>
            <p:cNvSpPr>
              <a:spLocks/>
            </p:cNvSpPr>
            <p:nvPr userDrawn="1"/>
          </p:nvSpPr>
          <p:spPr bwMode="auto">
            <a:xfrm>
              <a:off x="1815" y="2420"/>
              <a:ext cx="270" cy="245"/>
            </a:xfrm>
            <a:custGeom>
              <a:avLst/>
              <a:gdLst>
                <a:gd name="T0" fmla="*/ 172 w 146"/>
                <a:gd name="T1" fmla="*/ 19 h 131"/>
                <a:gd name="T2" fmla="*/ 240 w 146"/>
                <a:gd name="T3" fmla="*/ 65 h 131"/>
                <a:gd name="T4" fmla="*/ 263 w 146"/>
                <a:gd name="T5" fmla="*/ 114 h 131"/>
                <a:gd name="T6" fmla="*/ 246 w 146"/>
                <a:gd name="T7" fmla="*/ 213 h 131"/>
                <a:gd name="T8" fmla="*/ 170 w 146"/>
                <a:gd name="T9" fmla="*/ 243 h 131"/>
                <a:gd name="T10" fmla="*/ 92 w 146"/>
                <a:gd name="T11" fmla="*/ 228 h 131"/>
                <a:gd name="T12" fmla="*/ 37 w 146"/>
                <a:gd name="T13" fmla="*/ 198 h 131"/>
                <a:gd name="T14" fmla="*/ 7 w 146"/>
                <a:gd name="T15" fmla="*/ 140 h 131"/>
                <a:gd name="T16" fmla="*/ 9 w 146"/>
                <a:gd name="T17" fmla="*/ 62 h 131"/>
                <a:gd name="T18" fmla="*/ 37 w 146"/>
                <a:gd name="T19" fmla="*/ 13 h 131"/>
                <a:gd name="T20" fmla="*/ 98 w 146"/>
                <a:gd name="T21" fmla="*/ 2 h 131"/>
                <a:gd name="T22" fmla="*/ 135 w 146"/>
                <a:gd name="T23" fmla="*/ 7 h 131"/>
                <a:gd name="T24" fmla="*/ 172 w 146"/>
                <a:gd name="T25" fmla="*/ 19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6" h="131">
                  <a:moveTo>
                    <a:pt x="93" y="10"/>
                  </a:moveTo>
                  <a:cubicBezTo>
                    <a:pt x="105" y="13"/>
                    <a:pt x="120" y="22"/>
                    <a:pt x="130" y="35"/>
                  </a:cubicBezTo>
                  <a:cubicBezTo>
                    <a:pt x="136" y="42"/>
                    <a:pt x="139" y="50"/>
                    <a:pt x="142" y="61"/>
                  </a:cubicBezTo>
                  <a:cubicBezTo>
                    <a:pt x="146" y="83"/>
                    <a:pt x="146" y="98"/>
                    <a:pt x="133" y="114"/>
                  </a:cubicBezTo>
                  <a:cubicBezTo>
                    <a:pt x="121" y="129"/>
                    <a:pt x="108" y="131"/>
                    <a:pt x="92" y="130"/>
                  </a:cubicBezTo>
                  <a:cubicBezTo>
                    <a:pt x="74" y="130"/>
                    <a:pt x="63" y="125"/>
                    <a:pt x="50" y="122"/>
                  </a:cubicBezTo>
                  <a:cubicBezTo>
                    <a:pt x="38" y="120"/>
                    <a:pt x="29" y="113"/>
                    <a:pt x="20" y="106"/>
                  </a:cubicBezTo>
                  <a:cubicBezTo>
                    <a:pt x="12" y="101"/>
                    <a:pt x="7" y="91"/>
                    <a:pt x="4" y="75"/>
                  </a:cubicBezTo>
                  <a:cubicBezTo>
                    <a:pt x="0" y="57"/>
                    <a:pt x="2" y="47"/>
                    <a:pt x="5" y="33"/>
                  </a:cubicBezTo>
                  <a:cubicBezTo>
                    <a:pt x="7" y="20"/>
                    <a:pt x="9" y="14"/>
                    <a:pt x="20" y="7"/>
                  </a:cubicBezTo>
                  <a:cubicBezTo>
                    <a:pt x="30" y="1"/>
                    <a:pt x="39" y="0"/>
                    <a:pt x="53" y="1"/>
                  </a:cubicBezTo>
                  <a:cubicBezTo>
                    <a:pt x="60" y="1"/>
                    <a:pt x="67" y="2"/>
                    <a:pt x="73" y="4"/>
                  </a:cubicBezTo>
                  <a:lnTo>
                    <a:pt x="93" y="10"/>
                  </a:ln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95"/>
            <p:cNvSpPr>
              <a:spLocks/>
            </p:cNvSpPr>
            <p:nvPr userDrawn="1"/>
          </p:nvSpPr>
          <p:spPr bwMode="auto">
            <a:xfrm>
              <a:off x="1815" y="3161"/>
              <a:ext cx="270" cy="245"/>
            </a:xfrm>
            <a:custGeom>
              <a:avLst/>
              <a:gdLst>
                <a:gd name="T0" fmla="*/ 172 w 146"/>
                <a:gd name="T1" fmla="*/ 19 h 132"/>
                <a:gd name="T2" fmla="*/ 240 w 146"/>
                <a:gd name="T3" fmla="*/ 67 h 132"/>
                <a:gd name="T4" fmla="*/ 263 w 146"/>
                <a:gd name="T5" fmla="*/ 115 h 132"/>
                <a:gd name="T6" fmla="*/ 246 w 146"/>
                <a:gd name="T7" fmla="*/ 212 h 132"/>
                <a:gd name="T8" fmla="*/ 170 w 146"/>
                <a:gd name="T9" fmla="*/ 243 h 132"/>
                <a:gd name="T10" fmla="*/ 92 w 146"/>
                <a:gd name="T11" fmla="*/ 228 h 132"/>
                <a:gd name="T12" fmla="*/ 37 w 146"/>
                <a:gd name="T13" fmla="*/ 199 h 132"/>
                <a:gd name="T14" fmla="*/ 7 w 146"/>
                <a:gd name="T15" fmla="*/ 139 h 132"/>
                <a:gd name="T16" fmla="*/ 9 w 146"/>
                <a:gd name="T17" fmla="*/ 63 h 132"/>
                <a:gd name="T18" fmla="*/ 37 w 146"/>
                <a:gd name="T19" fmla="*/ 15 h 132"/>
                <a:gd name="T20" fmla="*/ 98 w 146"/>
                <a:gd name="T21" fmla="*/ 2 h 132"/>
                <a:gd name="T22" fmla="*/ 135 w 146"/>
                <a:gd name="T23" fmla="*/ 7 h 132"/>
                <a:gd name="T24" fmla="*/ 172 w 146"/>
                <a:gd name="T25" fmla="*/ 19 h 1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6" h="132">
                  <a:moveTo>
                    <a:pt x="93" y="10"/>
                  </a:moveTo>
                  <a:cubicBezTo>
                    <a:pt x="105" y="13"/>
                    <a:pt x="120" y="22"/>
                    <a:pt x="130" y="36"/>
                  </a:cubicBezTo>
                  <a:cubicBezTo>
                    <a:pt x="136" y="42"/>
                    <a:pt x="139" y="50"/>
                    <a:pt x="142" y="62"/>
                  </a:cubicBezTo>
                  <a:cubicBezTo>
                    <a:pt x="146" y="83"/>
                    <a:pt x="146" y="98"/>
                    <a:pt x="133" y="114"/>
                  </a:cubicBezTo>
                  <a:cubicBezTo>
                    <a:pt x="121" y="130"/>
                    <a:pt x="108" y="132"/>
                    <a:pt x="92" y="131"/>
                  </a:cubicBezTo>
                  <a:cubicBezTo>
                    <a:pt x="74" y="130"/>
                    <a:pt x="63" y="126"/>
                    <a:pt x="50" y="123"/>
                  </a:cubicBezTo>
                  <a:cubicBezTo>
                    <a:pt x="38" y="120"/>
                    <a:pt x="29" y="113"/>
                    <a:pt x="20" y="107"/>
                  </a:cubicBezTo>
                  <a:cubicBezTo>
                    <a:pt x="12" y="101"/>
                    <a:pt x="7" y="92"/>
                    <a:pt x="4" y="75"/>
                  </a:cubicBezTo>
                  <a:cubicBezTo>
                    <a:pt x="0" y="58"/>
                    <a:pt x="2" y="47"/>
                    <a:pt x="5" y="34"/>
                  </a:cubicBezTo>
                  <a:cubicBezTo>
                    <a:pt x="7" y="21"/>
                    <a:pt x="9" y="15"/>
                    <a:pt x="20" y="8"/>
                  </a:cubicBezTo>
                  <a:cubicBezTo>
                    <a:pt x="30" y="1"/>
                    <a:pt x="39" y="0"/>
                    <a:pt x="53" y="1"/>
                  </a:cubicBezTo>
                  <a:cubicBezTo>
                    <a:pt x="60" y="2"/>
                    <a:pt x="67" y="3"/>
                    <a:pt x="73" y="4"/>
                  </a:cubicBezTo>
                  <a:lnTo>
                    <a:pt x="93" y="10"/>
                  </a:ln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96"/>
            <p:cNvSpPr>
              <a:spLocks/>
            </p:cNvSpPr>
            <p:nvPr userDrawn="1"/>
          </p:nvSpPr>
          <p:spPr bwMode="auto">
            <a:xfrm>
              <a:off x="1815" y="2916"/>
              <a:ext cx="270" cy="243"/>
            </a:xfrm>
            <a:custGeom>
              <a:avLst/>
              <a:gdLst>
                <a:gd name="T0" fmla="*/ 172 w 146"/>
                <a:gd name="T1" fmla="*/ 17 h 131"/>
                <a:gd name="T2" fmla="*/ 240 w 146"/>
                <a:gd name="T3" fmla="*/ 65 h 131"/>
                <a:gd name="T4" fmla="*/ 263 w 146"/>
                <a:gd name="T5" fmla="*/ 113 h 131"/>
                <a:gd name="T6" fmla="*/ 246 w 146"/>
                <a:gd name="T7" fmla="*/ 210 h 131"/>
                <a:gd name="T8" fmla="*/ 170 w 146"/>
                <a:gd name="T9" fmla="*/ 241 h 131"/>
                <a:gd name="T10" fmla="*/ 92 w 146"/>
                <a:gd name="T11" fmla="*/ 226 h 131"/>
                <a:gd name="T12" fmla="*/ 37 w 146"/>
                <a:gd name="T13" fmla="*/ 197 h 131"/>
                <a:gd name="T14" fmla="*/ 7 w 146"/>
                <a:gd name="T15" fmla="*/ 137 h 131"/>
                <a:gd name="T16" fmla="*/ 9 w 146"/>
                <a:gd name="T17" fmla="*/ 61 h 131"/>
                <a:gd name="T18" fmla="*/ 37 w 146"/>
                <a:gd name="T19" fmla="*/ 13 h 131"/>
                <a:gd name="T20" fmla="*/ 98 w 146"/>
                <a:gd name="T21" fmla="*/ 0 h 131"/>
                <a:gd name="T22" fmla="*/ 135 w 146"/>
                <a:gd name="T23" fmla="*/ 7 h 131"/>
                <a:gd name="T24" fmla="*/ 172 w 146"/>
                <a:gd name="T25" fmla="*/ 17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6" h="131">
                  <a:moveTo>
                    <a:pt x="93" y="9"/>
                  </a:moveTo>
                  <a:cubicBezTo>
                    <a:pt x="105" y="13"/>
                    <a:pt x="120" y="22"/>
                    <a:pt x="130" y="35"/>
                  </a:cubicBezTo>
                  <a:cubicBezTo>
                    <a:pt x="136" y="41"/>
                    <a:pt x="139" y="50"/>
                    <a:pt x="142" y="61"/>
                  </a:cubicBezTo>
                  <a:cubicBezTo>
                    <a:pt x="146" y="83"/>
                    <a:pt x="146" y="98"/>
                    <a:pt x="133" y="113"/>
                  </a:cubicBezTo>
                  <a:cubicBezTo>
                    <a:pt x="121" y="129"/>
                    <a:pt x="108" y="131"/>
                    <a:pt x="92" y="130"/>
                  </a:cubicBezTo>
                  <a:cubicBezTo>
                    <a:pt x="74" y="129"/>
                    <a:pt x="63" y="125"/>
                    <a:pt x="50" y="122"/>
                  </a:cubicBezTo>
                  <a:cubicBezTo>
                    <a:pt x="38" y="119"/>
                    <a:pt x="29" y="112"/>
                    <a:pt x="20" y="106"/>
                  </a:cubicBezTo>
                  <a:cubicBezTo>
                    <a:pt x="12" y="100"/>
                    <a:pt x="7" y="91"/>
                    <a:pt x="4" y="74"/>
                  </a:cubicBezTo>
                  <a:cubicBezTo>
                    <a:pt x="0" y="57"/>
                    <a:pt x="2" y="47"/>
                    <a:pt x="5" y="33"/>
                  </a:cubicBezTo>
                  <a:cubicBezTo>
                    <a:pt x="7" y="20"/>
                    <a:pt x="9" y="14"/>
                    <a:pt x="20" y="7"/>
                  </a:cubicBezTo>
                  <a:cubicBezTo>
                    <a:pt x="30" y="0"/>
                    <a:pt x="39" y="0"/>
                    <a:pt x="53" y="0"/>
                  </a:cubicBezTo>
                  <a:cubicBezTo>
                    <a:pt x="60" y="1"/>
                    <a:pt x="67" y="2"/>
                    <a:pt x="73" y="4"/>
                  </a:cubicBezTo>
                  <a:lnTo>
                    <a:pt x="93" y="9"/>
                  </a:ln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97"/>
            <p:cNvSpPr>
              <a:spLocks/>
            </p:cNvSpPr>
            <p:nvPr userDrawn="1"/>
          </p:nvSpPr>
          <p:spPr bwMode="auto">
            <a:xfrm>
              <a:off x="1815" y="3656"/>
              <a:ext cx="270" cy="246"/>
            </a:xfrm>
            <a:custGeom>
              <a:avLst/>
              <a:gdLst>
                <a:gd name="T0" fmla="*/ 172 w 146"/>
                <a:gd name="T1" fmla="*/ 19 h 132"/>
                <a:gd name="T2" fmla="*/ 240 w 146"/>
                <a:gd name="T3" fmla="*/ 65 h 132"/>
                <a:gd name="T4" fmla="*/ 263 w 146"/>
                <a:gd name="T5" fmla="*/ 114 h 132"/>
                <a:gd name="T6" fmla="*/ 246 w 146"/>
                <a:gd name="T7" fmla="*/ 212 h 132"/>
                <a:gd name="T8" fmla="*/ 170 w 146"/>
                <a:gd name="T9" fmla="*/ 244 h 132"/>
                <a:gd name="T10" fmla="*/ 92 w 146"/>
                <a:gd name="T11" fmla="*/ 227 h 132"/>
                <a:gd name="T12" fmla="*/ 37 w 146"/>
                <a:gd name="T13" fmla="*/ 198 h 132"/>
                <a:gd name="T14" fmla="*/ 7 w 146"/>
                <a:gd name="T15" fmla="*/ 140 h 132"/>
                <a:gd name="T16" fmla="*/ 9 w 146"/>
                <a:gd name="T17" fmla="*/ 63 h 132"/>
                <a:gd name="T18" fmla="*/ 37 w 146"/>
                <a:gd name="T19" fmla="*/ 15 h 132"/>
                <a:gd name="T20" fmla="*/ 98 w 146"/>
                <a:gd name="T21" fmla="*/ 2 h 132"/>
                <a:gd name="T22" fmla="*/ 135 w 146"/>
                <a:gd name="T23" fmla="*/ 7 h 132"/>
                <a:gd name="T24" fmla="*/ 172 w 146"/>
                <a:gd name="T25" fmla="*/ 19 h 1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6" h="132">
                  <a:moveTo>
                    <a:pt x="93" y="10"/>
                  </a:moveTo>
                  <a:cubicBezTo>
                    <a:pt x="105" y="13"/>
                    <a:pt x="120" y="22"/>
                    <a:pt x="130" y="35"/>
                  </a:cubicBezTo>
                  <a:cubicBezTo>
                    <a:pt x="136" y="42"/>
                    <a:pt x="139" y="50"/>
                    <a:pt x="142" y="61"/>
                  </a:cubicBezTo>
                  <a:cubicBezTo>
                    <a:pt x="146" y="83"/>
                    <a:pt x="146" y="98"/>
                    <a:pt x="133" y="114"/>
                  </a:cubicBezTo>
                  <a:cubicBezTo>
                    <a:pt x="121" y="129"/>
                    <a:pt x="108" y="132"/>
                    <a:pt x="92" y="131"/>
                  </a:cubicBezTo>
                  <a:cubicBezTo>
                    <a:pt x="74" y="130"/>
                    <a:pt x="63" y="125"/>
                    <a:pt x="50" y="122"/>
                  </a:cubicBezTo>
                  <a:cubicBezTo>
                    <a:pt x="38" y="120"/>
                    <a:pt x="29" y="113"/>
                    <a:pt x="20" y="106"/>
                  </a:cubicBezTo>
                  <a:cubicBezTo>
                    <a:pt x="12" y="101"/>
                    <a:pt x="7" y="91"/>
                    <a:pt x="4" y="75"/>
                  </a:cubicBezTo>
                  <a:cubicBezTo>
                    <a:pt x="0" y="57"/>
                    <a:pt x="2" y="47"/>
                    <a:pt x="5" y="34"/>
                  </a:cubicBezTo>
                  <a:cubicBezTo>
                    <a:pt x="7" y="21"/>
                    <a:pt x="9" y="15"/>
                    <a:pt x="20" y="8"/>
                  </a:cubicBezTo>
                  <a:cubicBezTo>
                    <a:pt x="30" y="1"/>
                    <a:pt x="39" y="0"/>
                    <a:pt x="53" y="1"/>
                  </a:cubicBezTo>
                  <a:cubicBezTo>
                    <a:pt x="60" y="1"/>
                    <a:pt x="67" y="2"/>
                    <a:pt x="73" y="4"/>
                  </a:cubicBezTo>
                  <a:lnTo>
                    <a:pt x="93" y="10"/>
                  </a:ln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98"/>
            <p:cNvSpPr>
              <a:spLocks/>
            </p:cNvSpPr>
            <p:nvPr userDrawn="1"/>
          </p:nvSpPr>
          <p:spPr bwMode="auto">
            <a:xfrm>
              <a:off x="1815" y="3409"/>
              <a:ext cx="270" cy="245"/>
            </a:xfrm>
            <a:custGeom>
              <a:avLst/>
              <a:gdLst>
                <a:gd name="T0" fmla="*/ 172 w 146"/>
                <a:gd name="T1" fmla="*/ 19 h 132"/>
                <a:gd name="T2" fmla="*/ 240 w 146"/>
                <a:gd name="T3" fmla="*/ 67 h 132"/>
                <a:gd name="T4" fmla="*/ 263 w 146"/>
                <a:gd name="T5" fmla="*/ 113 h 132"/>
                <a:gd name="T6" fmla="*/ 246 w 146"/>
                <a:gd name="T7" fmla="*/ 212 h 132"/>
                <a:gd name="T8" fmla="*/ 170 w 146"/>
                <a:gd name="T9" fmla="*/ 243 h 132"/>
                <a:gd name="T10" fmla="*/ 92 w 146"/>
                <a:gd name="T11" fmla="*/ 228 h 132"/>
                <a:gd name="T12" fmla="*/ 37 w 146"/>
                <a:gd name="T13" fmla="*/ 199 h 132"/>
                <a:gd name="T14" fmla="*/ 7 w 146"/>
                <a:gd name="T15" fmla="*/ 139 h 132"/>
                <a:gd name="T16" fmla="*/ 9 w 146"/>
                <a:gd name="T17" fmla="*/ 63 h 132"/>
                <a:gd name="T18" fmla="*/ 37 w 146"/>
                <a:gd name="T19" fmla="*/ 15 h 132"/>
                <a:gd name="T20" fmla="*/ 98 w 146"/>
                <a:gd name="T21" fmla="*/ 2 h 132"/>
                <a:gd name="T22" fmla="*/ 135 w 146"/>
                <a:gd name="T23" fmla="*/ 7 h 132"/>
                <a:gd name="T24" fmla="*/ 172 w 146"/>
                <a:gd name="T25" fmla="*/ 19 h 1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6" h="132">
                  <a:moveTo>
                    <a:pt x="93" y="10"/>
                  </a:moveTo>
                  <a:cubicBezTo>
                    <a:pt x="105" y="13"/>
                    <a:pt x="120" y="22"/>
                    <a:pt x="130" y="36"/>
                  </a:cubicBezTo>
                  <a:cubicBezTo>
                    <a:pt x="136" y="42"/>
                    <a:pt x="139" y="51"/>
                    <a:pt x="142" y="61"/>
                  </a:cubicBezTo>
                  <a:cubicBezTo>
                    <a:pt x="146" y="83"/>
                    <a:pt x="146" y="98"/>
                    <a:pt x="133" y="114"/>
                  </a:cubicBezTo>
                  <a:cubicBezTo>
                    <a:pt x="121" y="130"/>
                    <a:pt x="108" y="132"/>
                    <a:pt x="92" y="131"/>
                  </a:cubicBezTo>
                  <a:cubicBezTo>
                    <a:pt x="74" y="130"/>
                    <a:pt x="63" y="125"/>
                    <a:pt x="50" y="123"/>
                  </a:cubicBezTo>
                  <a:cubicBezTo>
                    <a:pt x="38" y="120"/>
                    <a:pt x="29" y="113"/>
                    <a:pt x="20" y="107"/>
                  </a:cubicBezTo>
                  <a:cubicBezTo>
                    <a:pt x="12" y="101"/>
                    <a:pt x="7" y="91"/>
                    <a:pt x="4" y="75"/>
                  </a:cubicBezTo>
                  <a:cubicBezTo>
                    <a:pt x="0" y="58"/>
                    <a:pt x="2" y="47"/>
                    <a:pt x="5" y="34"/>
                  </a:cubicBezTo>
                  <a:cubicBezTo>
                    <a:pt x="7" y="21"/>
                    <a:pt x="9" y="15"/>
                    <a:pt x="20" y="8"/>
                  </a:cubicBezTo>
                  <a:cubicBezTo>
                    <a:pt x="30" y="1"/>
                    <a:pt x="39" y="0"/>
                    <a:pt x="53" y="1"/>
                  </a:cubicBezTo>
                  <a:cubicBezTo>
                    <a:pt x="60" y="1"/>
                    <a:pt x="67" y="3"/>
                    <a:pt x="73" y="4"/>
                  </a:cubicBezTo>
                  <a:lnTo>
                    <a:pt x="93" y="10"/>
                  </a:ln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99"/>
            <p:cNvSpPr>
              <a:spLocks/>
            </p:cNvSpPr>
            <p:nvPr userDrawn="1"/>
          </p:nvSpPr>
          <p:spPr bwMode="auto">
            <a:xfrm>
              <a:off x="1815" y="3903"/>
              <a:ext cx="270" cy="244"/>
            </a:xfrm>
            <a:custGeom>
              <a:avLst/>
              <a:gdLst>
                <a:gd name="T0" fmla="*/ 172 w 146"/>
                <a:gd name="T1" fmla="*/ 17 h 131"/>
                <a:gd name="T2" fmla="*/ 240 w 146"/>
                <a:gd name="T3" fmla="*/ 65 h 131"/>
                <a:gd name="T4" fmla="*/ 263 w 146"/>
                <a:gd name="T5" fmla="*/ 114 h 131"/>
                <a:gd name="T6" fmla="*/ 246 w 146"/>
                <a:gd name="T7" fmla="*/ 212 h 131"/>
                <a:gd name="T8" fmla="*/ 170 w 146"/>
                <a:gd name="T9" fmla="*/ 242 h 131"/>
                <a:gd name="T10" fmla="*/ 92 w 146"/>
                <a:gd name="T11" fmla="*/ 227 h 131"/>
                <a:gd name="T12" fmla="*/ 37 w 146"/>
                <a:gd name="T13" fmla="*/ 197 h 131"/>
                <a:gd name="T14" fmla="*/ 7 w 146"/>
                <a:gd name="T15" fmla="*/ 140 h 131"/>
                <a:gd name="T16" fmla="*/ 9 w 146"/>
                <a:gd name="T17" fmla="*/ 61 h 131"/>
                <a:gd name="T18" fmla="*/ 37 w 146"/>
                <a:gd name="T19" fmla="*/ 15 h 131"/>
                <a:gd name="T20" fmla="*/ 98 w 146"/>
                <a:gd name="T21" fmla="*/ 2 h 131"/>
                <a:gd name="T22" fmla="*/ 135 w 146"/>
                <a:gd name="T23" fmla="*/ 7 h 131"/>
                <a:gd name="T24" fmla="*/ 172 w 146"/>
                <a:gd name="T25" fmla="*/ 17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6" h="131">
                  <a:moveTo>
                    <a:pt x="93" y="9"/>
                  </a:moveTo>
                  <a:cubicBezTo>
                    <a:pt x="105" y="13"/>
                    <a:pt x="120" y="22"/>
                    <a:pt x="130" y="35"/>
                  </a:cubicBezTo>
                  <a:cubicBezTo>
                    <a:pt x="136" y="41"/>
                    <a:pt x="139" y="50"/>
                    <a:pt x="142" y="61"/>
                  </a:cubicBezTo>
                  <a:cubicBezTo>
                    <a:pt x="146" y="83"/>
                    <a:pt x="146" y="98"/>
                    <a:pt x="133" y="114"/>
                  </a:cubicBezTo>
                  <a:cubicBezTo>
                    <a:pt x="121" y="130"/>
                    <a:pt x="108" y="131"/>
                    <a:pt x="92" y="130"/>
                  </a:cubicBezTo>
                  <a:cubicBezTo>
                    <a:pt x="74" y="130"/>
                    <a:pt x="63" y="125"/>
                    <a:pt x="50" y="122"/>
                  </a:cubicBezTo>
                  <a:cubicBezTo>
                    <a:pt x="38" y="120"/>
                    <a:pt x="28" y="112"/>
                    <a:pt x="20" y="106"/>
                  </a:cubicBezTo>
                  <a:cubicBezTo>
                    <a:pt x="12" y="101"/>
                    <a:pt x="7" y="91"/>
                    <a:pt x="4" y="75"/>
                  </a:cubicBezTo>
                  <a:cubicBezTo>
                    <a:pt x="0" y="57"/>
                    <a:pt x="2" y="47"/>
                    <a:pt x="5" y="33"/>
                  </a:cubicBezTo>
                  <a:cubicBezTo>
                    <a:pt x="7" y="20"/>
                    <a:pt x="9" y="15"/>
                    <a:pt x="20" y="8"/>
                  </a:cubicBezTo>
                  <a:cubicBezTo>
                    <a:pt x="30" y="1"/>
                    <a:pt x="39" y="0"/>
                    <a:pt x="53" y="1"/>
                  </a:cubicBezTo>
                  <a:cubicBezTo>
                    <a:pt x="60" y="1"/>
                    <a:pt x="67" y="2"/>
                    <a:pt x="73" y="4"/>
                  </a:cubicBezTo>
                  <a:lnTo>
                    <a:pt x="93" y="9"/>
                  </a:ln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200"/>
            <p:cNvSpPr>
              <a:spLocks/>
            </p:cNvSpPr>
            <p:nvPr userDrawn="1"/>
          </p:nvSpPr>
          <p:spPr bwMode="auto">
            <a:xfrm>
              <a:off x="1603" y="2510"/>
              <a:ext cx="211" cy="257"/>
            </a:xfrm>
            <a:custGeom>
              <a:avLst/>
              <a:gdLst>
                <a:gd name="T0" fmla="*/ 203 w 112"/>
                <a:gd name="T1" fmla="*/ 216 h 138"/>
                <a:gd name="T2" fmla="*/ 164 w 112"/>
                <a:gd name="T3" fmla="*/ 253 h 138"/>
                <a:gd name="T4" fmla="*/ 111 w 112"/>
                <a:gd name="T5" fmla="*/ 246 h 138"/>
                <a:gd name="T6" fmla="*/ 66 w 112"/>
                <a:gd name="T7" fmla="*/ 210 h 138"/>
                <a:gd name="T8" fmla="*/ 24 w 112"/>
                <a:gd name="T9" fmla="*/ 149 h 138"/>
                <a:gd name="T10" fmla="*/ 6 w 112"/>
                <a:gd name="T11" fmla="*/ 54 h 138"/>
                <a:gd name="T12" fmla="*/ 53 w 112"/>
                <a:gd name="T13" fmla="*/ 6 h 138"/>
                <a:gd name="T14" fmla="*/ 117 w 112"/>
                <a:gd name="T15" fmla="*/ 22 h 138"/>
                <a:gd name="T16" fmla="*/ 164 w 112"/>
                <a:gd name="T17" fmla="*/ 67 h 138"/>
                <a:gd name="T18" fmla="*/ 209 w 112"/>
                <a:gd name="T19" fmla="*/ 184 h 138"/>
                <a:gd name="T20" fmla="*/ 203 w 112"/>
                <a:gd name="T21" fmla="*/ 216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138">
                  <a:moveTo>
                    <a:pt x="108" y="116"/>
                  </a:moveTo>
                  <a:cubicBezTo>
                    <a:pt x="105" y="128"/>
                    <a:pt x="98" y="133"/>
                    <a:pt x="87" y="136"/>
                  </a:cubicBezTo>
                  <a:cubicBezTo>
                    <a:pt x="76" y="138"/>
                    <a:pt x="70" y="138"/>
                    <a:pt x="59" y="132"/>
                  </a:cubicBezTo>
                  <a:cubicBezTo>
                    <a:pt x="48" y="126"/>
                    <a:pt x="41" y="121"/>
                    <a:pt x="35" y="113"/>
                  </a:cubicBezTo>
                  <a:cubicBezTo>
                    <a:pt x="29" y="105"/>
                    <a:pt x="20" y="97"/>
                    <a:pt x="13" y="80"/>
                  </a:cubicBezTo>
                  <a:cubicBezTo>
                    <a:pt x="6" y="64"/>
                    <a:pt x="0" y="46"/>
                    <a:pt x="3" y="29"/>
                  </a:cubicBezTo>
                  <a:cubicBezTo>
                    <a:pt x="7" y="13"/>
                    <a:pt x="17" y="5"/>
                    <a:pt x="28" y="3"/>
                  </a:cubicBezTo>
                  <a:cubicBezTo>
                    <a:pt x="39" y="0"/>
                    <a:pt x="55" y="5"/>
                    <a:pt x="62" y="12"/>
                  </a:cubicBezTo>
                  <a:cubicBezTo>
                    <a:pt x="71" y="20"/>
                    <a:pt x="80" y="29"/>
                    <a:pt x="87" y="36"/>
                  </a:cubicBezTo>
                  <a:cubicBezTo>
                    <a:pt x="98" y="49"/>
                    <a:pt x="112" y="76"/>
                    <a:pt x="111" y="99"/>
                  </a:cubicBezTo>
                  <a:cubicBezTo>
                    <a:pt x="110" y="104"/>
                    <a:pt x="109" y="110"/>
                    <a:pt x="108" y="116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201"/>
            <p:cNvSpPr>
              <a:spLocks/>
            </p:cNvSpPr>
            <p:nvPr userDrawn="1"/>
          </p:nvSpPr>
          <p:spPr bwMode="auto">
            <a:xfrm>
              <a:off x="1603" y="2761"/>
              <a:ext cx="211" cy="257"/>
            </a:xfrm>
            <a:custGeom>
              <a:avLst/>
              <a:gdLst>
                <a:gd name="T0" fmla="*/ 203 w 112"/>
                <a:gd name="T1" fmla="*/ 218 h 138"/>
                <a:gd name="T2" fmla="*/ 164 w 112"/>
                <a:gd name="T3" fmla="*/ 253 h 138"/>
                <a:gd name="T4" fmla="*/ 111 w 112"/>
                <a:gd name="T5" fmla="*/ 246 h 138"/>
                <a:gd name="T6" fmla="*/ 66 w 112"/>
                <a:gd name="T7" fmla="*/ 210 h 138"/>
                <a:gd name="T8" fmla="*/ 24 w 112"/>
                <a:gd name="T9" fmla="*/ 149 h 138"/>
                <a:gd name="T10" fmla="*/ 6 w 112"/>
                <a:gd name="T11" fmla="*/ 54 h 138"/>
                <a:gd name="T12" fmla="*/ 53 w 112"/>
                <a:gd name="T13" fmla="*/ 6 h 138"/>
                <a:gd name="T14" fmla="*/ 117 w 112"/>
                <a:gd name="T15" fmla="*/ 22 h 138"/>
                <a:gd name="T16" fmla="*/ 164 w 112"/>
                <a:gd name="T17" fmla="*/ 67 h 138"/>
                <a:gd name="T18" fmla="*/ 209 w 112"/>
                <a:gd name="T19" fmla="*/ 184 h 138"/>
                <a:gd name="T20" fmla="*/ 203 w 112"/>
                <a:gd name="T21" fmla="*/ 218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138">
                  <a:moveTo>
                    <a:pt x="108" y="117"/>
                  </a:moveTo>
                  <a:cubicBezTo>
                    <a:pt x="105" y="128"/>
                    <a:pt x="98" y="133"/>
                    <a:pt x="87" y="136"/>
                  </a:cubicBezTo>
                  <a:cubicBezTo>
                    <a:pt x="76" y="138"/>
                    <a:pt x="70" y="138"/>
                    <a:pt x="59" y="132"/>
                  </a:cubicBezTo>
                  <a:cubicBezTo>
                    <a:pt x="48" y="126"/>
                    <a:pt x="41" y="121"/>
                    <a:pt x="35" y="113"/>
                  </a:cubicBezTo>
                  <a:cubicBezTo>
                    <a:pt x="29" y="105"/>
                    <a:pt x="20" y="96"/>
                    <a:pt x="13" y="80"/>
                  </a:cubicBezTo>
                  <a:cubicBezTo>
                    <a:pt x="6" y="64"/>
                    <a:pt x="0" y="46"/>
                    <a:pt x="3" y="29"/>
                  </a:cubicBezTo>
                  <a:cubicBezTo>
                    <a:pt x="7" y="13"/>
                    <a:pt x="17" y="5"/>
                    <a:pt x="28" y="3"/>
                  </a:cubicBezTo>
                  <a:cubicBezTo>
                    <a:pt x="39" y="0"/>
                    <a:pt x="55" y="5"/>
                    <a:pt x="62" y="12"/>
                  </a:cubicBezTo>
                  <a:cubicBezTo>
                    <a:pt x="71" y="20"/>
                    <a:pt x="80" y="29"/>
                    <a:pt x="87" y="36"/>
                  </a:cubicBezTo>
                  <a:cubicBezTo>
                    <a:pt x="98" y="49"/>
                    <a:pt x="112" y="76"/>
                    <a:pt x="111" y="99"/>
                  </a:cubicBezTo>
                  <a:cubicBezTo>
                    <a:pt x="110" y="104"/>
                    <a:pt x="109" y="110"/>
                    <a:pt x="108" y="117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202"/>
            <p:cNvSpPr>
              <a:spLocks/>
            </p:cNvSpPr>
            <p:nvPr userDrawn="1"/>
          </p:nvSpPr>
          <p:spPr bwMode="auto">
            <a:xfrm>
              <a:off x="1603" y="3013"/>
              <a:ext cx="211" cy="255"/>
            </a:xfrm>
            <a:custGeom>
              <a:avLst/>
              <a:gdLst>
                <a:gd name="T0" fmla="*/ 203 w 112"/>
                <a:gd name="T1" fmla="*/ 214 h 138"/>
                <a:gd name="T2" fmla="*/ 164 w 112"/>
                <a:gd name="T3" fmla="*/ 251 h 138"/>
                <a:gd name="T4" fmla="*/ 111 w 112"/>
                <a:gd name="T5" fmla="*/ 244 h 138"/>
                <a:gd name="T6" fmla="*/ 66 w 112"/>
                <a:gd name="T7" fmla="*/ 209 h 138"/>
                <a:gd name="T8" fmla="*/ 24 w 112"/>
                <a:gd name="T9" fmla="*/ 148 h 138"/>
                <a:gd name="T10" fmla="*/ 6 w 112"/>
                <a:gd name="T11" fmla="*/ 54 h 138"/>
                <a:gd name="T12" fmla="*/ 53 w 112"/>
                <a:gd name="T13" fmla="*/ 4 h 138"/>
                <a:gd name="T14" fmla="*/ 117 w 112"/>
                <a:gd name="T15" fmla="*/ 22 h 138"/>
                <a:gd name="T16" fmla="*/ 164 w 112"/>
                <a:gd name="T17" fmla="*/ 67 h 138"/>
                <a:gd name="T18" fmla="*/ 196 w 112"/>
                <a:gd name="T19" fmla="*/ 120 h 138"/>
                <a:gd name="T20" fmla="*/ 209 w 112"/>
                <a:gd name="T21" fmla="*/ 181 h 138"/>
                <a:gd name="T22" fmla="*/ 203 w 112"/>
                <a:gd name="T23" fmla="*/ 214 h 1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2" h="138">
                  <a:moveTo>
                    <a:pt x="108" y="116"/>
                  </a:moveTo>
                  <a:cubicBezTo>
                    <a:pt x="105" y="128"/>
                    <a:pt x="98" y="133"/>
                    <a:pt x="87" y="136"/>
                  </a:cubicBezTo>
                  <a:cubicBezTo>
                    <a:pt x="76" y="138"/>
                    <a:pt x="70" y="138"/>
                    <a:pt x="59" y="132"/>
                  </a:cubicBezTo>
                  <a:cubicBezTo>
                    <a:pt x="48" y="126"/>
                    <a:pt x="41" y="121"/>
                    <a:pt x="35" y="113"/>
                  </a:cubicBezTo>
                  <a:cubicBezTo>
                    <a:pt x="29" y="105"/>
                    <a:pt x="20" y="97"/>
                    <a:pt x="13" y="80"/>
                  </a:cubicBezTo>
                  <a:cubicBezTo>
                    <a:pt x="6" y="64"/>
                    <a:pt x="0" y="46"/>
                    <a:pt x="3" y="29"/>
                  </a:cubicBezTo>
                  <a:cubicBezTo>
                    <a:pt x="7" y="13"/>
                    <a:pt x="17" y="5"/>
                    <a:pt x="28" y="2"/>
                  </a:cubicBezTo>
                  <a:cubicBezTo>
                    <a:pt x="39" y="0"/>
                    <a:pt x="55" y="5"/>
                    <a:pt x="62" y="12"/>
                  </a:cubicBezTo>
                  <a:cubicBezTo>
                    <a:pt x="71" y="20"/>
                    <a:pt x="80" y="29"/>
                    <a:pt x="87" y="36"/>
                  </a:cubicBezTo>
                  <a:cubicBezTo>
                    <a:pt x="92" y="43"/>
                    <a:pt x="99" y="54"/>
                    <a:pt x="104" y="65"/>
                  </a:cubicBezTo>
                  <a:cubicBezTo>
                    <a:pt x="109" y="76"/>
                    <a:pt x="112" y="87"/>
                    <a:pt x="111" y="98"/>
                  </a:cubicBezTo>
                  <a:cubicBezTo>
                    <a:pt x="110" y="104"/>
                    <a:pt x="109" y="110"/>
                    <a:pt x="108" y="116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203"/>
            <p:cNvSpPr>
              <a:spLocks/>
            </p:cNvSpPr>
            <p:nvPr userDrawn="1"/>
          </p:nvSpPr>
          <p:spPr bwMode="auto">
            <a:xfrm>
              <a:off x="1603" y="3263"/>
              <a:ext cx="211" cy="255"/>
            </a:xfrm>
            <a:custGeom>
              <a:avLst/>
              <a:gdLst>
                <a:gd name="T0" fmla="*/ 203 w 112"/>
                <a:gd name="T1" fmla="*/ 214 h 138"/>
                <a:gd name="T2" fmla="*/ 164 w 112"/>
                <a:gd name="T3" fmla="*/ 249 h 138"/>
                <a:gd name="T4" fmla="*/ 111 w 112"/>
                <a:gd name="T5" fmla="*/ 244 h 138"/>
                <a:gd name="T6" fmla="*/ 66 w 112"/>
                <a:gd name="T7" fmla="*/ 209 h 138"/>
                <a:gd name="T8" fmla="*/ 24 w 112"/>
                <a:gd name="T9" fmla="*/ 148 h 138"/>
                <a:gd name="T10" fmla="*/ 6 w 112"/>
                <a:gd name="T11" fmla="*/ 54 h 138"/>
                <a:gd name="T12" fmla="*/ 53 w 112"/>
                <a:gd name="T13" fmla="*/ 4 h 138"/>
                <a:gd name="T14" fmla="*/ 117 w 112"/>
                <a:gd name="T15" fmla="*/ 22 h 138"/>
                <a:gd name="T16" fmla="*/ 164 w 112"/>
                <a:gd name="T17" fmla="*/ 67 h 138"/>
                <a:gd name="T18" fmla="*/ 209 w 112"/>
                <a:gd name="T19" fmla="*/ 183 h 138"/>
                <a:gd name="T20" fmla="*/ 203 w 112"/>
                <a:gd name="T21" fmla="*/ 214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138">
                  <a:moveTo>
                    <a:pt x="108" y="116"/>
                  </a:moveTo>
                  <a:cubicBezTo>
                    <a:pt x="105" y="128"/>
                    <a:pt x="98" y="133"/>
                    <a:pt x="87" y="135"/>
                  </a:cubicBezTo>
                  <a:cubicBezTo>
                    <a:pt x="76" y="138"/>
                    <a:pt x="70" y="138"/>
                    <a:pt x="59" y="132"/>
                  </a:cubicBezTo>
                  <a:cubicBezTo>
                    <a:pt x="48" y="126"/>
                    <a:pt x="41" y="121"/>
                    <a:pt x="35" y="113"/>
                  </a:cubicBezTo>
                  <a:cubicBezTo>
                    <a:pt x="29" y="105"/>
                    <a:pt x="20" y="96"/>
                    <a:pt x="13" y="80"/>
                  </a:cubicBezTo>
                  <a:cubicBezTo>
                    <a:pt x="6" y="64"/>
                    <a:pt x="0" y="46"/>
                    <a:pt x="3" y="29"/>
                  </a:cubicBezTo>
                  <a:cubicBezTo>
                    <a:pt x="7" y="12"/>
                    <a:pt x="17" y="5"/>
                    <a:pt x="28" y="2"/>
                  </a:cubicBezTo>
                  <a:cubicBezTo>
                    <a:pt x="39" y="0"/>
                    <a:pt x="55" y="5"/>
                    <a:pt x="62" y="12"/>
                  </a:cubicBezTo>
                  <a:cubicBezTo>
                    <a:pt x="71" y="20"/>
                    <a:pt x="80" y="29"/>
                    <a:pt x="87" y="36"/>
                  </a:cubicBezTo>
                  <a:cubicBezTo>
                    <a:pt x="98" y="49"/>
                    <a:pt x="112" y="76"/>
                    <a:pt x="111" y="99"/>
                  </a:cubicBezTo>
                  <a:cubicBezTo>
                    <a:pt x="110" y="104"/>
                    <a:pt x="109" y="110"/>
                    <a:pt x="108" y="116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204"/>
            <p:cNvSpPr>
              <a:spLocks/>
            </p:cNvSpPr>
            <p:nvPr userDrawn="1"/>
          </p:nvSpPr>
          <p:spPr bwMode="auto">
            <a:xfrm>
              <a:off x="1603" y="3514"/>
              <a:ext cx="211" cy="257"/>
            </a:xfrm>
            <a:custGeom>
              <a:avLst/>
              <a:gdLst>
                <a:gd name="T0" fmla="*/ 203 w 112"/>
                <a:gd name="T1" fmla="*/ 216 h 138"/>
                <a:gd name="T2" fmla="*/ 164 w 112"/>
                <a:gd name="T3" fmla="*/ 251 h 138"/>
                <a:gd name="T4" fmla="*/ 111 w 112"/>
                <a:gd name="T5" fmla="*/ 246 h 138"/>
                <a:gd name="T6" fmla="*/ 66 w 112"/>
                <a:gd name="T7" fmla="*/ 210 h 138"/>
                <a:gd name="T8" fmla="*/ 24 w 112"/>
                <a:gd name="T9" fmla="*/ 149 h 138"/>
                <a:gd name="T10" fmla="*/ 6 w 112"/>
                <a:gd name="T11" fmla="*/ 54 h 138"/>
                <a:gd name="T12" fmla="*/ 53 w 112"/>
                <a:gd name="T13" fmla="*/ 4 h 138"/>
                <a:gd name="T14" fmla="*/ 117 w 112"/>
                <a:gd name="T15" fmla="*/ 22 h 138"/>
                <a:gd name="T16" fmla="*/ 164 w 112"/>
                <a:gd name="T17" fmla="*/ 67 h 138"/>
                <a:gd name="T18" fmla="*/ 209 w 112"/>
                <a:gd name="T19" fmla="*/ 183 h 138"/>
                <a:gd name="T20" fmla="*/ 203 w 112"/>
                <a:gd name="T21" fmla="*/ 216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138">
                  <a:moveTo>
                    <a:pt x="108" y="116"/>
                  </a:moveTo>
                  <a:cubicBezTo>
                    <a:pt x="105" y="128"/>
                    <a:pt x="98" y="133"/>
                    <a:pt x="87" y="135"/>
                  </a:cubicBezTo>
                  <a:cubicBezTo>
                    <a:pt x="76" y="138"/>
                    <a:pt x="70" y="138"/>
                    <a:pt x="59" y="132"/>
                  </a:cubicBezTo>
                  <a:cubicBezTo>
                    <a:pt x="48" y="126"/>
                    <a:pt x="41" y="121"/>
                    <a:pt x="35" y="113"/>
                  </a:cubicBezTo>
                  <a:cubicBezTo>
                    <a:pt x="29" y="105"/>
                    <a:pt x="20" y="96"/>
                    <a:pt x="13" y="80"/>
                  </a:cubicBezTo>
                  <a:cubicBezTo>
                    <a:pt x="6" y="63"/>
                    <a:pt x="0" y="46"/>
                    <a:pt x="3" y="29"/>
                  </a:cubicBezTo>
                  <a:cubicBezTo>
                    <a:pt x="7" y="12"/>
                    <a:pt x="17" y="5"/>
                    <a:pt x="28" y="2"/>
                  </a:cubicBezTo>
                  <a:cubicBezTo>
                    <a:pt x="39" y="0"/>
                    <a:pt x="55" y="5"/>
                    <a:pt x="62" y="12"/>
                  </a:cubicBezTo>
                  <a:cubicBezTo>
                    <a:pt x="71" y="20"/>
                    <a:pt x="80" y="29"/>
                    <a:pt x="87" y="36"/>
                  </a:cubicBezTo>
                  <a:cubicBezTo>
                    <a:pt x="98" y="49"/>
                    <a:pt x="112" y="76"/>
                    <a:pt x="111" y="98"/>
                  </a:cubicBezTo>
                  <a:cubicBezTo>
                    <a:pt x="110" y="104"/>
                    <a:pt x="109" y="110"/>
                    <a:pt x="108" y="116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205"/>
            <p:cNvSpPr>
              <a:spLocks/>
            </p:cNvSpPr>
            <p:nvPr userDrawn="1"/>
          </p:nvSpPr>
          <p:spPr bwMode="auto">
            <a:xfrm>
              <a:off x="1603" y="3766"/>
              <a:ext cx="211" cy="256"/>
            </a:xfrm>
            <a:custGeom>
              <a:avLst/>
              <a:gdLst>
                <a:gd name="T0" fmla="*/ 203 w 112"/>
                <a:gd name="T1" fmla="*/ 215 h 138"/>
                <a:gd name="T2" fmla="*/ 164 w 112"/>
                <a:gd name="T3" fmla="*/ 250 h 138"/>
                <a:gd name="T4" fmla="*/ 111 w 112"/>
                <a:gd name="T5" fmla="*/ 245 h 138"/>
                <a:gd name="T6" fmla="*/ 66 w 112"/>
                <a:gd name="T7" fmla="*/ 210 h 138"/>
                <a:gd name="T8" fmla="*/ 24 w 112"/>
                <a:gd name="T9" fmla="*/ 147 h 138"/>
                <a:gd name="T10" fmla="*/ 6 w 112"/>
                <a:gd name="T11" fmla="*/ 52 h 138"/>
                <a:gd name="T12" fmla="*/ 53 w 112"/>
                <a:gd name="T13" fmla="*/ 4 h 138"/>
                <a:gd name="T14" fmla="*/ 117 w 112"/>
                <a:gd name="T15" fmla="*/ 22 h 138"/>
                <a:gd name="T16" fmla="*/ 164 w 112"/>
                <a:gd name="T17" fmla="*/ 67 h 138"/>
                <a:gd name="T18" fmla="*/ 209 w 112"/>
                <a:gd name="T19" fmla="*/ 182 h 138"/>
                <a:gd name="T20" fmla="*/ 203 w 112"/>
                <a:gd name="T21" fmla="*/ 215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138">
                  <a:moveTo>
                    <a:pt x="108" y="116"/>
                  </a:moveTo>
                  <a:cubicBezTo>
                    <a:pt x="105" y="128"/>
                    <a:pt x="98" y="133"/>
                    <a:pt x="87" y="135"/>
                  </a:cubicBezTo>
                  <a:cubicBezTo>
                    <a:pt x="76" y="138"/>
                    <a:pt x="70" y="138"/>
                    <a:pt x="59" y="132"/>
                  </a:cubicBezTo>
                  <a:cubicBezTo>
                    <a:pt x="48" y="126"/>
                    <a:pt x="41" y="121"/>
                    <a:pt x="35" y="113"/>
                  </a:cubicBezTo>
                  <a:cubicBezTo>
                    <a:pt x="30" y="106"/>
                    <a:pt x="20" y="97"/>
                    <a:pt x="13" y="79"/>
                  </a:cubicBezTo>
                  <a:cubicBezTo>
                    <a:pt x="6" y="63"/>
                    <a:pt x="0" y="46"/>
                    <a:pt x="3" y="28"/>
                  </a:cubicBezTo>
                  <a:cubicBezTo>
                    <a:pt x="7" y="12"/>
                    <a:pt x="17" y="4"/>
                    <a:pt x="28" y="2"/>
                  </a:cubicBezTo>
                  <a:cubicBezTo>
                    <a:pt x="39" y="0"/>
                    <a:pt x="55" y="5"/>
                    <a:pt x="62" y="12"/>
                  </a:cubicBezTo>
                  <a:cubicBezTo>
                    <a:pt x="71" y="20"/>
                    <a:pt x="80" y="28"/>
                    <a:pt x="87" y="36"/>
                  </a:cubicBezTo>
                  <a:cubicBezTo>
                    <a:pt x="98" y="49"/>
                    <a:pt x="112" y="76"/>
                    <a:pt x="111" y="98"/>
                  </a:cubicBezTo>
                  <a:cubicBezTo>
                    <a:pt x="110" y="104"/>
                    <a:pt x="109" y="110"/>
                    <a:pt x="108" y="116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206"/>
            <p:cNvSpPr>
              <a:spLocks/>
            </p:cNvSpPr>
            <p:nvPr userDrawn="1"/>
          </p:nvSpPr>
          <p:spPr bwMode="auto">
            <a:xfrm>
              <a:off x="1603" y="4017"/>
              <a:ext cx="211" cy="255"/>
            </a:xfrm>
            <a:custGeom>
              <a:avLst/>
              <a:gdLst>
                <a:gd name="T0" fmla="*/ 203 w 112"/>
                <a:gd name="T1" fmla="*/ 214 h 138"/>
                <a:gd name="T2" fmla="*/ 164 w 112"/>
                <a:gd name="T3" fmla="*/ 249 h 138"/>
                <a:gd name="T4" fmla="*/ 111 w 112"/>
                <a:gd name="T5" fmla="*/ 242 h 138"/>
                <a:gd name="T6" fmla="*/ 66 w 112"/>
                <a:gd name="T7" fmla="*/ 209 h 138"/>
                <a:gd name="T8" fmla="*/ 24 w 112"/>
                <a:gd name="T9" fmla="*/ 146 h 138"/>
                <a:gd name="T10" fmla="*/ 6 w 112"/>
                <a:gd name="T11" fmla="*/ 52 h 138"/>
                <a:gd name="T12" fmla="*/ 53 w 112"/>
                <a:gd name="T13" fmla="*/ 4 h 138"/>
                <a:gd name="T14" fmla="*/ 117 w 112"/>
                <a:gd name="T15" fmla="*/ 20 h 138"/>
                <a:gd name="T16" fmla="*/ 164 w 112"/>
                <a:gd name="T17" fmla="*/ 67 h 138"/>
                <a:gd name="T18" fmla="*/ 209 w 112"/>
                <a:gd name="T19" fmla="*/ 181 h 138"/>
                <a:gd name="T20" fmla="*/ 203 w 112"/>
                <a:gd name="T21" fmla="*/ 214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138">
                  <a:moveTo>
                    <a:pt x="108" y="116"/>
                  </a:moveTo>
                  <a:cubicBezTo>
                    <a:pt x="104" y="128"/>
                    <a:pt x="98" y="133"/>
                    <a:pt x="87" y="135"/>
                  </a:cubicBezTo>
                  <a:cubicBezTo>
                    <a:pt x="76" y="138"/>
                    <a:pt x="70" y="137"/>
                    <a:pt x="59" y="131"/>
                  </a:cubicBezTo>
                  <a:cubicBezTo>
                    <a:pt x="48" y="126"/>
                    <a:pt x="41" y="121"/>
                    <a:pt x="35" y="113"/>
                  </a:cubicBezTo>
                  <a:cubicBezTo>
                    <a:pt x="29" y="105"/>
                    <a:pt x="20" y="96"/>
                    <a:pt x="13" y="79"/>
                  </a:cubicBezTo>
                  <a:cubicBezTo>
                    <a:pt x="6" y="64"/>
                    <a:pt x="0" y="45"/>
                    <a:pt x="3" y="28"/>
                  </a:cubicBezTo>
                  <a:cubicBezTo>
                    <a:pt x="7" y="12"/>
                    <a:pt x="17" y="4"/>
                    <a:pt x="28" y="2"/>
                  </a:cubicBezTo>
                  <a:cubicBezTo>
                    <a:pt x="39" y="0"/>
                    <a:pt x="55" y="4"/>
                    <a:pt x="62" y="11"/>
                  </a:cubicBezTo>
                  <a:cubicBezTo>
                    <a:pt x="71" y="20"/>
                    <a:pt x="80" y="29"/>
                    <a:pt x="87" y="36"/>
                  </a:cubicBezTo>
                  <a:cubicBezTo>
                    <a:pt x="98" y="49"/>
                    <a:pt x="112" y="76"/>
                    <a:pt x="111" y="98"/>
                  </a:cubicBezTo>
                  <a:cubicBezTo>
                    <a:pt x="110" y="104"/>
                    <a:pt x="109" y="109"/>
                    <a:pt x="108" y="116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7"/>
            <p:cNvSpPr>
              <a:spLocks/>
            </p:cNvSpPr>
            <p:nvPr userDrawn="1"/>
          </p:nvSpPr>
          <p:spPr bwMode="auto">
            <a:xfrm>
              <a:off x="1542" y="2808"/>
              <a:ext cx="67" cy="247"/>
            </a:xfrm>
            <a:custGeom>
              <a:avLst/>
              <a:gdLst>
                <a:gd name="T0" fmla="*/ 37 w 36"/>
                <a:gd name="T1" fmla="*/ 19 h 133"/>
                <a:gd name="T2" fmla="*/ 48 w 36"/>
                <a:gd name="T3" fmla="*/ 106 h 133"/>
                <a:gd name="T4" fmla="*/ 65 w 36"/>
                <a:gd name="T5" fmla="*/ 202 h 133"/>
                <a:gd name="T6" fmla="*/ 50 w 36"/>
                <a:gd name="T7" fmla="*/ 241 h 133"/>
                <a:gd name="T8" fmla="*/ 37 w 36"/>
                <a:gd name="T9" fmla="*/ 245 h 133"/>
                <a:gd name="T10" fmla="*/ 15 w 36"/>
                <a:gd name="T11" fmla="*/ 210 h 133"/>
                <a:gd name="T12" fmla="*/ 2 w 36"/>
                <a:gd name="T13" fmla="*/ 121 h 133"/>
                <a:gd name="T14" fmla="*/ 4 w 36"/>
                <a:gd name="T15" fmla="*/ 39 h 133"/>
                <a:gd name="T16" fmla="*/ 11 w 36"/>
                <a:gd name="T17" fmla="*/ 4 h 133"/>
                <a:gd name="T18" fmla="*/ 22 w 36"/>
                <a:gd name="T19" fmla="*/ 2 h 133"/>
                <a:gd name="T20" fmla="*/ 37 w 36"/>
                <a:gd name="T21" fmla="*/ 19 h 1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133">
                  <a:moveTo>
                    <a:pt x="20" y="10"/>
                  </a:moveTo>
                  <a:cubicBezTo>
                    <a:pt x="22" y="24"/>
                    <a:pt x="24" y="40"/>
                    <a:pt x="26" y="57"/>
                  </a:cubicBezTo>
                  <a:cubicBezTo>
                    <a:pt x="30" y="84"/>
                    <a:pt x="34" y="100"/>
                    <a:pt x="35" y="109"/>
                  </a:cubicBezTo>
                  <a:cubicBezTo>
                    <a:pt x="36" y="118"/>
                    <a:pt x="34" y="125"/>
                    <a:pt x="27" y="130"/>
                  </a:cubicBezTo>
                  <a:cubicBezTo>
                    <a:pt x="24" y="133"/>
                    <a:pt x="21" y="133"/>
                    <a:pt x="20" y="132"/>
                  </a:cubicBezTo>
                  <a:cubicBezTo>
                    <a:pt x="14" y="130"/>
                    <a:pt x="9" y="127"/>
                    <a:pt x="8" y="113"/>
                  </a:cubicBezTo>
                  <a:cubicBezTo>
                    <a:pt x="6" y="98"/>
                    <a:pt x="2" y="82"/>
                    <a:pt x="1" y="65"/>
                  </a:cubicBezTo>
                  <a:cubicBezTo>
                    <a:pt x="1" y="48"/>
                    <a:pt x="0" y="39"/>
                    <a:pt x="2" y="21"/>
                  </a:cubicBezTo>
                  <a:cubicBezTo>
                    <a:pt x="3" y="12"/>
                    <a:pt x="4" y="6"/>
                    <a:pt x="6" y="2"/>
                  </a:cubicBezTo>
                  <a:cubicBezTo>
                    <a:pt x="6" y="1"/>
                    <a:pt x="7" y="0"/>
                    <a:pt x="12" y="1"/>
                  </a:cubicBezTo>
                  <a:cubicBezTo>
                    <a:pt x="17" y="3"/>
                    <a:pt x="19" y="6"/>
                    <a:pt x="20" y="10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08"/>
            <p:cNvSpPr>
              <a:spLocks/>
            </p:cNvSpPr>
            <p:nvPr userDrawn="1"/>
          </p:nvSpPr>
          <p:spPr bwMode="auto">
            <a:xfrm>
              <a:off x="1540" y="3055"/>
              <a:ext cx="66" cy="249"/>
            </a:xfrm>
            <a:custGeom>
              <a:avLst/>
              <a:gdLst>
                <a:gd name="T0" fmla="*/ 37 w 36"/>
                <a:gd name="T1" fmla="*/ 20 h 134"/>
                <a:gd name="T2" fmla="*/ 46 w 36"/>
                <a:gd name="T3" fmla="*/ 106 h 134"/>
                <a:gd name="T4" fmla="*/ 64 w 36"/>
                <a:gd name="T5" fmla="*/ 204 h 134"/>
                <a:gd name="T6" fmla="*/ 50 w 36"/>
                <a:gd name="T7" fmla="*/ 243 h 134"/>
                <a:gd name="T8" fmla="*/ 37 w 36"/>
                <a:gd name="T9" fmla="*/ 247 h 134"/>
                <a:gd name="T10" fmla="*/ 13 w 36"/>
                <a:gd name="T11" fmla="*/ 212 h 134"/>
                <a:gd name="T12" fmla="*/ 2 w 36"/>
                <a:gd name="T13" fmla="*/ 121 h 134"/>
                <a:gd name="T14" fmla="*/ 4 w 36"/>
                <a:gd name="T15" fmla="*/ 39 h 134"/>
                <a:gd name="T16" fmla="*/ 11 w 36"/>
                <a:gd name="T17" fmla="*/ 6 h 134"/>
                <a:gd name="T18" fmla="*/ 22 w 36"/>
                <a:gd name="T19" fmla="*/ 4 h 134"/>
                <a:gd name="T20" fmla="*/ 37 w 36"/>
                <a:gd name="T21" fmla="*/ 20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134">
                  <a:moveTo>
                    <a:pt x="20" y="11"/>
                  </a:moveTo>
                  <a:cubicBezTo>
                    <a:pt x="22" y="24"/>
                    <a:pt x="23" y="41"/>
                    <a:pt x="25" y="57"/>
                  </a:cubicBezTo>
                  <a:cubicBezTo>
                    <a:pt x="30" y="84"/>
                    <a:pt x="34" y="100"/>
                    <a:pt x="35" y="110"/>
                  </a:cubicBezTo>
                  <a:cubicBezTo>
                    <a:pt x="36" y="119"/>
                    <a:pt x="34" y="125"/>
                    <a:pt x="27" y="131"/>
                  </a:cubicBezTo>
                  <a:cubicBezTo>
                    <a:pt x="23" y="134"/>
                    <a:pt x="21" y="134"/>
                    <a:pt x="20" y="133"/>
                  </a:cubicBezTo>
                  <a:cubicBezTo>
                    <a:pt x="14" y="131"/>
                    <a:pt x="9" y="127"/>
                    <a:pt x="7" y="114"/>
                  </a:cubicBezTo>
                  <a:cubicBezTo>
                    <a:pt x="5" y="98"/>
                    <a:pt x="2" y="82"/>
                    <a:pt x="1" y="65"/>
                  </a:cubicBezTo>
                  <a:cubicBezTo>
                    <a:pt x="0" y="49"/>
                    <a:pt x="0" y="40"/>
                    <a:pt x="2" y="21"/>
                  </a:cubicBezTo>
                  <a:cubicBezTo>
                    <a:pt x="3" y="13"/>
                    <a:pt x="4" y="7"/>
                    <a:pt x="6" y="3"/>
                  </a:cubicBezTo>
                  <a:cubicBezTo>
                    <a:pt x="6" y="2"/>
                    <a:pt x="7" y="0"/>
                    <a:pt x="12" y="2"/>
                  </a:cubicBezTo>
                  <a:cubicBezTo>
                    <a:pt x="17" y="3"/>
                    <a:pt x="19" y="6"/>
                    <a:pt x="20" y="11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09"/>
            <p:cNvSpPr>
              <a:spLocks/>
            </p:cNvSpPr>
            <p:nvPr userDrawn="1"/>
          </p:nvSpPr>
          <p:spPr bwMode="auto">
            <a:xfrm>
              <a:off x="1540" y="3304"/>
              <a:ext cx="66" cy="248"/>
            </a:xfrm>
            <a:custGeom>
              <a:avLst/>
              <a:gdLst>
                <a:gd name="T0" fmla="*/ 37 w 36"/>
                <a:gd name="T1" fmla="*/ 19 h 133"/>
                <a:gd name="T2" fmla="*/ 46 w 36"/>
                <a:gd name="T3" fmla="*/ 106 h 133"/>
                <a:gd name="T4" fmla="*/ 64 w 36"/>
                <a:gd name="T5" fmla="*/ 203 h 133"/>
                <a:gd name="T6" fmla="*/ 50 w 36"/>
                <a:gd name="T7" fmla="*/ 242 h 133"/>
                <a:gd name="T8" fmla="*/ 37 w 36"/>
                <a:gd name="T9" fmla="*/ 248 h 133"/>
                <a:gd name="T10" fmla="*/ 13 w 36"/>
                <a:gd name="T11" fmla="*/ 211 h 133"/>
                <a:gd name="T12" fmla="*/ 2 w 36"/>
                <a:gd name="T13" fmla="*/ 121 h 133"/>
                <a:gd name="T14" fmla="*/ 4 w 36"/>
                <a:gd name="T15" fmla="*/ 39 h 133"/>
                <a:gd name="T16" fmla="*/ 11 w 36"/>
                <a:gd name="T17" fmla="*/ 6 h 133"/>
                <a:gd name="T18" fmla="*/ 22 w 36"/>
                <a:gd name="T19" fmla="*/ 2 h 133"/>
                <a:gd name="T20" fmla="*/ 37 w 36"/>
                <a:gd name="T21" fmla="*/ 19 h 1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133">
                  <a:moveTo>
                    <a:pt x="20" y="10"/>
                  </a:moveTo>
                  <a:cubicBezTo>
                    <a:pt x="22" y="24"/>
                    <a:pt x="23" y="40"/>
                    <a:pt x="25" y="57"/>
                  </a:cubicBezTo>
                  <a:cubicBezTo>
                    <a:pt x="30" y="84"/>
                    <a:pt x="34" y="100"/>
                    <a:pt x="35" y="109"/>
                  </a:cubicBezTo>
                  <a:cubicBezTo>
                    <a:pt x="36" y="118"/>
                    <a:pt x="34" y="125"/>
                    <a:pt x="27" y="130"/>
                  </a:cubicBezTo>
                  <a:cubicBezTo>
                    <a:pt x="23" y="133"/>
                    <a:pt x="21" y="133"/>
                    <a:pt x="20" y="133"/>
                  </a:cubicBezTo>
                  <a:cubicBezTo>
                    <a:pt x="14" y="130"/>
                    <a:pt x="9" y="127"/>
                    <a:pt x="7" y="113"/>
                  </a:cubicBezTo>
                  <a:cubicBezTo>
                    <a:pt x="5" y="98"/>
                    <a:pt x="2" y="81"/>
                    <a:pt x="1" y="65"/>
                  </a:cubicBezTo>
                  <a:cubicBezTo>
                    <a:pt x="0" y="48"/>
                    <a:pt x="0" y="40"/>
                    <a:pt x="2" y="21"/>
                  </a:cubicBezTo>
                  <a:cubicBezTo>
                    <a:pt x="3" y="12"/>
                    <a:pt x="4" y="6"/>
                    <a:pt x="6" y="3"/>
                  </a:cubicBezTo>
                  <a:cubicBezTo>
                    <a:pt x="6" y="1"/>
                    <a:pt x="7" y="0"/>
                    <a:pt x="12" y="1"/>
                  </a:cubicBezTo>
                  <a:cubicBezTo>
                    <a:pt x="17" y="3"/>
                    <a:pt x="19" y="6"/>
                    <a:pt x="20" y="10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10"/>
            <p:cNvSpPr>
              <a:spLocks/>
            </p:cNvSpPr>
            <p:nvPr userDrawn="1"/>
          </p:nvSpPr>
          <p:spPr bwMode="auto">
            <a:xfrm>
              <a:off x="1542" y="3552"/>
              <a:ext cx="67" cy="249"/>
            </a:xfrm>
            <a:custGeom>
              <a:avLst/>
              <a:gdLst>
                <a:gd name="T0" fmla="*/ 37 w 36"/>
                <a:gd name="T1" fmla="*/ 20 h 134"/>
                <a:gd name="T2" fmla="*/ 48 w 36"/>
                <a:gd name="T3" fmla="*/ 106 h 134"/>
                <a:gd name="T4" fmla="*/ 65 w 36"/>
                <a:gd name="T5" fmla="*/ 204 h 134"/>
                <a:gd name="T6" fmla="*/ 50 w 36"/>
                <a:gd name="T7" fmla="*/ 243 h 134"/>
                <a:gd name="T8" fmla="*/ 37 w 36"/>
                <a:gd name="T9" fmla="*/ 247 h 134"/>
                <a:gd name="T10" fmla="*/ 15 w 36"/>
                <a:gd name="T11" fmla="*/ 212 h 134"/>
                <a:gd name="T12" fmla="*/ 2 w 36"/>
                <a:gd name="T13" fmla="*/ 123 h 134"/>
                <a:gd name="T14" fmla="*/ 4 w 36"/>
                <a:gd name="T15" fmla="*/ 41 h 134"/>
                <a:gd name="T16" fmla="*/ 11 w 36"/>
                <a:gd name="T17" fmla="*/ 6 h 134"/>
                <a:gd name="T18" fmla="*/ 22 w 36"/>
                <a:gd name="T19" fmla="*/ 4 h 134"/>
                <a:gd name="T20" fmla="*/ 37 w 36"/>
                <a:gd name="T21" fmla="*/ 20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134">
                  <a:moveTo>
                    <a:pt x="20" y="11"/>
                  </a:moveTo>
                  <a:cubicBezTo>
                    <a:pt x="22" y="24"/>
                    <a:pt x="24" y="41"/>
                    <a:pt x="26" y="57"/>
                  </a:cubicBezTo>
                  <a:cubicBezTo>
                    <a:pt x="30" y="85"/>
                    <a:pt x="34" y="100"/>
                    <a:pt x="35" y="110"/>
                  </a:cubicBezTo>
                  <a:cubicBezTo>
                    <a:pt x="36" y="119"/>
                    <a:pt x="34" y="125"/>
                    <a:pt x="27" y="131"/>
                  </a:cubicBezTo>
                  <a:cubicBezTo>
                    <a:pt x="24" y="134"/>
                    <a:pt x="21" y="134"/>
                    <a:pt x="20" y="133"/>
                  </a:cubicBezTo>
                  <a:cubicBezTo>
                    <a:pt x="14" y="131"/>
                    <a:pt x="9" y="127"/>
                    <a:pt x="8" y="114"/>
                  </a:cubicBezTo>
                  <a:cubicBezTo>
                    <a:pt x="6" y="99"/>
                    <a:pt x="2" y="82"/>
                    <a:pt x="1" y="66"/>
                  </a:cubicBezTo>
                  <a:cubicBezTo>
                    <a:pt x="1" y="49"/>
                    <a:pt x="0" y="40"/>
                    <a:pt x="2" y="22"/>
                  </a:cubicBezTo>
                  <a:cubicBezTo>
                    <a:pt x="3" y="13"/>
                    <a:pt x="4" y="7"/>
                    <a:pt x="6" y="3"/>
                  </a:cubicBezTo>
                  <a:cubicBezTo>
                    <a:pt x="6" y="2"/>
                    <a:pt x="7" y="0"/>
                    <a:pt x="12" y="2"/>
                  </a:cubicBezTo>
                  <a:cubicBezTo>
                    <a:pt x="17" y="3"/>
                    <a:pt x="19" y="6"/>
                    <a:pt x="20" y="11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11"/>
            <p:cNvSpPr>
              <a:spLocks/>
            </p:cNvSpPr>
            <p:nvPr userDrawn="1"/>
          </p:nvSpPr>
          <p:spPr bwMode="auto">
            <a:xfrm>
              <a:off x="1540" y="3803"/>
              <a:ext cx="66" cy="249"/>
            </a:xfrm>
            <a:custGeom>
              <a:avLst/>
              <a:gdLst>
                <a:gd name="T0" fmla="*/ 37 w 36"/>
                <a:gd name="T1" fmla="*/ 20 h 134"/>
                <a:gd name="T2" fmla="*/ 46 w 36"/>
                <a:gd name="T3" fmla="*/ 106 h 134"/>
                <a:gd name="T4" fmla="*/ 64 w 36"/>
                <a:gd name="T5" fmla="*/ 204 h 134"/>
                <a:gd name="T6" fmla="*/ 50 w 36"/>
                <a:gd name="T7" fmla="*/ 243 h 134"/>
                <a:gd name="T8" fmla="*/ 37 w 36"/>
                <a:gd name="T9" fmla="*/ 247 h 134"/>
                <a:gd name="T10" fmla="*/ 13 w 36"/>
                <a:gd name="T11" fmla="*/ 212 h 134"/>
                <a:gd name="T12" fmla="*/ 2 w 36"/>
                <a:gd name="T13" fmla="*/ 121 h 134"/>
                <a:gd name="T14" fmla="*/ 4 w 36"/>
                <a:gd name="T15" fmla="*/ 39 h 134"/>
                <a:gd name="T16" fmla="*/ 11 w 36"/>
                <a:gd name="T17" fmla="*/ 6 h 134"/>
                <a:gd name="T18" fmla="*/ 22 w 36"/>
                <a:gd name="T19" fmla="*/ 4 h 134"/>
                <a:gd name="T20" fmla="*/ 37 w 36"/>
                <a:gd name="T21" fmla="*/ 20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134">
                  <a:moveTo>
                    <a:pt x="20" y="11"/>
                  </a:moveTo>
                  <a:cubicBezTo>
                    <a:pt x="22" y="24"/>
                    <a:pt x="23" y="41"/>
                    <a:pt x="25" y="57"/>
                  </a:cubicBezTo>
                  <a:cubicBezTo>
                    <a:pt x="30" y="84"/>
                    <a:pt x="34" y="100"/>
                    <a:pt x="35" y="110"/>
                  </a:cubicBezTo>
                  <a:cubicBezTo>
                    <a:pt x="36" y="118"/>
                    <a:pt x="34" y="125"/>
                    <a:pt x="27" y="131"/>
                  </a:cubicBezTo>
                  <a:cubicBezTo>
                    <a:pt x="23" y="134"/>
                    <a:pt x="21" y="133"/>
                    <a:pt x="20" y="133"/>
                  </a:cubicBezTo>
                  <a:cubicBezTo>
                    <a:pt x="14" y="131"/>
                    <a:pt x="9" y="127"/>
                    <a:pt x="7" y="114"/>
                  </a:cubicBezTo>
                  <a:cubicBezTo>
                    <a:pt x="5" y="98"/>
                    <a:pt x="2" y="82"/>
                    <a:pt x="1" y="65"/>
                  </a:cubicBezTo>
                  <a:cubicBezTo>
                    <a:pt x="0" y="49"/>
                    <a:pt x="0" y="40"/>
                    <a:pt x="2" y="21"/>
                  </a:cubicBezTo>
                  <a:cubicBezTo>
                    <a:pt x="3" y="13"/>
                    <a:pt x="4" y="6"/>
                    <a:pt x="6" y="3"/>
                  </a:cubicBezTo>
                  <a:cubicBezTo>
                    <a:pt x="6" y="2"/>
                    <a:pt x="7" y="0"/>
                    <a:pt x="12" y="2"/>
                  </a:cubicBezTo>
                  <a:cubicBezTo>
                    <a:pt x="17" y="3"/>
                    <a:pt x="19" y="6"/>
                    <a:pt x="20" y="11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2"/>
            <p:cNvSpPr>
              <a:spLocks/>
            </p:cNvSpPr>
            <p:nvPr userDrawn="1"/>
          </p:nvSpPr>
          <p:spPr bwMode="auto">
            <a:xfrm>
              <a:off x="1543" y="4054"/>
              <a:ext cx="70" cy="247"/>
            </a:xfrm>
            <a:custGeom>
              <a:avLst/>
              <a:gdLst>
                <a:gd name="T0" fmla="*/ 38 w 37"/>
                <a:gd name="T1" fmla="*/ 19 h 133"/>
                <a:gd name="T2" fmla="*/ 49 w 37"/>
                <a:gd name="T3" fmla="*/ 106 h 133"/>
                <a:gd name="T4" fmla="*/ 68 w 37"/>
                <a:gd name="T5" fmla="*/ 204 h 133"/>
                <a:gd name="T6" fmla="*/ 53 w 37"/>
                <a:gd name="T7" fmla="*/ 241 h 133"/>
                <a:gd name="T8" fmla="*/ 38 w 37"/>
                <a:gd name="T9" fmla="*/ 247 h 133"/>
                <a:gd name="T10" fmla="*/ 15 w 37"/>
                <a:gd name="T11" fmla="*/ 210 h 133"/>
                <a:gd name="T12" fmla="*/ 2 w 37"/>
                <a:gd name="T13" fmla="*/ 121 h 133"/>
                <a:gd name="T14" fmla="*/ 4 w 37"/>
                <a:gd name="T15" fmla="*/ 39 h 133"/>
                <a:gd name="T16" fmla="*/ 11 w 37"/>
                <a:gd name="T17" fmla="*/ 4 h 133"/>
                <a:gd name="T18" fmla="*/ 25 w 37"/>
                <a:gd name="T19" fmla="*/ 4 h 133"/>
                <a:gd name="T20" fmla="*/ 38 w 37"/>
                <a:gd name="T21" fmla="*/ 19 h 1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" h="133">
                  <a:moveTo>
                    <a:pt x="20" y="10"/>
                  </a:moveTo>
                  <a:cubicBezTo>
                    <a:pt x="23" y="24"/>
                    <a:pt x="24" y="41"/>
                    <a:pt x="26" y="57"/>
                  </a:cubicBezTo>
                  <a:cubicBezTo>
                    <a:pt x="30" y="84"/>
                    <a:pt x="34" y="100"/>
                    <a:pt x="36" y="110"/>
                  </a:cubicBezTo>
                  <a:cubicBezTo>
                    <a:pt x="37" y="118"/>
                    <a:pt x="35" y="125"/>
                    <a:pt x="28" y="130"/>
                  </a:cubicBezTo>
                  <a:cubicBezTo>
                    <a:pt x="24" y="133"/>
                    <a:pt x="22" y="133"/>
                    <a:pt x="20" y="133"/>
                  </a:cubicBezTo>
                  <a:cubicBezTo>
                    <a:pt x="15" y="130"/>
                    <a:pt x="10" y="126"/>
                    <a:pt x="8" y="113"/>
                  </a:cubicBezTo>
                  <a:cubicBezTo>
                    <a:pt x="6" y="98"/>
                    <a:pt x="3" y="81"/>
                    <a:pt x="1" y="65"/>
                  </a:cubicBezTo>
                  <a:cubicBezTo>
                    <a:pt x="1" y="49"/>
                    <a:pt x="0" y="40"/>
                    <a:pt x="2" y="21"/>
                  </a:cubicBezTo>
                  <a:cubicBezTo>
                    <a:pt x="3" y="12"/>
                    <a:pt x="5" y="6"/>
                    <a:pt x="6" y="2"/>
                  </a:cubicBezTo>
                  <a:cubicBezTo>
                    <a:pt x="7" y="1"/>
                    <a:pt x="7" y="0"/>
                    <a:pt x="13" y="2"/>
                  </a:cubicBezTo>
                  <a:cubicBezTo>
                    <a:pt x="17" y="3"/>
                    <a:pt x="19" y="6"/>
                    <a:pt x="20" y="10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13"/>
            <p:cNvSpPr>
              <a:spLocks/>
            </p:cNvSpPr>
            <p:nvPr userDrawn="1"/>
          </p:nvSpPr>
          <p:spPr bwMode="auto">
            <a:xfrm>
              <a:off x="1603" y="2268"/>
              <a:ext cx="211" cy="255"/>
            </a:xfrm>
            <a:custGeom>
              <a:avLst/>
              <a:gdLst>
                <a:gd name="T0" fmla="*/ 203 w 112"/>
                <a:gd name="T1" fmla="*/ 216 h 137"/>
                <a:gd name="T2" fmla="*/ 164 w 112"/>
                <a:gd name="T3" fmla="*/ 251 h 137"/>
                <a:gd name="T4" fmla="*/ 111 w 112"/>
                <a:gd name="T5" fmla="*/ 244 h 137"/>
                <a:gd name="T6" fmla="*/ 66 w 112"/>
                <a:gd name="T7" fmla="*/ 210 h 137"/>
                <a:gd name="T8" fmla="*/ 24 w 112"/>
                <a:gd name="T9" fmla="*/ 147 h 137"/>
                <a:gd name="T10" fmla="*/ 6 w 112"/>
                <a:gd name="T11" fmla="*/ 52 h 137"/>
                <a:gd name="T12" fmla="*/ 53 w 112"/>
                <a:gd name="T13" fmla="*/ 4 h 137"/>
                <a:gd name="T14" fmla="*/ 117 w 112"/>
                <a:gd name="T15" fmla="*/ 20 h 137"/>
                <a:gd name="T16" fmla="*/ 164 w 112"/>
                <a:gd name="T17" fmla="*/ 67 h 137"/>
                <a:gd name="T18" fmla="*/ 196 w 112"/>
                <a:gd name="T19" fmla="*/ 119 h 137"/>
                <a:gd name="T20" fmla="*/ 209 w 112"/>
                <a:gd name="T21" fmla="*/ 182 h 137"/>
                <a:gd name="T22" fmla="*/ 203 w 112"/>
                <a:gd name="T23" fmla="*/ 216 h 1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2" h="137">
                  <a:moveTo>
                    <a:pt x="108" y="116"/>
                  </a:moveTo>
                  <a:cubicBezTo>
                    <a:pt x="105" y="127"/>
                    <a:pt x="98" y="133"/>
                    <a:pt x="87" y="135"/>
                  </a:cubicBezTo>
                  <a:cubicBezTo>
                    <a:pt x="76" y="137"/>
                    <a:pt x="70" y="137"/>
                    <a:pt x="59" y="131"/>
                  </a:cubicBezTo>
                  <a:cubicBezTo>
                    <a:pt x="48" y="125"/>
                    <a:pt x="41" y="120"/>
                    <a:pt x="35" y="113"/>
                  </a:cubicBezTo>
                  <a:cubicBezTo>
                    <a:pt x="29" y="105"/>
                    <a:pt x="20" y="96"/>
                    <a:pt x="13" y="79"/>
                  </a:cubicBezTo>
                  <a:cubicBezTo>
                    <a:pt x="6" y="63"/>
                    <a:pt x="0" y="45"/>
                    <a:pt x="3" y="28"/>
                  </a:cubicBezTo>
                  <a:cubicBezTo>
                    <a:pt x="7" y="12"/>
                    <a:pt x="17" y="4"/>
                    <a:pt x="28" y="2"/>
                  </a:cubicBezTo>
                  <a:cubicBezTo>
                    <a:pt x="39" y="0"/>
                    <a:pt x="55" y="4"/>
                    <a:pt x="62" y="11"/>
                  </a:cubicBezTo>
                  <a:cubicBezTo>
                    <a:pt x="71" y="19"/>
                    <a:pt x="80" y="28"/>
                    <a:pt x="87" y="36"/>
                  </a:cubicBezTo>
                  <a:cubicBezTo>
                    <a:pt x="92" y="42"/>
                    <a:pt x="99" y="53"/>
                    <a:pt x="104" y="64"/>
                  </a:cubicBezTo>
                  <a:cubicBezTo>
                    <a:pt x="109" y="75"/>
                    <a:pt x="112" y="87"/>
                    <a:pt x="111" y="98"/>
                  </a:cubicBezTo>
                  <a:cubicBezTo>
                    <a:pt x="110" y="103"/>
                    <a:pt x="109" y="109"/>
                    <a:pt x="108" y="116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14"/>
            <p:cNvSpPr>
              <a:spLocks/>
            </p:cNvSpPr>
            <p:nvPr userDrawn="1"/>
          </p:nvSpPr>
          <p:spPr bwMode="auto">
            <a:xfrm>
              <a:off x="2095" y="2665"/>
              <a:ext cx="269" cy="245"/>
            </a:xfrm>
            <a:custGeom>
              <a:avLst/>
              <a:gdLst>
                <a:gd name="T0" fmla="*/ 135 w 145"/>
                <a:gd name="T1" fmla="*/ 7 h 132"/>
                <a:gd name="T2" fmla="*/ 206 w 145"/>
                <a:gd name="T3" fmla="*/ 4 h 132"/>
                <a:gd name="T4" fmla="*/ 254 w 145"/>
                <a:gd name="T5" fmla="*/ 33 h 132"/>
                <a:gd name="T6" fmla="*/ 267 w 145"/>
                <a:gd name="T7" fmla="*/ 98 h 132"/>
                <a:gd name="T8" fmla="*/ 263 w 145"/>
                <a:gd name="T9" fmla="*/ 139 h 132"/>
                <a:gd name="T10" fmla="*/ 234 w 145"/>
                <a:gd name="T11" fmla="*/ 199 h 132"/>
                <a:gd name="T12" fmla="*/ 178 w 145"/>
                <a:gd name="T13" fmla="*/ 228 h 132"/>
                <a:gd name="T14" fmla="*/ 100 w 145"/>
                <a:gd name="T15" fmla="*/ 243 h 132"/>
                <a:gd name="T16" fmla="*/ 24 w 145"/>
                <a:gd name="T17" fmla="*/ 212 h 132"/>
                <a:gd name="T18" fmla="*/ 9 w 145"/>
                <a:gd name="T19" fmla="*/ 113 h 132"/>
                <a:gd name="T20" fmla="*/ 63 w 145"/>
                <a:gd name="T21" fmla="*/ 35 h 132"/>
                <a:gd name="T22" fmla="*/ 100 w 145"/>
                <a:gd name="T23" fmla="*/ 19 h 132"/>
                <a:gd name="T24" fmla="*/ 135 w 145"/>
                <a:gd name="T25" fmla="*/ 7 h 1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5" h="132">
                  <a:moveTo>
                    <a:pt x="73" y="4"/>
                  </a:moveTo>
                  <a:cubicBezTo>
                    <a:pt x="86" y="1"/>
                    <a:pt x="101" y="0"/>
                    <a:pt x="111" y="2"/>
                  </a:cubicBezTo>
                  <a:cubicBezTo>
                    <a:pt x="121" y="3"/>
                    <a:pt x="133" y="11"/>
                    <a:pt x="137" y="18"/>
                  </a:cubicBezTo>
                  <a:cubicBezTo>
                    <a:pt x="141" y="26"/>
                    <a:pt x="143" y="41"/>
                    <a:pt x="144" y="53"/>
                  </a:cubicBezTo>
                  <a:cubicBezTo>
                    <a:pt x="145" y="59"/>
                    <a:pt x="144" y="66"/>
                    <a:pt x="142" y="75"/>
                  </a:cubicBezTo>
                  <a:cubicBezTo>
                    <a:pt x="139" y="91"/>
                    <a:pt x="134" y="101"/>
                    <a:pt x="126" y="107"/>
                  </a:cubicBezTo>
                  <a:cubicBezTo>
                    <a:pt x="117" y="113"/>
                    <a:pt x="108" y="120"/>
                    <a:pt x="96" y="123"/>
                  </a:cubicBezTo>
                  <a:cubicBezTo>
                    <a:pt x="83" y="126"/>
                    <a:pt x="72" y="130"/>
                    <a:pt x="54" y="131"/>
                  </a:cubicBezTo>
                  <a:cubicBezTo>
                    <a:pt x="38" y="132"/>
                    <a:pt x="25" y="130"/>
                    <a:pt x="13" y="114"/>
                  </a:cubicBezTo>
                  <a:cubicBezTo>
                    <a:pt x="0" y="98"/>
                    <a:pt x="0" y="83"/>
                    <a:pt x="5" y="61"/>
                  </a:cubicBezTo>
                  <a:cubicBezTo>
                    <a:pt x="9" y="39"/>
                    <a:pt x="20" y="28"/>
                    <a:pt x="34" y="19"/>
                  </a:cubicBezTo>
                  <a:cubicBezTo>
                    <a:pt x="41" y="15"/>
                    <a:pt x="47" y="12"/>
                    <a:pt x="54" y="10"/>
                  </a:cubicBezTo>
                  <a:lnTo>
                    <a:pt x="73" y="4"/>
                  </a:ln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15"/>
            <p:cNvSpPr>
              <a:spLocks/>
            </p:cNvSpPr>
            <p:nvPr userDrawn="1"/>
          </p:nvSpPr>
          <p:spPr bwMode="auto">
            <a:xfrm>
              <a:off x="2565" y="2285"/>
              <a:ext cx="85" cy="269"/>
            </a:xfrm>
            <a:custGeom>
              <a:avLst/>
              <a:gdLst>
                <a:gd name="T0" fmla="*/ 52 w 46"/>
                <a:gd name="T1" fmla="*/ 7 h 147"/>
                <a:gd name="T2" fmla="*/ 81 w 46"/>
                <a:gd name="T3" fmla="*/ 51 h 147"/>
                <a:gd name="T4" fmla="*/ 81 w 46"/>
                <a:gd name="T5" fmla="*/ 132 h 147"/>
                <a:gd name="T6" fmla="*/ 70 w 46"/>
                <a:gd name="T7" fmla="*/ 221 h 147"/>
                <a:gd name="T8" fmla="*/ 43 w 46"/>
                <a:gd name="T9" fmla="*/ 264 h 147"/>
                <a:gd name="T10" fmla="*/ 6 w 46"/>
                <a:gd name="T11" fmla="*/ 238 h 147"/>
                <a:gd name="T12" fmla="*/ 7 w 46"/>
                <a:gd name="T13" fmla="*/ 185 h 147"/>
                <a:gd name="T14" fmla="*/ 20 w 46"/>
                <a:gd name="T15" fmla="*/ 115 h 147"/>
                <a:gd name="T16" fmla="*/ 31 w 46"/>
                <a:gd name="T17" fmla="*/ 29 h 147"/>
                <a:gd name="T18" fmla="*/ 52 w 46"/>
                <a:gd name="T19" fmla="*/ 7 h 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" h="147">
                  <a:moveTo>
                    <a:pt x="28" y="4"/>
                  </a:moveTo>
                  <a:cubicBezTo>
                    <a:pt x="40" y="0"/>
                    <a:pt x="42" y="9"/>
                    <a:pt x="44" y="28"/>
                  </a:cubicBezTo>
                  <a:cubicBezTo>
                    <a:pt x="46" y="46"/>
                    <a:pt x="45" y="55"/>
                    <a:pt x="44" y="72"/>
                  </a:cubicBezTo>
                  <a:cubicBezTo>
                    <a:pt x="44" y="89"/>
                    <a:pt x="40" y="106"/>
                    <a:pt x="38" y="121"/>
                  </a:cubicBezTo>
                  <a:cubicBezTo>
                    <a:pt x="36" y="136"/>
                    <a:pt x="30" y="141"/>
                    <a:pt x="23" y="144"/>
                  </a:cubicBezTo>
                  <a:cubicBezTo>
                    <a:pt x="16" y="147"/>
                    <a:pt x="5" y="138"/>
                    <a:pt x="3" y="130"/>
                  </a:cubicBezTo>
                  <a:cubicBezTo>
                    <a:pt x="0" y="122"/>
                    <a:pt x="1" y="111"/>
                    <a:pt x="4" y="101"/>
                  </a:cubicBezTo>
                  <a:cubicBezTo>
                    <a:pt x="7" y="90"/>
                    <a:pt x="9" y="78"/>
                    <a:pt x="11" y="63"/>
                  </a:cubicBezTo>
                  <a:cubicBezTo>
                    <a:pt x="13" y="47"/>
                    <a:pt x="14" y="30"/>
                    <a:pt x="17" y="16"/>
                  </a:cubicBezTo>
                  <a:cubicBezTo>
                    <a:pt x="18" y="10"/>
                    <a:pt x="22" y="6"/>
                    <a:pt x="28" y="4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16"/>
            <p:cNvSpPr>
              <a:spLocks/>
            </p:cNvSpPr>
            <p:nvPr userDrawn="1"/>
          </p:nvSpPr>
          <p:spPr bwMode="auto">
            <a:xfrm>
              <a:off x="2578" y="2019"/>
              <a:ext cx="72" cy="287"/>
            </a:xfrm>
            <a:custGeom>
              <a:avLst/>
              <a:gdLst>
                <a:gd name="T0" fmla="*/ 39 w 39"/>
                <a:gd name="T1" fmla="*/ 2 h 154"/>
                <a:gd name="T2" fmla="*/ 52 w 39"/>
                <a:gd name="T3" fmla="*/ 4 h 154"/>
                <a:gd name="T4" fmla="*/ 65 w 39"/>
                <a:gd name="T5" fmla="*/ 48 h 154"/>
                <a:gd name="T6" fmla="*/ 68 w 39"/>
                <a:gd name="T7" fmla="*/ 158 h 154"/>
                <a:gd name="T8" fmla="*/ 63 w 39"/>
                <a:gd name="T9" fmla="*/ 209 h 154"/>
                <a:gd name="T10" fmla="*/ 42 w 39"/>
                <a:gd name="T11" fmla="*/ 274 h 154"/>
                <a:gd name="T12" fmla="*/ 15 w 39"/>
                <a:gd name="T13" fmla="*/ 278 h 154"/>
                <a:gd name="T14" fmla="*/ 0 w 39"/>
                <a:gd name="T15" fmla="*/ 237 h 154"/>
                <a:gd name="T16" fmla="*/ 11 w 39"/>
                <a:gd name="T17" fmla="*/ 153 h 154"/>
                <a:gd name="T18" fmla="*/ 22 w 39"/>
                <a:gd name="T19" fmla="*/ 54 h 154"/>
                <a:gd name="T20" fmla="*/ 22 w 39"/>
                <a:gd name="T21" fmla="*/ 22 h 154"/>
                <a:gd name="T22" fmla="*/ 39 w 39"/>
                <a:gd name="T23" fmla="*/ 2 h 1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154">
                  <a:moveTo>
                    <a:pt x="21" y="1"/>
                  </a:moveTo>
                  <a:cubicBezTo>
                    <a:pt x="25" y="0"/>
                    <a:pt x="27" y="1"/>
                    <a:pt x="28" y="2"/>
                  </a:cubicBezTo>
                  <a:cubicBezTo>
                    <a:pt x="33" y="8"/>
                    <a:pt x="33" y="15"/>
                    <a:pt x="35" y="26"/>
                  </a:cubicBezTo>
                  <a:cubicBezTo>
                    <a:pt x="38" y="42"/>
                    <a:pt x="39" y="59"/>
                    <a:pt x="37" y="85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2" y="129"/>
                    <a:pt x="29" y="139"/>
                    <a:pt x="23" y="147"/>
                  </a:cubicBezTo>
                  <a:cubicBezTo>
                    <a:pt x="18" y="153"/>
                    <a:pt x="15" y="154"/>
                    <a:pt x="8" y="149"/>
                  </a:cubicBezTo>
                  <a:cubicBezTo>
                    <a:pt x="1" y="143"/>
                    <a:pt x="0" y="136"/>
                    <a:pt x="0" y="127"/>
                  </a:cubicBezTo>
                  <a:cubicBezTo>
                    <a:pt x="0" y="117"/>
                    <a:pt x="2" y="104"/>
                    <a:pt x="6" y="82"/>
                  </a:cubicBezTo>
                  <a:cubicBezTo>
                    <a:pt x="10" y="61"/>
                    <a:pt x="12" y="41"/>
                    <a:pt x="12" y="29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6"/>
                    <a:pt x="14" y="2"/>
                    <a:pt x="21" y="1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17"/>
            <p:cNvSpPr>
              <a:spLocks/>
            </p:cNvSpPr>
            <p:nvPr userDrawn="1"/>
          </p:nvSpPr>
          <p:spPr bwMode="auto">
            <a:xfrm>
              <a:off x="2573" y="2554"/>
              <a:ext cx="66" cy="248"/>
            </a:xfrm>
            <a:custGeom>
              <a:avLst/>
              <a:gdLst>
                <a:gd name="T0" fmla="*/ 44 w 36"/>
                <a:gd name="T1" fmla="*/ 2 h 133"/>
                <a:gd name="T2" fmla="*/ 55 w 36"/>
                <a:gd name="T3" fmla="*/ 4 h 133"/>
                <a:gd name="T4" fmla="*/ 62 w 36"/>
                <a:gd name="T5" fmla="*/ 39 h 133"/>
                <a:gd name="T6" fmla="*/ 64 w 36"/>
                <a:gd name="T7" fmla="*/ 121 h 133"/>
                <a:gd name="T8" fmla="*/ 51 w 36"/>
                <a:gd name="T9" fmla="*/ 211 h 133"/>
                <a:gd name="T10" fmla="*/ 29 w 36"/>
                <a:gd name="T11" fmla="*/ 246 h 133"/>
                <a:gd name="T12" fmla="*/ 17 w 36"/>
                <a:gd name="T13" fmla="*/ 242 h 133"/>
                <a:gd name="T14" fmla="*/ 2 w 36"/>
                <a:gd name="T15" fmla="*/ 203 h 133"/>
                <a:gd name="T16" fmla="*/ 18 w 36"/>
                <a:gd name="T17" fmla="*/ 106 h 133"/>
                <a:gd name="T18" fmla="*/ 29 w 36"/>
                <a:gd name="T19" fmla="*/ 19 h 133"/>
                <a:gd name="T20" fmla="*/ 44 w 36"/>
                <a:gd name="T21" fmla="*/ 2 h 1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133">
                  <a:moveTo>
                    <a:pt x="24" y="1"/>
                  </a:moveTo>
                  <a:cubicBezTo>
                    <a:pt x="29" y="0"/>
                    <a:pt x="30" y="1"/>
                    <a:pt x="30" y="2"/>
                  </a:cubicBezTo>
                  <a:cubicBezTo>
                    <a:pt x="32" y="6"/>
                    <a:pt x="33" y="12"/>
                    <a:pt x="34" y="21"/>
                  </a:cubicBezTo>
                  <a:cubicBezTo>
                    <a:pt x="36" y="39"/>
                    <a:pt x="36" y="48"/>
                    <a:pt x="35" y="65"/>
                  </a:cubicBezTo>
                  <a:cubicBezTo>
                    <a:pt x="34" y="81"/>
                    <a:pt x="30" y="98"/>
                    <a:pt x="28" y="113"/>
                  </a:cubicBezTo>
                  <a:cubicBezTo>
                    <a:pt x="27" y="126"/>
                    <a:pt x="22" y="130"/>
                    <a:pt x="16" y="132"/>
                  </a:cubicBezTo>
                  <a:cubicBezTo>
                    <a:pt x="15" y="133"/>
                    <a:pt x="13" y="133"/>
                    <a:pt x="9" y="130"/>
                  </a:cubicBezTo>
                  <a:cubicBezTo>
                    <a:pt x="1" y="124"/>
                    <a:pt x="0" y="118"/>
                    <a:pt x="1" y="109"/>
                  </a:cubicBezTo>
                  <a:cubicBezTo>
                    <a:pt x="5" y="89"/>
                    <a:pt x="8" y="72"/>
                    <a:pt x="10" y="57"/>
                  </a:cubicBezTo>
                  <a:cubicBezTo>
                    <a:pt x="13" y="41"/>
                    <a:pt x="13" y="24"/>
                    <a:pt x="16" y="10"/>
                  </a:cubicBezTo>
                  <a:cubicBezTo>
                    <a:pt x="17" y="5"/>
                    <a:pt x="20" y="3"/>
                    <a:pt x="24" y="1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18"/>
            <p:cNvSpPr>
              <a:spLocks/>
            </p:cNvSpPr>
            <p:nvPr userDrawn="1"/>
          </p:nvSpPr>
          <p:spPr bwMode="auto">
            <a:xfrm>
              <a:off x="2095" y="2417"/>
              <a:ext cx="269" cy="245"/>
            </a:xfrm>
            <a:custGeom>
              <a:avLst/>
              <a:gdLst>
                <a:gd name="T0" fmla="*/ 135 w 145"/>
                <a:gd name="T1" fmla="*/ 9 h 132"/>
                <a:gd name="T2" fmla="*/ 206 w 145"/>
                <a:gd name="T3" fmla="*/ 4 h 132"/>
                <a:gd name="T4" fmla="*/ 254 w 145"/>
                <a:gd name="T5" fmla="*/ 35 h 132"/>
                <a:gd name="T6" fmla="*/ 267 w 145"/>
                <a:gd name="T7" fmla="*/ 98 h 132"/>
                <a:gd name="T8" fmla="*/ 263 w 145"/>
                <a:gd name="T9" fmla="*/ 139 h 132"/>
                <a:gd name="T10" fmla="*/ 234 w 145"/>
                <a:gd name="T11" fmla="*/ 199 h 132"/>
                <a:gd name="T12" fmla="*/ 178 w 145"/>
                <a:gd name="T13" fmla="*/ 228 h 132"/>
                <a:gd name="T14" fmla="*/ 100 w 145"/>
                <a:gd name="T15" fmla="*/ 243 h 132"/>
                <a:gd name="T16" fmla="*/ 24 w 145"/>
                <a:gd name="T17" fmla="*/ 212 h 132"/>
                <a:gd name="T18" fmla="*/ 9 w 145"/>
                <a:gd name="T19" fmla="*/ 113 h 132"/>
                <a:gd name="T20" fmla="*/ 63 w 145"/>
                <a:gd name="T21" fmla="*/ 37 h 132"/>
                <a:gd name="T22" fmla="*/ 100 w 145"/>
                <a:gd name="T23" fmla="*/ 19 h 132"/>
                <a:gd name="T24" fmla="*/ 135 w 145"/>
                <a:gd name="T25" fmla="*/ 9 h 1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5" h="132">
                  <a:moveTo>
                    <a:pt x="73" y="5"/>
                  </a:moveTo>
                  <a:cubicBezTo>
                    <a:pt x="85" y="1"/>
                    <a:pt x="101" y="0"/>
                    <a:pt x="111" y="2"/>
                  </a:cubicBezTo>
                  <a:cubicBezTo>
                    <a:pt x="121" y="4"/>
                    <a:pt x="133" y="11"/>
                    <a:pt x="137" y="19"/>
                  </a:cubicBezTo>
                  <a:cubicBezTo>
                    <a:pt x="141" y="26"/>
                    <a:pt x="143" y="41"/>
                    <a:pt x="144" y="53"/>
                  </a:cubicBezTo>
                  <a:cubicBezTo>
                    <a:pt x="145" y="60"/>
                    <a:pt x="144" y="67"/>
                    <a:pt x="142" y="75"/>
                  </a:cubicBezTo>
                  <a:cubicBezTo>
                    <a:pt x="139" y="91"/>
                    <a:pt x="134" y="101"/>
                    <a:pt x="126" y="107"/>
                  </a:cubicBezTo>
                  <a:cubicBezTo>
                    <a:pt x="117" y="113"/>
                    <a:pt x="108" y="120"/>
                    <a:pt x="96" y="123"/>
                  </a:cubicBezTo>
                  <a:cubicBezTo>
                    <a:pt x="83" y="126"/>
                    <a:pt x="72" y="130"/>
                    <a:pt x="54" y="131"/>
                  </a:cubicBezTo>
                  <a:cubicBezTo>
                    <a:pt x="38" y="132"/>
                    <a:pt x="25" y="130"/>
                    <a:pt x="13" y="114"/>
                  </a:cubicBezTo>
                  <a:cubicBezTo>
                    <a:pt x="0" y="98"/>
                    <a:pt x="0" y="84"/>
                    <a:pt x="5" y="61"/>
                  </a:cubicBezTo>
                  <a:cubicBezTo>
                    <a:pt x="9" y="39"/>
                    <a:pt x="20" y="28"/>
                    <a:pt x="34" y="20"/>
                  </a:cubicBezTo>
                  <a:cubicBezTo>
                    <a:pt x="41" y="15"/>
                    <a:pt x="47" y="12"/>
                    <a:pt x="54" y="10"/>
                  </a:cubicBezTo>
                  <a:lnTo>
                    <a:pt x="73" y="5"/>
                  </a:ln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19"/>
            <p:cNvSpPr>
              <a:spLocks/>
            </p:cNvSpPr>
            <p:nvPr userDrawn="1"/>
          </p:nvSpPr>
          <p:spPr bwMode="auto">
            <a:xfrm>
              <a:off x="2095" y="3159"/>
              <a:ext cx="269" cy="246"/>
            </a:xfrm>
            <a:custGeom>
              <a:avLst/>
              <a:gdLst>
                <a:gd name="T0" fmla="*/ 135 w 145"/>
                <a:gd name="T1" fmla="*/ 7 h 132"/>
                <a:gd name="T2" fmla="*/ 206 w 145"/>
                <a:gd name="T3" fmla="*/ 2 h 132"/>
                <a:gd name="T4" fmla="*/ 254 w 145"/>
                <a:gd name="T5" fmla="*/ 34 h 132"/>
                <a:gd name="T6" fmla="*/ 267 w 145"/>
                <a:gd name="T7" fmla="*/ 99 h 132"/>
                <a:gd name="T8" fmla="*/ 263 w 145"/>
                <a:gd name="T9" fmla="*/ 140 h 132"/>
                <a:gd name="T10" fmla="*/ 234 w 145"/>
                <a:gd name="T11" fmla="*/ 198 h 132"/>
                <a:gd name="T12" fmla="*/ 178 w 145"/>
                <a:gd name="T13" fmla="*/ 227 h 132"/>
                <a:gd name="T14" fmla="*/ 100 w 145"/>
                <a:gd name="T15" fmla="*/ 244 h 132"/>
                <a:gd name="T16" fmla="*/ 24 w 145"/>
                <a:gd name="T17" fmla="*/ 212 h 132"/>
                <a:gd name="T18" fmla="*/ 9 w 145"/>
                <a:gd name="T19" fmla="*/ 114 h 132"/>
                <a:gd name="T20" fmla="*/ 63 w 145"/>
                <a:gd name="T21" fmla="*/ 35 h 132"/>
                <a:gd name="T22" fmla="*/ 100 w 145"/>
                <a:gd name="T23" fmla="*/ 19 h 132"/>
                <a:gd name="T24" fmla="*/ 135 w 145"/>
                <a:gd name="T25" fmla="*/ 7 h 1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5" h="132">
                  <a:moveTo>
                    <a:pt x="73" y="4"/>
                  </a:moveTo>
                  <a:cubicBezTo>
                    <a:pt x="85" y="0"/>
                    <a:pt x="101" y="0"/>
                    <a:pt x="111" y="1"/>
                  </a:cubicBezTo>
                  <a:cubicBezTo>
                    <a:pt x="121" y="3"/>
                    <a:pt x="133" y="11"/>
                    <a:pt x="137" y="18"/>
                  </a:cubicBezTo>
                  <a:cubicBezTo>
                    <a:pt x="141" y="26"/>
                    <a:pt x="143" y="41"/>
                    <a:pt x="144" y="53"/>
                  </a:cubicBezTo>
                  <a:cubicBezTo>
                    <a:pt x="145" y="59"/>
                    <a:pt x="144" y="66"/>
                    <a:pt x="142" y="75"/>
                  </a:cubicBezTo>
                  <a:cubicBezTo>
                    <a:pt x="139" y="91"/>
                    <a:pt x="135" y="101"/>
                    <a:pt x="126" y="106"/>
                  </a:cubicBezTo>
                  <a:cubicBezTo>
                    <a:pt x="117" y="113"/>
                    <a:pt x="108" y="120"/>
                    <a:pt x="96" y="122"/>
                  </a:cubicBezTo>
                  <a:cubicBezTo>
                    <a:pt x="83" y="125"/>
                    <a:pt x="72" y="130"/>
                    <a:pt x="54" y="131"/>
                  </a:cubicBezTo>
                  <a:cubicBezTo>
                    <a:pt x="38" y="132"/>
                    <a:pt x="25" y="130"/>
                    <a:pt x="13" y="114"/>
                  </a:cubicBezTo>
                  <a:cubicBezTo>
                    <a:pt x="0" y="98"/>
                    <a:pt x="0" y="83"/>
                    <a:pt x="5" y="61"/>
                  </a:cubicBezTo>
                  <a:cubicBezTo>
                    <a:pt x="9" y="39"/>
                    <a:pt x="20" y="27"/>
                    <a:pt x="34" y="19"/>
                  </a:cubicBezTo>
                  <a:cubicBezTo>
                    <a:pt x="41" y="14"/>
                    <a:pt x="47" y="11"/>
                    <a:pt x="54" y="10"/>
                  </a:cubicBezTo>
                  <a:lnTo>
                    <a:pt x="73" y="4"/>
                  </a:ln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20"/>
            <p:cNvSpPr>
              <a:spLocks/>
            </p:cNvSpPr>
            <p:nvPr userDrawn="1"/>
          </p:nvSpPr>
          <p:spPr bwMode="auto">
            <a:xfrm>
              <a:off x="2095" y="2912"/>
              <a:ext cx="269" cy="246"/>
            </a:xfrm>
            <a:custGeom>
              <a:avLst/>
              <a:gdLst>
                <a:gd name="T0" fmla="*/ 135 w 145"/>
                <a:gd name="T1" fmla="*/ 7 h 132"/>
                <a:gd name="T2" fmla="*/ 206 w 145"/>
                <a:gd name="T3" fmla="*/ 4 h 132"/>
                <a:gd name="T4" fmla="*/ 254 w 145"/>
                <a:gd name="T5" fmla="*/ 34 h 132"/>
                <a:gd name="T6" fmla="*/ 267 w 145"/>
                <a:gd name="T7" fmla="*/ 99 h 132"/>
                <a:gd name="T8" fmla="*/ 263 w 145"/>
                <a:gd name="T9" fmla="*/ 140 h 132"/>
                <a:gd name="T10" fmla="*/ 234 w 145"/>
                <a:gd name="T11" fmla="*/ 199 h 132"/>
                <a:gd name="T12" fmla="*/ 178 w 145"/>
                <a:gd name="T13" fmla="*/ 229 h 132"/>
                <a:gd name="T14" fmla="*/ 100 w 145"/>
                <a:gd name="T15" fmla="*/ 244 h 132"/>
                <a:gd name="T16" fmla="*/ 24 w 145"/>
                <a:gd name="T17" fmla="*/ 212 h 132"/>
                <a:gd name="T18" fmla="*/ 9 w 145"/>
                <a:gd name="T19" fmla="*/ 114 h 132"/>
                <a:gd name="T20" fmla="*/ 63 w 145"/>
                <a:gd name="T21" fmla="*/ 35 h 132"/>
                <a:gd name="T22" fmla="*/ 100 w 145"/>
                <a:gd name="T23" fmla="*/ 19 h 132"/>
                <a:gd name="T24" fmla="*/ 134 w 145"/>
                <a:gd name="T25" fmla="*/ 9 h 132"/>
                <a:gd name="T26" fmla="*/ 135 w 145"/>
                <a:gd name="T27" fmla="*/ 7 h 1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5" h="132">
                  <a:moveTo>
                    <a:pt x="73" y="4"/>
                  </a:moveTo>
                  <a:cubicBezTo>
                    <a:pt x="86" y="1"/>
                    <a:pt x="101" y="0"/>
                    <a:pt x="111" y="2"/>
                  </a:cubicBezTo>
                  <a:cubicBezTo>
                    <a:pt x="121" y="3"/>
                    <a:pt x="133" y="11"/>
                    <a:pt x="137" y="18"/>
                  </a:cubicBezTo>
                  <a:cubicBezTo>
                    <a:pt x="141" y="26"/>
                    <a:pt x="143" y="41"/>
                    <a:pt x="144" y="53"/>
                  </a:cubicBezTo>
                  <a:cubicBezTo>
                    <a:pt x="145" y="59"/>
                    <a:pt x="144" y="66"/>
                    <a:pt x="142" y="75"/>
                  </a:cubicBezTo>
                  <a:cubicBezTo>
                    <a:pt x="139" y="91"/>
                    <a:pt x="135" y="101"/>
                    <a:pt x="126" y="107"/>
                  </a:cubicBezTo>
                  <a:cubicBezTo>
                    <a:pt x="117" y="113"/>
                    <a:pt x="108" y="120"/>
                    <a:pt x="96" y="123"/>
                  </a:cubicBezTo>
                  <a:cubicBezTo>
                    <a:pt x="83" y="125"/>
                    <a:pt x="72" y="130"/>
                    <a:pt x="54" y="131"/>
                  </a:cubicBezTo>
                  <a:cubicBezTo>
                    <a:pt x="38" y="132"/>
                    <a:pt x="25" y="130"/>
                    <a:pt x="13" y="114"/>
                  </a:cubicBezTo>
                  <a:cubicBezTo>
                    <a:pt x="0" y="98"/>
                    <a:pt x="0" y="83"/>
                    <a:pt x="5" y="61"/>
                  </a:cubicBezTo>
                  <a:cubicBezTo>
                    <a:pt x="9" y="39"/>
                    <a:pt x="20" y="28"/>
                    <a:pt x="34" y="19"/>
                  </a:cubicBezTo>
                  <a:cubicBezTo>
                    <a:pt x="41" y="15"/>
                    <a:pt x="47" y="12"/>
                    <a:pt x="54" y="10"/>
                  </a:cubicBezTo>
                  <a:cubicBezTo>
                    <a:pt x="72" y="5"/>
                    <a:pt x="72" y="5"/>
                    <a:pt x="72" y="5"/>
                  </a:cubicBezTo>
                  <a:lnTo>
                    <a:pt x="73" y="4"/>
                  </a:ln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221"/>
            <p:cNvSpPr>
              <a:spLocks/>
            </p:cNvSpPr>
            <p:nvPr userDrawn="1"/>
          </p:nvSpPr>
          <p:spPr bwMode="auto">
            <a:xfrm>
              <a:off x="2095" y="3652"/>
              <a:ext cx="269" cy="240"/>
            </a:xfrm>
            <a:custGeom>
              <a:avLst/>
              <a:gdLst>
                <a:gd name="T0" fmla="*/ 135 w 145"/>
                <a:gd name="T1" fmla="*/ 9 h 132"/>
                <a:gd name="T2" fmla="*/ 206 w 145"/>
                <a:gd name="T3" fmla="*/ 4 h 132"/>
                <a:gd name="T4" fmla="*/ 254 w 145"/>
                <a:gd name="T5" fmla="*/ 35 h 132"/>
                <a:gd name="T6" fmla="*/ 267 w 145"/>
                <a:gd name="T7" fmla="*/ 96 h 132"/>
                <a:gd name="T8" fmla="*/ 263 w 145"/>
                <a:gd name="T9" fmla="*/ 136 h 132"/>
                <a:gd name="T10" fmla="*/ 234 w 145"/>
                <a:gd name="T11" fmla="*/ 195 h 132"/>
                <a:gd name="T12" fmla="*/ 178 w 145"/>
                <a:gd name="T13" fmla="*/ 224 h 132"/>
                <a:gd name="T14" fmla="*/ 100 w 145"/>
                <a:gd name="T15" fmla="*/ 238 h 132"/>
                <a:gd name="T16" fmla="*/ 24 w 145"/>
                <a:gd name="T17" fmla="*/ 207 h 132"/>
                <a:gd name="T18" fmla="*/ 9 w 145"/>
                <a:gd name="T19" fmla="*/ 113 h 132"/>
                <a:gd name="T20" fmla="*/ 63 w 145"/>
                <a:gd name="T21" fmla="*/ 36 h 132"/>
                <a:gd name="T22" fmla="*/ 100 w 145"/>
                <a:gd name="T23" fmla="*/ 18 h 132"/>
                <a:gd name="T24" fmla="*/ 135 w 145"/>
                <a:gd name="T25" fmla="*/ 9 h 1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5" h="132">
                  <a:moveTo>
                    <a:pt x="73" y="5"/>
                  </a:moveTo>
                  <a:cubicBezTo>
                    <a:pt x="85" y="1"/>
                    <a:pt x="101" y="0"/>
                    <a:pt x="111" y="2"/>
                  </a:cubicBezTo>
                  <a:cubicBezTo>
                    <a:pt x="121" y="4"/>
                    <a:pt x="133" y="12"/>
                    <a:pt x="137" y="19"/>
                  </a:cubicBezTo>
                  <a:cubicBezTo>
                    <a:pt x="141" y="26"/>
                    <a:pt x="143" y="41"/>
                    <a:pt x="144" y="53"/>
                  </a:cubicBezTo>
                  <a:cubicBezTo>
                    <a:pt x="145" y="60"/>
                    <a:pt x="144" y="67"/>
                    <a:pt x="142" y="75"/>
                  </a:cubicBezTo>
                  <a:cubicBezTo>
                    <a:pt x="139" y="92"/>
                    <a:pt x="135" y="101"/>
                    <a:pt x="126" y="107"/>
                  </a:cubicBezTo>
                  <a:cubicBezTo>
                    <a:pt x="117" y="114"/>
                    <a:pt x="108" y="120"/>
                    <a:pt x="96" y="123"/>
                  </a:cubicBezTo>
                  <a:cubicBezTo>
                    <a:pt x="83" y="126"/>
                    <a:pt x="72" y="130"/>
                    <a:pt x="54" y="131"/>
                  </a:cubicBezTo>
                  <a:cubicBezTo>
                    <a:pt x="38" y="132"/>
                    <a:pt x="25" y="130"/>
                    <a:pt x="13" y="114"/>
                  </a:cubicBezTo>
                  <a:cubicBezTo>
                    <a:pt x="0" y="98"/>
                    <a:pt x="0" y="84"/>
                    <a:pt x="5" y="62"/>
                  </a:cubicBezTo>
                  <a:cubicBezTo>
                    <a:pt x="9" y="40"/>
                    <a:pt x="20" y="28"/>
                    <a:pt x="34" y="20"/>
                  </a:cubicBezTo>
                  <a:cubicBezTo>
                    <a:pt x="41" y="15"/>
                    <a:pt x="47" y="12"/>
                    <a:pt x="54" y="10"/>
                  </a:cubicBezTo>
                  <a:lnTo>
                    <a:pt x="73" y="5"/>
                  </a:ln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222"/>
            <p:cNvSpPr>
              <a:spLocks/>
            </p:cNvSpPr>
            <p:nvPr userDrawn="1"/>
          </p:nvSpPr>
          <p:spPr bwMode="auto">
            <a:xfrm>
              <a:off x="2095" y="3405"/>
              <a:ext cx="269" cy="240"/>
            </a:xfrm>
            <a:custGeom>
              <a:avLst/>
              <a:gdLst>
                <a:gd name="T0" fmla="*/ 135 w 145"/>
                <a:gd name="T1" fmla="*/ 9 h 132"/>
                <a:gd name="T2" fmla="*/ 206 w 145"/>
                <a:gd name="T3" fmla="*/ 4 h 132"/>
                <a:gd name="T4" fmla="*/ 254 w 145"/>
                <a:gd name="T5" fmla="*/ 35 h 132"/>
                <a:gd name="T6" fmla="*/ 267 w 145"/>
                <a:gd name="T7" fmla="*/ 98 h 132"/>
                <a:gd name="T8" fmla="*/ 263 w 145"/>
                <a:gd name="T9" fmla="*/ 136 h 132"/>
                <a:gd name="T10" fmla="*/ 234 w 145"/>
                <a:gd name="T11" fmla="*/ 196 h 132"/>
                <a:gd name="T12" fmla="*/ 178 w 145"/>
                <a:gd name="T13" fmla="*/ 224 h 132"/>
                <a:gd name="T14" fmla="*/ 100 w 145"/>
                <a:gd name="T15" fmla="*/ 238 h 132"/>
                <a:gd name="T16" fmla="*/ 24 w 145"/>
                <a:gd name="T17" fmla="*/ 209 h 132"/>
                <a:gd name="T18" fmla="*/ 9 w 145"/>
                <a:gd name="T19" fmla="*/ 113 h 132"/>
                <a:gd name="T20" fmla="*/ 63 w 145"/>
                <a:gd name="T21" fmla="*/ 36 h 132"/>
                <a:gd name="T22" fmla="*/ 100 w 145"/>
                <a:gd name="T23" fmla="*/ 18 h 132"/>
                <a:gd name="T24" fmla="*/ 135 w 145"/>
                <a:gd name="T25" fmla="*/ 9 h 1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5" h="132">
                  <a:moveTo>
                    <a:pt x="73" y="5"/>
                  </a:moveTo>
                  <a:cubicBezTo>
                    <a:pt x="85" y="1"/>
                    <a:pt x="101" y="0"/>
                    <a:pt x="111" y="2"/>
                  </a:cubicBezTo>
                  <a:cubicBezTo>
                    <a:pt x="121" y="4"/>
                    <a:pt x="133" y="12"/>
                    <a:pt x="137" y="19"/>
                  </a:cubicBezTo>
                  <a:cubicBezTo>
                    <a:pt x="141" y="27"/>
                    <a:pt x="143" y="41"/>
                    <a:pt x="144" y="54"/>
                  </a:cubicBezTo>
                  <a:cubicBezTo>
                    <a:pt x="145" y="60"/>
                    <a:pt x="144" y="67"/>
                    <a:pt x="142" y="75"/>
                  </a:cubicBezTo>
                  <a:cubicBezTo>
                    <a:pt x="139" y="92"/>
                    <a:pt x="134" y="102"/>
                    <a:pt x="126" y="108"/>
                  </a:cubicBezTo>
                  <a:cubicBezTo>
                    <a:pt x="117" y="114"/>
                    <a:pt x="108" y="121"/>
                    <a:pt x="96" y="123"/>
                  </a:cubicBezTo>
                  <a:cubicBezTo>
                    <a:pt x="84" y="126"/>
                    <a:pt x="72" y="131"/>
                    <a:pt x="54" y="131"/>
                  </a:cubicBezTo>
                  <a:cubicBezTo>
                    <a:pt x="38" y="132"/>
                    <a:pt x="25" y="130"/>
                    <a:pt x="13" y="115"/>
                  </a:cubicBezTo>
                  <a:cubicBezTo>
                    <a:pt x="0" y="99"/>
                    <a:pt x="0" y="84"/>
                    <a:pt x="5" y="62"/>
                  </a:cubicBezTo>
                  <a:cubicBezTo>
                    <a:pt x="9" y="40"/>
                    <a:pt x="20" y="28"/>
                    <a:pt x="34" y="20"/>
                  </a:cubicBezTo>
                  <a:cubicBezTo>
                    <a:pt x="41" y="15"/>
                    <a:pt x="47" y="12"/>
                    <a:pt x="54" y="10"/>
                  </a:cubicBezTo>
                  <a:lnTo>
                    <a:pt x="73" y="5"/>
                  </a:ln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223"/>
            <p:cNvSpPr>
              <a:spLocks/>
            </p:cNvSpPr>
            <p:nvPr userDrawn="1"/>
          </p:nvSpPr>
          <p:spPr bwMode="auto">
            <a:xfrm>
              <a:off x="2095" y="3899"/>
              <a:ext cx="269" cy="246"/>
            </a:xfrm>
            <a:custGeom>
              <a:avLst/>
              <a:gdLst>
                <a:gd name="T0" fmla="*/ 135 w 145"/>
                <a:gd name="T1" fmla="*/ 9 h 132"/>
                <a:gd name="T2" fmla="*/ 206 w 145"/>
                <a:gd name="T3" fmla="*/ 4 h 132"/>
                <a:gd name="T4" fmla="*/ 254 w 145"/>
                <a:gd name="T5" fmla="*/ 34 h 132"/>
                <a:gd name="T6" fmla="*/ 267 w 145"/>
                <a:gd name="T7" fmla="*/ 99 h 132"/>
                <a:gd name="T8" fmla="*/ 263 w 145"/>
                <a:gd name="T9" fmla="*/ 140 h 132"/>
                <a:gd name="T10" fmla="*/ 234 w 145"/>
                <a:gd name="T11" fmla="*/ 199 h 132"/>
                <a:gd name="T12" fmla="*/ 178 w 145"/>
                <a:gd name="T13" fmla="*/ 229 h 132"/>
                <a:gd name="T14" fmla="*/ 100 w 145"/>
                <a:gd name="T15" fmla="*/ 244 h 132"/>
                <a:gd name="T16" fmla="*/ 24 w 145"/>
                <a:gd name="T17" fmla="*/ 212 h 132"/>
                <a:gd name="T18" fmla="*/ 9 w 145"/>
                <a:gd name="T19" fmla="*/ 116 h 132"/>
                <a:gd name="T20" fmla="*/ 63 w 145"/>
                <a:gd name="T21" fmla="*/ 35 h 132"/>
                <a:gd name="T22" fmla="*/ 100 w 145"/>
                <a:gd name="T23" fmla="*/ 19 h 132"/>
                <a:gd name="T24" fmla="*/ 135 w 145"/>
                <a:gd name="T25" fmla="*/ 9 h 1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5" h="132">
                  <a:moveTo>
                    <a:pt x="73" y="5"/>
                  </a:moveTo>
                  <a:cubicBezTo>
                    <a:pt x="86" y="1"/>
                    <a:pt x="101" y="0"/>
                    <a:pt x="111" y="2"/>
                  </a:cubicBezTo>
                  <a:cubicBezTo>
                    <a:pt x="121" y="4"/>
                    <a:pt x="133" y="11"/>
                    <a:pt x="137" y="18"/>
                  </a:cubicBezTo>
                  <a:cubicBezTo>
                    <a:pt x="141" y="26"/>
                    <a:pt x="143" y="41"/>
                    <a:pt x="144" y="53"/>
                  </a:cubicBezTo>
                  <a:cubicBezTo>
                    <a:pt x="145" y="59"/>
                    <a:pt x="144" y="67"/>
                    <a:pt x="142" y="75"/>
                  </a:cubicBezTo>
                  <a:cubicBezTo>
                    <a:pt x="139" y="92"/>
                    <a:pt x="134" y="101"/>
                    <a:pt x="126" y="107"/>
                  </a:cubicBezTo>
                  <a:cubicBezTo>
                    <a:pt x="118" y="113"/>
                    <a:pt x="108" y="120"/>
                    <a:pt x="96" y="123"/>
                  </a:cubicBezTo>
                  <a:cubicBezTo>
                    <a:pt x="83" y="126"/>
                    <a:pt x="72" y="130"/>
                    <a:pt x="54" y="131"/>
                  </a:cubicBezTo>
                  <a:cubicBezTo>
                    <a:pt x="38" y="132"/>
                    <a:pt x="25" y="130"/>
                    <a:pt x="13" y="114"/>
                  </a:cubicBezTo>
                  <a:cubicBezTo>
                    <a:pt x="0" y="98"/>
                    <a:pt x="0" y="84"/>
                    <a:pt x="5" y="62"/>
                  </a:cubicBezTo>
                  <a:cubicBezTo>
                    <a:pt x="9" y="39"/>
                    <a:pt x="20" y="28"/>
                    <a:pt x="34" y="19"/>
                  </a:cubicBezTo>
                  <a:cubicBezTo>
                    <a:pt x="41" y="15"/>
                    <a:pt x="47" y="12"/>
                    <a:pt x="54" y="10"/>
                  </a:cubicBezTo>
                  <a:lnTo>
                    <a:pt x="73" y="5"/>
                  </a:ln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224"/>
            <p:cNvSpPr>
              <a:spLocks/>
            </p:cNvSpPr>
            <p:nvPr userDrawn="1"/>
          </p:nvSpPr>
          <p:spPr bwMode="auto">
            <a:xfrm>
              <a:off x="2369" y="2506"/>
              <a:ext cx="209" cy="259"/>
            </a:xfrm>
            <a:custGeom>
              <a:avLst/>
              <a:gdLst>
                <a:gd name="T0" fmla="*/ 2 w 112"/>
                <a:gd name="T1" fmla="*/ 184 h 139"/>
                <a:gd name="T2" fmla="*/ 32 w 112"/>
                <a:gd name="T3" fmla="*/ 91 h 139"/>
                <a:gd name="T4" fmla="*/ 67 w 112"/>
                <a:gd name="T5" fmla="*/ 47 h 139"/>
                <a:gd name="T6" fmla="*/ 123 w 112"/>
                <a:gd name="T7" fmla="*/ 7 h 139"/>
                <a:gd name="T8" fmla="*/ 185 w 112"/>
                <a:gd name="T9" fmla="*/ 22 h 139"/>
                <a:gd name="T10" fmla="*/ 202 w 112"/>
                <a:gd name="T11" fmla="*/ 102 h 139"/>
                <a:gd name="T12" fmla="*/ 164 w 112"/>
                <a:gd name="T13" fmla="*/ 186 h 139"/>
                <a:gd name="T14" fmla="*/ 99 w 112"/>
                <a:gd name="T15" fmla="*/ 248 h 139"/>
                <a:gd name="T16" fmla="*/ 47 w 112"/>
                <a:gd name="T17" fmla="*/ 253 h 139"/>
                <a:gd name="T18" fmla="*/ 7 w 112"/>
                <a:gd name="T19" fmla="*/ 218 h 139"/>
                <a:gd name="T20" fmla="*/ 2 w 112"/>
                <a:gd name="T21" fmla="*/ 184 h 1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139">
                  <a:moveTo>
                    <a:pt x="1" y="99"/>
                  </a:moveTo>
                  <a:cubicBezTo>
                    <a:pt x="0" y="83"/>
                    <a:pt x="8" y="64"/>
                    <a:pt x="17" y="49"/>
                  </a:cubicBezTo>
                  <a:cubicBezTo>
                    <a:pt x="23" y="39"/>
                    <a:pt x="28" y="33"/>
                    <a:pt x="36" y="25"/>
                  </a:cubicBezTo>
                  <a:cubicBezTo>
                    <a:pt x="45" y="17"/>
                    <a:pt x="51" y="9"/>
                    <a:pt x="66" y="4"/>
                  </a:cubicBezTo>
                  <a:cubicBezTo>
                    <a:pt x="80" y="0"/>
                    <a:pt x="90" y="3"/>
                    <a:pt x="99" y="12"/>
                  </a:cubicBezTo>
                  <a:cubicBezTo>
                    <a:pt x="109" y="20"/>
                    <a:pt x="112" y="38"/>
                    <a:pt x="108" y="55"/>
                  </a:cubicBezTo>
                  <a:cubicBezTo>
                    <a:pt x="104" y="73"/>
                    <a:pt x="97" y="90"/>
                    <a:pt x="88" y="100"/>
                  </a:cubicBezTo>
                  <a:cubicBezTo>
                    <a:pt x="76" y="114"/>
                    <a:pt x="71" y="123"/>
                    <a:pt x="53" y="133"/>
                  </a:cubicBezTo>
                  <a:cubicBezTo>
                    <a:pt x="43" y="138"/>
                    <a:pt x="36" y="139"/>
                    <a:pt x="25" y="136"/>
                  </a:cubicBezTo>
                  <a:cubicBezTo>
                    <a:pt x="14" y="134"/>
                    <a:pt x="8" y="129"/>
                    <a:pt x="4" y="117"/>
                  </a:cubicBezTo>
                  <a:cubicBezTo>
                    <a:pt x="3" y="110"/>
                    <a:pt x="2" y="105"/>
                    <a:pt x="1" y="99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225"/>
            <p:cNvSpPr>
              <a:spLocks/>
            </p:cNvSpPr>
            <p:nvPr userDrawn="1"/>
          </p:nvSpPr>
          <p:spPr bwMode="auto">
            <a:xfrm>
              <a:off x="2369" y="2758"/>
              <a:ext cx="209" cy="258"/>
            </a:xfrm>
            <a:custGeom>
              <a:avLst/>
              <a:gdLst>
                <a:gd name="T0" fmla="*/ 2 w 112"/>
                <a:gd name="T1" fmla="*/ 184 h 139"/>
                <a:gd name="T2" fmla="*/ 32 w 112"/>
                <a:gd name="T3" fmla="*/ 91 h 139"/>
                <a:gd name="T4" fmla="*/ 67 w 112"/>
                <a:gd name="T5" fmla="*/ 46 h 139"/>
                <a:gd name="T6" fmla="*/ 123 w 112"/>
                <a:gd name="T7" fmla="*/ 9 h 139"/>
                <a:gd name="T8" fmla="*/ 185 w 112"/>
                <a:gd name="T9" fmla="*/ 20 h 139"/>
                <a:gd name="T10" fmla="*/ 202 w 112"/>
                <a:gd name="T11" fmla="*/ 102 h 139"/>
                <a:gd name="T12" fmla="*/ 164 w 112"/>
                <a:gd name="T13" fmla="*/ 186 h 139"/>
                <a:gd name="T14" fmla="*/ 99 w 112"/>
                <a:gd name="T15" fmla="*/ 247 h 139"/>
                <a:gd name="T16" fmla="*/ 47 w 112"/>
                <a:gd name="T17" fmla="*/ 252 h 139"/>
                <a:gd name="T18" fmla="*/ 7 w 112"/>
                <a:gd name="T19" fmla="*/ 217 h 139"/>
                <a:gd name="T20" fmla="*/ 2 w 112"/>
                <a:gd name="T21" fmla="*/ 184 h 1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139">
                  <a:moveTo>
                    <a:pt x="1" y="99"/>
                  </a:moveTo>
                  <a:cubicBezTo>
                    <a:pt x="0" y="82"/>
                    <a:pt x="8" y="64"/>
                    <a:pt x="17" y="49"/>
                  </a:cubicBezTo>
                  <a:cubicBezTo>
                    <a:pt x="23" y="39"/>
                    <a:pt x="28" y="34"/>
                    <a:pt x="36" y="25"/>
                  </a:cubicBezTo>
                  <a:cubicBezTo>
                    <a:pt x="45" y="17"/>
                    <a:pt x="51" y="8"/>
                    <a:pt x="66" y="5"/>
                  </a:cubicBezTo>
                  <a:cubicBezTo>
                    <a:pt x="79" y="0"/>
                    <a:pt x="90" y="3"/>
                    <a:pt x="99" y="11"/>
                  </a:cubicBezTo>
                  <a:cubicBezTo>
                    <a:pt x="109" y="20"/>
                    <a:pt x="112" y="37"/>
                    <a:pt x="108" y="55"/>
                  </a:cubicBezTo>
                  <a:cubicBezTo>
                    <a:pt x="104" y="73"/>
                    <a:pt x="97" y="90"/>
                    <a:pt x="88" y="100"/>
                  </a:cubicBezTo>
                  <a:cubicBezTo>
                    <a:pt x="76" y="115"/>
                    <a:pt x="70" y="123"/>
                    <a:pt x="53" y="133"/>
                  </a:cubicBezTo>
                  <a:cubicBezTo>
                    <a:pt x="42" y="139"/>
                    <a:pt x="36" y="139"/>
                    <a:pt x="25" y="136"/>
                  </a:cubicBezTo>
                  <a:cubicBezTo>
                    <a:pt x="14" y="134"/>
                    <a:pt x="8" y="129"/>
                    <a:pt x="4" y="117"/>
                  </a:cubicBezTo>
                  <a:cubicBezTo>
                    <a:pt x="3" y="110"/>
                    <a:pt x="2" y="105"/>
                    <a:pt x="1" y="99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226"/>
            <p:cNvSpPr>
              <a:spLocks/>
            </p:cNvSpPr>
            <p:nvPr userDrawn="1"/>
          </p:nvSpPr>
          <p:spPr bwMode="auto">
            <a:xfrm>
              <a:off x="2369" y="3009"/>
              <a:ext cx="209" cy="258"/>
            </a:xfrm>
            <a:custGeom>
              <a:avLst/>
              <a:gdLst>
                <a:gd name="T0" fmla="*/ 2 w 112"/>
                <a:gd name="T1" fmla="*/ 184 h 139"/>
                <a:gd name="T2" fmla="*/ 32 w 112"/>
                <a:gd name="T3" fmla="*/ 91 h 139"/>
                <a:gd name="T4" fmla="*/ 67 w 112"/>
                <a:gd name="T5" fmla="*/ 46 h 139"/>
                <a:gd name="T6" fmla="*/ 123 w 112"/>
                <a:gd name="T7" fmla="*/ 7 h 139"/>
                <a:gd name="T8" fmla="*/ 185 w 112"/>
                <a:gd name="T9" fmla="*/ 20 h 139"/>
                <a:gd name="T10" fmla="*/ 202 w 112"/>
                <a:gd name="T11" fmla="*/ 102 h 139"/>
                <a:gd name="T12" fmla="*/ 164 w 112"/>
                <a:gd name="T13" fmla="*/ 186 h 139"/>
                <a:gd name="T14" fmla="*/ 99 w 112"/>
                <a:gd name="T15" fmla="*/ 247 h 139"/>
                <a:gd name="T16" fmla="*/ 47 w 112"/>
                <a:gd name="T17" fmla="*/ 252 h 139"/>
                <a:gd name="T18" fmla="*/ 7 w 112"/>
                <a:gd name="T19" fmla="*/ 217 h 139"/>
                <a:gd name="T20" fmla="*/ 2 w 112"/>
                <a:gd name="T21" fmla="*/ 184 h 1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139">
                  <a:moveTo>
                    <a:pt x="1" y="99"/>
                  </a:moveTo>
                  <a:cubicBezTo>
                    <a:pt x="0" y="83"/>
                    <a:pt x="8" y="64"/>
                    <a:pt x="17" y="49"/>
                  </a:cubicBezTo>
                  <a:cubicBezTo>
                    <a:pt x="23" y="39"/>
                    <a:pt x="28" y="34"/>
                    <a:pt x="36" y="25"/>
                  </a:cubicBezTo>
                  <a:cubicBezTo>
                    <a:pt x="45" y="16"/>
                    <a:pt x="52" y="9"/>
                    <a:pt x="66" y="4"/>
                  </a:cubicBezTo>
                  <a:cubicBezTo>
                    <a:pt x="80" y="0"/>
                    <a:pt x="90" y="3"/>
                    <a:pt x="99" y="11"/>
                  </a:cubicBezTo>
                  <a:cubicBezTo>
                    <a:pt x="109" y="20"/>
                    <a:pt x="112" y="37"/>
                    <a:pt x="108" y="55"/>
                  </a:cubicBezTo>
                  <a:cubicBezTo>
                    <a:pt x="104" y="73"/>
                    <a:pt x="97" y="89"/>
                    <a:pt x="88" y="100"/>
                  </a:cubicBezTo>
                  <a:cubicBezTo>
                    <a:pt x="76" y="115"/>
                    <a:pt x="70" y="123"/>
                    <a:pt x="53" y="133"/>
                  </a:cubicBezTo>
                  <a:cubicBezTo>
                    <a:pt x="42" y="138"/>
                    <a:pt x="36" y="139"/>
                    <a:pt x="25" y="136"/>
                  </a:cubicBezTo>
                  <a:cubicBezTo>
                    <a:pt x="14" y="134"/>
                    <a:pt x="8" y="129"/>
                    <a:pt x="4" y="117"/>
                  </a:cubicBezTo>
                  <a:cubicBezTo>
                    <a:pt x="3" y="110"/>
                    <a:pt x="2" y="105"/>
                    <a:pt x="1" y="99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227"/>
            <p:cNvSpPr>
              <a:spLocks/>
            </p:cNvSpPr>
            <p:nvPr userDrawn="1"/>
          </p:nvSpPr>
          <p:spPr bwMode="auto">
            <a:xfrm>
              <a:off x="2369" y="3260"/>
              <a:ext cx="209" cy="255"/>
            </a:xfrm>
            <a:custGeom>
              <a:avLst/>
              <a:gdLst>
                <a:gd name="T0" fmla="*/ 2 w 112"/>
                <a:gd name="T1" fmla="*/ 183 h 138"/>
                <a:gd name="T2" fmla="*/ 32 w 112"/>
                <a:gd name="T3" fmla="*/ 91 h 138"/>
                <a:gd name="T4" fmla="*/ 67 w 112"/>
                <a:gd name="T5" fmla="*/ 46 h 138"/>
                <a:gd name="T6" fmla="*/ 123 w 112"/>
                <a:gd name="T7" fmla="*/ 7 h 138"/>
                <a:gd name="T8" fmla="*/ 185 w 112"/>
                <a:gd name="T9" fmla="*/ 20 h 138"/>
                <a:gd name="T10" fmla="*/ 202 w 112"/>
                <a:gd name="T11" fmla="*/ 100 h 138"/>
                <a:gd name="T12" fmla="*/ 164 w 112"/>
                <a:gd name="T13" fmla="*/ 185 h 138"/>
                <a:gd name="T14" fmla="*/ 99 w 112"/>
                <a:gd name="T15" fmla="*/ 244 h 138"/>
                <a:gd name="T16" fmla="*/ 47 w 112"/>
                <a:gd name="T17" fmla="*/ 251 h 138"/>
                <a:gd name="T18" fmla="*/ 7 w 112"/>
                <a:gd name="T19" fmla="*/ 216 h 138"/>
                <a:gd name="T20" fmla="*/ 2 w 112"/>
                <a:gd name="T21" fmla="*/ 183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138">
                  <a:moveTo>
                    <a:pt x="1" y="99"/>
                  </a:moveTo>
                  <a:cubicBezTo>
                    <a:pt x="0" y="82"/>
                    <a:pt x="8" y="64"/>
                    <a:pt x="17" y="49"/>
                  </a:cubicBezTo>
                  <a:cubicBezTo>
                    <a:pt x="23" y="39"/>
                    <a:pt x="28" y="33"/>
                    <a:pt x="36" y="25"/>
                  </a:cubicBezTo>
                  <a:cubicBezTo>
                    <a:pt x="45" y="17"/>
                    <a:pt x="51" y="9"/>
                    <a:pt x="66" y="4"/>
                  </a:cubicBezTo>
                  <a:cubicBezTo>
                    <a:pt x="79" y="0"/>
                    <a:pt x="90" y="2"/>
                    <a:pt x="99" y="11"/>
                  </a:cubicBezTo>
                  <a:cubicBezTo>
                    <a:pt x="109" y="20"/>
                    <a:pt x="112" y="37"/>
                    <a:pt x="108" y="54"/>
                  </a:cubicBezTo>
                  <a:cubicBezTo>
                    <a:pt x="104" y="72"/>
                    <a:pt x="97" y="90"/>
                    <a:pt x="88" y="100"/>
                  </a:cubicBezTo>
                  <a:cubicBezTo>
                    <a:pt x="75" y="116"/>
                    <a:pt x="70" y="123"/>
                    <a:pt x="53" y="132"/>
                  </a:cubicBezTo>
                  <a:cubicBezTo>
                    <a:pt x="42" y="138"/>
                    <a:pt x="36" y="138"/>
                    <a:pt x="25" y="136"/>
                  </a:cubicBezTo>
                  <a:cubicBezTo>
                    <a:pt x="14" y="134"/>
                    <a:pt x="8" y="128"/>
                    <a:pt x="4" y="117"/>
                  </a:cubicBezTo>
                  <a:cubicBezTo>
                    <a:pt x="3" y="110"/>
                    <a:pt x="2" y="104"/>
                    <a:pt x="1" y="99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28"/>
            <p:cNvSpPr>
              <a:spLocks/>
            </p:cNvSpPr>
            <p:nvPr userDrawn="1"/>
          </p:nvSpPr>
          <p:spPr bwMode="auto">
            <a:xfrm>
              <a:off x="2369" y="3511"/>
              <a:ext cx="209" cy="255"/>
            </a:xfrm>
            <a:custGeom>
              <a:avLst/>
              <a:gdLst>
                <a:gd name="T0" fmla="*/ 2 w 112"/>
                <a:gd name="T1" fmla="*/ 183 h 138"/>
                <a:gd name="T2" fmla="*/ 32 w 112"/>
                <a:gd name="T3" fmla="*/ 91 h 138"/>
                <a:gd name="T4" fmla="*/ 67 w 112"/>
                <a:gd name="T5" fmla="*/ 46 h 138"/>
                <a:gd name="T6" fmla="*/ 123 w 112"/>
                <a:gd name="T7" fmla="*/ 7 h 138"/>
                <a:gd name="T8" fmla="*/ 185 w 112"/>
                <a:gd name="T9" fmla="*/ 20 h 138"/>
                <a:gd name="T10" fmla="*/ 202 w 112"/>
                <a:gd name="T11" fmla="*/ 100 h 138"/>
                <a:gd name="T12" fmla="*/ 164 w 112"/>
                <a:gd name="T13" fmla="*/ 185 h 138"/>
                <a:gd name="T14" fmla="*/ 99 w 112"/>
                <a:gd name="T15" fmla="*/ 244 h 138"/>
                <a:gd name="T16" fmla="*/ 47 w 112"/>
                <a:gd name="T17" fmla="*/ 251 h 138"/>
                <a:gd name="T18" fmla="*/ 7 w 112"/>
                <a:gd name="T19" fmla="*/ 216 h 138"/>
                <a:gd name="T20" fmla="*/ 2 w 112"/>
                <a:gd name="T21" fmla="*/ 183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138">
                  <a:moveTo>
                    <a:pt x="1" y="99"/>
                  </a:moveTo>
                  <a:cubicBezTo>
                    <a:pt x="0" y="82"/>
                    <a:pt x="8" y="64"/>
                    <a:pt x="17" y="49"/>
                  </a:cubicBezTo>
                  <a:cubicBezTo>
                    <a:pt x="23" y="39"/>
                    <a:pt x="28" y="34"/>
                    <a:pt x="36" y="25"/>
                  </a:cubicBezTo>
                  <a:cubicBezTo>
                    <a:pt x="45" y="17"/>
                    <a:pt x="51" y="8"/>
                    <a:pt x="66" y="4"/>
                  </a:cubicBezTo>
                  <a:cubicBezTo>
                    <a:pt x="79" y="0"/>
                    <a:pt x="90" y="2"/>
                    <a:pt x="99" y="11"/>
                  </a:cubicBezTo>
                  <a:cubicBezTo>
                    <a:pt x="109" y="20"/>
                    <a:pt x="112" y="37"/>
                    <a:pt x="108" y="54"/>
                  </a:cubicBezTo>
                  <a:cubicBezTo>
                    <a:pt x="104" y="73"/>
                    <a:pt x="97" y="90"/>
                    <a:pt x="88" y="100"/>
                  </a:cubicBezTo>
                  <a:cubicBezTo>
                    <a:pt x="76" y="115"/>
                    <a:pt x="70" y="123"/>
                    <a:pt x="53" y="132"/>
                  </a:cubicBezTo>
                  <a:cubicBezTo>
                    <a:pt x="42" y="138"/>
                    <a:pt x="36" y="138"/>
                    <a:pt x="25" y="136"/>
                  </a:cubicBezTo>
                  <a:cubicBezTo>
                    <a:pt x="14" y="134"/>
                    <a:pt x="8" y="128"/>
                    <a:pt x="4" y="117"/>
                  </a:cubicBezTo>
                  <a:cubicBezTo>
                    <a:pt x="3" y="110"/>
                    <a:pt x="2" y="104"/>
                    <a:pt x="1" y="99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229"/>
            <p:cNvSpPr>
              <a:spLocks/>
            </p:cNvSpPr>
            <p:nvPr userDrawn="1"/>
          </p:nvSpPr>
          <p:spPr bwMode="auto">
            <a:xfrm>
              <a:off x="2369" y="3762"/>
              <a:ext cx="209" cy="256"/>
            </a:xfrm>
            <a:custGeom>
              <a:avLst/>
              <a:gdLst>
                <a:gd name="T0" fmla="*/ 2 w 112"/>
                <a:gd name="T1" fmla="*/ 184 h 138"/>
                <a:gd name="T2" fmla="*/ 32 w 112"/>
                <a:gd name="T3" fmla="*/ 91 h 138"/>
                <a:gd name="T4" fmla="*/ 67 w 112"/>
                <a:gd name="T5" fmla="*/ 46 h 138"/>
                <a:gd name="T6" fmla="*/ 123 w 112"/>
                <a:gd name="T7" fmla="*/ 7 h 138"/>
                <a:gd name="T8" fmla="*/ 185 w 112"/>
                <a:gd name="T9" fmla="*/ 20 h 138"/>
                <a:gd name="T10" fmla="*/ 202 w 112"/>
                <a:gd name="T11" fmla="*/ 100 h 138"/>
                <a:gd name="T12" fmla="*/ 164 w 112"/>
                <a:gd name="T13" fmla="*/ 186 h 138"/>
                <a:gd name="T14" fmla="*/ 99 w 112"/>
                <a:gd name="T15" fmla="*/ 245 h 138"/>
                <a:gd name="T16" fmla="*/ 47 w 112"/>
                <a:gd name="T17" fmla="*/ 252 h 138"/>
                <a:gd name="T18" fmla="*/ 7 w 112"/>
                <a:gd name="T19" fmla="*/ 215 h 138"/>
                <a:gd name="T20" fmla="*/ 2 w 112"/>
                <a:gd name="T21" fmla="*/ 184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138">
                  <a:moveTo>
                    <a:pt x="1" y="99"/>
                  </a:moveTo>
                  <a:cubicBezTo>
                    <a:pt x="0" y="82"/>
                    <a:pt x="8" y="64"/>
                    <a:pt x="17" y="49"/>
                  </a:cubicBezTo>
                  <a:cubicBezTo>
                    <a:pt x="23" y="38"/>
                    <a:pt x="28" y="33"/>
                    <a:pt x="36" y="25"/>
                  </a:cubicBezTo>
                  <a:cubicBezTo>
                    <a:pt x="45" y="16"/>
                    <a:pt x="51" y="8"/>
                    <a:pt x="66" y="4"/>
                  </a:cubicBezTo>
                  <a:cubicBezTo>
                    <a:pt x="79" y="0"/>
                    <a:pt x="90" y="2"/>
                    <a:pt x="99" y="11"/>
                  </a:cubicBezTo>
                  <a:cubicBezTo>
                    <a:pt x="109" y="20"/>
                    <a:pt x="112" y="37"/>
                    <a:pt x="108" y="54"/>
                  </a:cubicBezTo>
                  <a:cubicBezTo>
                    <a:pt x="104" y="72"/>
                    <a:pt x="97" y="89"/>
                    <a:pt x="88" y="100"/>
                  </a:cubicBezTo>
                  <a:cubicBezTo>
                    <a:pt x="75" y="115"/>
                    <a:pt x="70" y="123"/>
                    <a:pt x="53" y="132"/>
                  </a:cubicBezTo>
                  <a:cubicBezTo>
                    <a:pt x="43" y="138"/>
                    <a:pt x="36" y="138"/>
                    <a:pt x="25" y="136"/>
                  </a:cubicBezTo>
                  <a:cubicBezTo>
                    <a:pt x="14" y="134"/>
                    <a:pt x="8" y="128"/>
                    <a:pt x="4" y="116"/>
                  </a:cubicBezTo>
                  <a:cubicBezTo>
                    <a:pt x="3" y="110"/>
                    <a:pt x="2" y="104"/>
                    <a:pt x="1" y="99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230"/>
            <p:cNvSpPr>
              <a:spLocks/>
            </p:cNvSpPr>
            <p:nvPr userDrawn="1"/>
          </p:nvSpPr>
          <p:spPr bwMode="auto">
            <a:xfrm>
              <a:off x="2369" y="4013"/>
              <a:ext cx="209" cy="257"/>
            </a:xfrm>
            <a:custGeom>
              <a:avLst/>
              <a:gdLst>
                <a:gd name="T0" fmla="*/ 2 w 112"/>
                <a:gd name="T1" fmla="*/ 183 h 138"/>
                <a:gd name="T2" fmla="*/ 32 w 112"/>
                <a:gd name="T3" fmla="*/ 91 h 138"/>
                <a:gd name="T4" fmla="*/ 67 w 112"/>
                <a:gd name="T5" fmla="*/ 47 h 138"/>
                <a:gd name="T6" fmla="*/ 123 w 112"/>
                <a:gd name="T7" fmla="*/ 7 h 138"/>
                <a:gd name="T8" fmla="*/ 185 w 112"/>
                <a:gd name="T9" fmla="*/ 20 h 138"/>
                <a:gd name="T10" fmla="*/ 202 w 112"/>
                <a:gd name="T11" fmla="*/ 101 h 138"/>
                <a:gd name="T12" fmla="*/ 164 w 112"/>
                <a:gd name="T13" fmla="*/ 184 h 138"/>
                <a:gd name="T14" fmla="*/ 99 w 112"/>
                <a:gd name="T15" fmla="*/ 246 h 138"/>
                <a:gd name="T16" fmla="*/ 47 w 112"/>
                <a:gd name="T17" fmla="*/ 253 h 138"/>
                <a:gd name="T18" fmla="*/ 7 w 112"/>
                <a:gd name="T19" fmla="*/ 216 h 138"/>
                <a:gd name="T20" fmla="*/ 2 w 112"/>
                <a:gd name="T21" fmla="*/ 183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138">
                  <a:moveTo>
                    <a:pt x="1" y="98"/>
                  </a:moveTo>
                  <a:cubicBezTo>
                    <a:pt x="0" y="82"/>
                    <a:pt x="8" y="64"/>
                    <a:pt x="17" y="49"/>
                  </a:cubicBezTo>
                  <a:cubicBezTo>
                    <a:pt x="23" y="38"/>
                    <a:pt x="28" y="33"/>
                    <a:pt x="36" y="25"/>
                  </a:cubicBezTo>
                  <a:cubicBezTo>
                    <a:pt x="45" y="16"/>
                    <a:pt x="51" y="8"/>
                    <a:pt x="66" y="4"/>
                  </a:cubicBezTo>
                  <a:cubicBezTo>
                    <a:pt x="79" y="0"/>
                    <a:pt x="90" y="2"/>
                    <a:pt x="99" y="11"/>
                  </a:cubicBezTo>
                  <a:cubicBezTo>
                    <a:pt x="109" y="20"/>
                    <a:pt x="112" y="37"/>
                    <a:pt x="108" y="54"/>
                  </a:cubicBezTo>
                  <a:cubicBezTo>
                    <a:pt x="104" y="72"/>
                    <a:pt x="97" y="89"/>
                    <a:pt x="88" y="99"/>
                  </a:cubicBezTo>
                  <a:cubicBezTo>
                    <a:pt x="75" y="116"/>
                    <a:pt x="70" y="123"/>
                    <a:pt x="53" y="132"/>
                  </a:cubicBezTo>
                  <a:cubicBezTo>
                    <a:pt x="42" y="138"/>
                    <a:pt x="36" y="138"/>
                    <a:pt x="25" y="136"/>
                  </a:cubicBezTo>
                  <a:cubicBezTo>
                    <a:pt x="14" y="133"/>
                    <a:pt x="8" y="128"/>
                    <a:pt x="4" y="116"/>
                  </a:cubicBezTo>
                  <a:cubicBezTo>
                    <a:pt x="3" y="110"/>
                    <a:pt x="2" y="104"/>
                    <a:pt x="1" y="98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231"/>
            <p:cNvSpPr>
              <a:spLocks/>
            </p:cNvSpPr>
            <p:nvPr userDrawn="1"/>
          </p:nvSpPr>
          <p:spPr bwMode="auto">
            <a:xfrm>
              <a:off x="2570" y="2804"/>
              <a:ext cx="66" cy="249"/>
            </a:xfrm>
            <a:custGeom>
              <a:avLst/>
              <a:gdLst>
                <a:gd name="T0" fmla="*/ 44 w 36"/>
                <a:gd name="T1" fmla="*/ 4 h 134"/>
                <a:gd name="T2" fmla="*/ 57 w 36"/>
                <a:gd name="T3" fmla="*/ 6 h 134"/>
                <a:gd name="T4" fmla="*/ 64 w 36"/>
                <a:gd name="T5" fmla="*/ 39 h 134"/>
                <a:gd name="T6" fmla="*/ 64 w 36"/>
                <a:gd name="T7" fmla="*/ 121 h 134"/>
                <a:gd name="T8" fmla="*/ 53 w 36"/>
                <a:gd name="T9" fmla="*/ 212 h 134"/>
                <a:gd name="T10" fmla="*/ 29 w 36"/>
                <a:gd name="T11" fmla="*/ 247 h 134"/>
                <a:gd name="T12" fmla="*/ 17 w 36"/>
                <a:gd name="T13" fmla="*/ 243 h 134"/>
                <a:gd name="T14" fmla="*/ 2 w 36"/>
                <a:gd name="T15" fmla="*/ 204 h 134"/>
                <a:gd name="T16" fmla="*/ 20 w 36"/>
                <a:gd name="T17" fmla="*/ 106 h 134"/>
                <a:gd name="T18" fmla="*/ 29 w 36"/>
                <a:gd name="T19" fmla="*/ 20 h 134"/>
                <a:gd name="T20" fmla="*/ 44 w 36"/>
                <a:gd name="T21" fmla="*/ 4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134">
                  <a:moveTo>
                    <a:pt x="24" y="2"/>
                  </a:moveTo>
                  <a:cubicBezTo>
                    <a:pt x="30" y="0"/>
                    <a:pt x="30" y="2"/>
                    <a:pt x="31" y="3"/>
                  </a:cubicBezTo>
                  <a:cubicBezTo>
                    <a:pt x="32" y="6"/>
                    <a:pt x="34" y="12"/>
                    <a:pt x="35" y="21"/>
                  </a:cubicBezTo>
                  <a:cubicBezTo>
                    <a:pt x="36" y="40"/>
                    <a:pt x="36" y="49"/>
                    <a:pt x="35" y="65"/>
                  </a:cubicBezTo>
                  <a:cubicBezTo>
                    <a:pt x="34" y="82"/>
                    <a:pt x="31" y="99"/>
                    <a:pt x="29" y="114"/>
                  </a:cubicBezTo>
                  <a:cubicBezTo>
                    <a:pt x="27" y="127"/>
                    <a:pt x="22" y="130"/>
                    <a:pt x="16" y="133"/>
                  </a:cubicBezTo>
                  <a:cubicBezTo>
                    <a:pt x="16" y="133"/>
                    <a:pt x="14" y="134"/>
                    <a:pt x="9" y="131"/>
                  </a:cubicBezTo>
                  <a:cubicBezTo>
                    <a:pt x="2" y="125"/>
                    <a:pt x="0" y="118"/>
                    <a:pt x="1" y="110"/>
                  </a:cubicBezTo>
                  <a:cubicBezTo>
                    <a:pt x="6" y="90"/>
                    <a:pt x="9" y="71"/>
                    <a:pt x="11" y="57"/>
                  </a:cubicBezTo>
                  <a:cubicBezTo>
                    <a:pt x="13" y="41"/>
                    <a:pt x="14" y="24"/>
                    <a:pt x="16" y="11"/>
                  </a:cubicBezTo>
                  <a:cubicBezTo>
                    <a:pt x="17" y="6"/>
                    <a:pt x="20" y="3"/>
                    <a:pt x="24" y="2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232"/>
            <p:cNvSpPr>
              <a:spLocks/>
            </p:cNvSpPr>
            <p:nvPr userDrawn="1"/>
          </p:nvSpPr>
          <p:spPr bwMode="auto">
            <a:xfrm>
              <a:off x="2570" y="3059"/>
              <a:ext cx="66" cy="249"/>
            </a:xfrm>
            <a:custGeom>
              <a:avLst/>
              <a:gdLst>
                <a:gd name="T0" fmla="*/ 44 w 36"/>
                <a:gd name="T1" fmla="*/ 4 h 134"/>
                <a:gd name="T2" fmla="*/ 55 w 36"/>
                <a:gd name="T3" fmla="*/ 6 h 134"/>
                <a:gd name="T4" fmla="*/ 62 w 36"/>
                <a:gd name="T5" fmla="*/ 41 h 134"/>
                <a:gd name="T6" fmla="*/ 64 w 36"/>
                <a:gd name="T7" fmla="*/ 123 h 134"/>
                <a:gd name="T8" fmla="*/ 53 w 36"/>
                <a:gd name="T9" fmla="*/ 212 h 134"/>
                <a:gd name="T10" fmla="*/ 29 w 36"/>
                <a:gd name="T11" fmla="*/ 247 h 134"/>
                <a:gd name="T12" fmla="*/ 17 w 36"/>
                <a:gd name="T13" fmla="*/ 243 h 134"/>
                <a:gd name="T14" fmla="*/ 2 w 36"/>
                <a:gd name="T15" fmla="*/ 204 h 134"/>
                <a:gd name="T16" fmla="*/ 20 w 36"/>
                <a:gd name="T17" fmla="*/ 108 h 134"/>
                <a:gd name="T18" fmla="*/ 29 w 36"/>
                <a:gd name="T19" fmla="*/ 20 h 134"/>
                <a:gd name="T20" fmla="*/ 44 w 36"/>
                <a:gd name="T21" fmla="*/ 4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134">
                  <a:moveTo>
                    <a:pt x="24" y="2"/>
                  </a:moveTo>
                  <a:cubicBezTo>
                    <a:pt x="29" y="0"/>
                    <a:pt x="30" y="2"/>
                    <a:pt x="30" y="3"/>
                  </a:cubicBezTo>
                  <a:cubicBezTo>
                    <a:pt x="32" y="7"/>
                    <a:pt x="33" y="13"/>
                    <a:pt x="34" y="22"/>
                  </a:cubicBezTo>
                  <a:cubicBezTo>
                    <a:pt x="36" y="40"/>
                    <a:pt x="36" y="50"/>
                    <a:pt x="35" y="66"/>
                  </a:cubicBezTo>
                  <a:cubicBezTo>
                    <a:pt x="34" y="82"/>
                    <a:pt x="31" y="99"/>
                    <a:pt x="29" y="114"/>
                  </a:cubicBezTo>
                  <a:cubicBezTo>
                    <a:pt x="27" y="127"/>
                    <a:pt x="22" y="131"/>
                    <a:pt x="16" y="133"/>
                  </a:cubicBezTo>
                  <a:cubicBezTo>
                    <a:pt x="15" y="134"/>
                    <a:pt x="13" y="134"/>
                    <a:pt x="9" y="131"/>
                  </a:cubicBezTo>
                  <a:cubicBezTo>
                    <a:pt x="2" y="126"/>
                    <a:pt x="0" y="119"/>
                    <a:pt x="1" y="110"/>
                  </a:cubicBezTo>
                  <a:cubicBezTo>
                    <a:pt x="5" y="90"/>
                    <a:pt x="8" y="73"/>
                    <a:pt x="11" y="58"/>
                  </a:cubicBezTo>
                  <a:cubicBezTo>
                    <a:pt x="13" y="42"/>
                    <a:pt x="14" y="25"/>
                    <a:pt x="16" y="11"/>
                  </a:cubicBezTo>
                  <a:cubicBezTo>
                    <a:pt x="17" y="7"/>
                    <a:pt x="20" y="4"/>
                    <a:pt x="24" y="2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233"/>
            <p:cNvSpPr>
              <a:spLocks/>
            </p:cNvSpPr>
            <p:nvPr userDrawn="1"/>
          </p:nvSpPr>
          <p:spPr bwMode="auto">
            <a:xfrm>
              <a:off x="2574" y="3301"/>
              <a:ext cx="66" cy="255"/>
            </a:xfrm>
            <a:custGeom>
              <a:avLst/>
              <a:gdLst>
                <a:gd name="T0" fmla="*/ 44 w 36"/>
                <a:gd name="T1" fmla="*/ 4 h 134"/>
                <a:gd name="T2" fmla="*/ 55 w 36"/>
                <a:gd name="T3" fmla="*/ 6 h 134"/>
                <a:gd name="T4" fmla="*/ 62 w 36"/>
                <a:gd name="T5" fmla="*/ 42 h 134"/>
                <a:gd name="T6" fmla="*/ 64 w 36"/>
                <a:gd name="T7" fmla="*/ 124 h 134"/>
                <a:gd name="T8" fmla="*/ 53 w 36"/>
                <a:gd name="T9" fmla="*/ 217 h 134"/>
                <a:gd name="T10" fmla="*/ 29 w 36"/>
                <a:gd name="T11" fmla="*/ 253 h 134"/>
                <a:gd name="T12" fmla="*/ 17 w 36"/>
                <a:gd name="T13" fmla="*/ 249 h 134"/>
                <a:gd name="T14" fmla="*/ 2 w 36"/>
                <a:gd name="T15" fmla="*/ 209 h 134"/>
                <a:gd name="T16" fmla="*/ 20 w 36"/>
                <a:gd name="T17" fmla="*/ 108 h 134"/>
                <a:gd name="T18" fmla="*/ 29 w 36"/>
                <a:gd name="T19" fmla="*/ 21 h 134"/>
                <a:gd name="T20" fmla="*/ 44 w 36"/>
                <a:gd name="T21" fmla="*/ 4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134">
                  <a:moveTo>
                    <a:pt x="24" y="2"/>
                  </a:moveTo>
                  <a:cubicBezTo>
                    <a:pt x="29" y="0"/>
                    <a:pt x="30" y="2"/>
                    <a:pt x="30" y="3"/>
                  </a:cubicBezTo>
                  <a:cubicBezTo>
                    <a:pt x="32" y="7"/>
                    <a:pt x="34" y="13"/>
                    <a:pt x="34" y="22"/>
                  </a:cubicBezTo>
                  <a:cubicBezTo>
                    <a:pt x="36" y="40"/>
                    <a:pt x="36" y="49"/>
                    <a:pt x="35" y="65"/>
                  </a:cubicBezTo>
                  <a:cubicBezTo>
                    <a:pt x="34" y="82"/>
                    <a:pt x="30" y="99"/>
                    <a:pt x="29" y="114"/>
                  </a:cubicBezTo>
                  <a:cubicBezTo>
                    <a:pt x="27" y="127"/>
                    <a:pt x="22" y="131"/>
                    <a:pt x="16" y="133"/>
                  </a:cubicBezTo>
                  <a:cubicBezTo>
                    <a:pt x="15" y="133"/>
                    <a:pt x="13" y="134"/>
                    <a:pt x="9" y="131"/>
                  </a:cubicBezTo>
                  <a:cubicBezTo>
                    <a:pt x="2" y="125"/>
                    <a:pt x="0" y="119"/>
                    <a:pt x="1" y="110"/>
                  </a:cubicBezTo>
                  <a:cubicBezTo>
                    <a:pt x="5" y="90"/>
                    <a:pt x="8" y="72"/>
                    <a:pt x="11" y="57"/>
                  </a:cubicBezTo>
                  <a:cubicBezTo>
                    <a:pt x="13" y="41"/>
                    <a:pt x="14" y="24"/>
                    <a:pt x="16" y="11"/>
                  </a:cubicBezTo>
                  <a:cubicBezTo>
                    <a:pt x="17" y="6"/>
                    <a:pt x="20" y="3"/>
                    <a:pt x="24" y="2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234"/>
            <p:cNvSpPr>
              <a:spLocks/>
            </p:cNvSpPr>
            <p:nvPr userDrawn="1"/>
          </p:nvSpPr>
          <p:spPr bwMode="auto">
            <a:xfrm>
              <a:off x="2573" y="3554"/>
              <a:ext cx="66" cy="249"/>
            </a:xfrm>
            <a:custGeom>
              <a:avLst/>
              <a:gdLst>
                <a:gd name="T0" fmla="*/ 44 w 36"/>
                <a:gd name="T1" fmla="*/ 4 h 134"/>
                <a:gd name="T2" fmla="*/ 55 w 36"/>
                <a:gd name="T3" fmla="*/ 6 h 134"/>
                <a:gd name="T4" fmla="*/ 62 w 36"/>
                <a:gd name="T5" fmla="*/ 41 h 134"/>
                <a:gd name="T6" fmla="*/ 64 w 36"/>
                <a:gd name="T7" fmla="*/ 123 h 134"/>
                <a:gd name="T8" fmla="*/ 51 w 36"/>
                <a:gd name="T9" fmla="*/ 212 h 134"/>
                <a:gd name="T10" fmla="*/ 29 w 36"/>
                <a:gd name="T11" fmla="*/ 247 h 134"/>
                <a:gd name="T12" fmla="*/ 17 w 36"/>
                <a:gd name="T13" fmla="*/ 243 h 134"/>
                <a:gd name="T14" fmla="*/ 2 w 36"/>
                <a:gd name="T15" fmla="*/ 204 h 134"/>
                <a:gd name="T16" fmla="*/ 18 w 36"/>
                <a:gd name="T17" fmla="*/ 108 h 134"/>
                <a:gd name="T18" fmla="*/ 29 w 36"/>
                <a:gd name="T19" fmla="*/ 20 h 134"/>
                <a:gd name="T20" fmla="*/ 44 w 36"/>
                <a:gd name="T21" fmla="*/ 4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134">
                  <a:moveTo>
                    <a:pt x="24" y="2"/>
                  </a:moveTo>
                  <a:cubicBezTo>
                    <a:pt x="29" y="0"/>
                    <a:pt x="30" y="2"/>
                    <a:pt x="30" y="3"/>
                  </a:cubicBezTo>
                  <a:cubicBezTo>
                    <a:pt x="32" y="7"/>
                    <a:pt x="33" y="13"/>
                    <a:pt x="34" y="22"/>
                  </a:cubicBezTo>
                  <a:cubicBezTo>
                    <a:pt x="36" y="40"/>
                    <a:pt x="36" y="49"/>
                    <a:pt x="35" y="66"/>
                  </a:cubicBezTo>
                  <a:cubicBezTo>
                    <a:pt x="34" y="82"/>
                    <a:pt x="30" y="98"/>
                    <a:pt x="28" y="114"/>
                  </a:cubicBezTo>
                  <a:cubicBezTo>
                    <a:pt x="27" y="127"/>
                    <a:pt x="22" y="131"/>
                    <a:pt x="16" y="133"/>
                  </a:cubicBezTo>
                  <a:cubicBezTo>
                    <a:pt x="15" y="134"/>
                    <a:pt x="13" y="134"/>
                    <a:pt x="9" y="131"/>
                  </a:cubicBezTo>
                  <a:cubicBezTo>
                    <a:pt x="1" y="126"/>
                    <a:pt x="0" y="119"/>
                    <a:pt x="1" y="110"/>
                  </a:cubicBezTo>
                  <a:cubicBezTo>
                    <a:pt x="5" y="90"/>
                    <a:pt x="8" y="73"/>
                    <a:pt x="10" y="58"/>
                  </a:cubicBezTo>
                  <a:cubicBezTo>
                    <a:pt x="13" y="41"/>
                    <a:pt x="13" y="25"/>
                    <a:pt x="16" y="11"/>
                  </a:cubicBezTo>
                  <a:cubicBezTo>
                    <a:pt x="17" y="6"/>
                    <a:pt x="20" y="3"/>
                    <a:pt x="24" y="2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235"/>
            <p:cNvSpPr>
              <a:spLocks/>
            </p:cNvSpPr>
            <p:nvPr userDrawn="1"/>
          </p:nvSpPr>
          <p:spPr bwMode="auto">
            <a:xfrm>
              <a:off x="2573" y="3799"/>
              <a:ext cx="66" cy="248"/>
            </a:xfrm>
            <a:custGeom>
              <a:avLst/>
              <a:gdLst>
                <a:gd name="T0" fmla="*/ 44 w 36"/>
                <a:gd name="T1" fmla="*/ 2 h 133"/>
                <a:gd name="T2" fmla="*/ 55 w 36"/>
                <a:gd name="T3" fmla="*/ 4 h 133"/>
                <a:gd name="T4" fmla="*/ 62 w 36"/>
                <a:gd name="T5" fmla="*/ 39 h 133"/>
                <a:gd name="T6" fmla="*/ 64 w 36"/>
                <a:gd name="T7" fmla="*/ 121 h 133"/>
                <a:gd name="T8" fmla="*/ 51 w 36"/>
                <a:gd name="T9" fmla="*/ 211 h 133"/>
                <a:gd name="T10" fmla="*/ 29 w 36"/>
                <a:gd name="T11" fmla="*/ 246 h 133"/>
                <a:gd name="T12" fmla="*/ 17 w 36"/>
                <a:gd name="T13" fmla="*/ 242 h 133"/>
                <a:gd name="T14" fmla="*/ 2 w 36"/>
                <a:gd name="T15" fmla="*/ 203 h 133"/>
                <a:gd name="T16" fmla="*/ 18 w 36"/>
                <a:gd name="T17" fmla="*/ 106 h 133"/>
                <a:gd name="T18" fmla="*/ 29 w 36"/>
                <a:gd name="T19" fmla="*/ 19 h 133"/>
                <a:gd name="T20" fmla="*/ 44 w 36"/>
                <a:gd name="T21" fmla="*/ 2 h 1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133">
                  <a:moveTo>
                    <a:pt x="24" y="1"/>
                  </a:moveTo>
                  <a:cubicBezTo>
                    <a:pt x="29" y="0"/>
                    <a:pt x="30" y="1"/>
                    <a:pt x="30" y="2"/>
                  </a:cubicBezTo>
                  <a:cubicBezTo>
                    <a:pt x="32" y="6"/>
                    <a:pt x="33" y="12"/>
                    <a:pt x="34" y="21"/>
                  </a:cubicBezTo>
                  <a:cubicBezTo>
                    <a:pt x="36" y="39"/>
                    <a:pt x="36" y="48"/>
                    <a:pt x="35" y="65"/>
                  </a:cubicBezTo>
                  <a:cubicBezTo>
                    <a:pt x="34" y="81"/>
                    <a:pt x="30" y="97"/>
                    <a:pt x="28" y="113"/>
                  </a:cubicBezTo>
                  <a:cubicBezTo>
                    <a:pt x="27" y="126"/>
                    <a:pt x="22" y="130"/>
                    <a:pt x="16" y="132"/>
                  </a:cubicBezTo>
                  <a:cubicBezTo>
                    <a:pt x="15" y="133"/>
                    <a:pt x="13" y="133"/>
                    <a:pt x="9" y="130"/>
                  </a:cubicBezTo>
                  <a:cubicBezTo>
                    <a:pt x="1" y="124"/>
                    <a:pt x="0" y="118"/>
                    <a:pt x="1" y="109"/>
                  </a:cubicBezTo>
                  <a:cubicBezTo>
                    <a:pt x="5" y="89"/>
                    <a:pt x="8" y="72"/>
                    <a:pt x="10" y="57"/>
                  </a:cubicBezTo>
                  <a:cubicBezTo>
                    <a:pt x="13" y="40"/>
                    <a:pt x="13" y="23"/>
                    <a:pt x="16" y="10"/>
                  </a:cubicBezTo>
                  <a:cubicBezTo>
                    <a:pt x="17" y="5"/>
                    <a:pt x="20" y="2"/>
                    <a:pt x="24" y="1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236"/>
            <p:cNvSpPr>
              <a:spLocks/>
            </p:cNvSpPr>
            <p:nvPr userDrawn="1"/>
          </p:nvSpPr>
          <p:spPr bwMode="auto">
            <a:xfrm>
              <a:off x="2369" y="2265"/>
              <a:ext cx="209" cy="256"/>
            </a:xfrm>
            <a:custGeom>
              <a:avLst/>
              <a:gdLst>
                <a:gd name="T0" fmla="*/ 2 w 112"/>
                <a:gd name="T1" fmla="*/ 182 h 138"/>
                <a:gd name="T2" fmla="*/ 32 w 112"/>
                <a:gd name="T3" fmla="*/ 91 h 138"/>
                <a:gd name="T4" fmla="*/ 67 w 112"/>
                <a:gd name="T5" fmla="*/ 45 h 138"/>
                <a:gd name="T6" fmla="*/ 123 w 112"/>
                <a:gd name="T7" fmla="*/ 7 h 138"/>
                <a:gd name="T8" fmla="*/ 185 w 112"/>
                <a:gd name="T9" fmla="*/ 20 h 138"/>
                <a:gd name="T10" fmla="*/ 202 w 112"/>
                <a:gd name="T11" fmla="*/ 100 h 138"/>
                <a:gd name="T12" fmla="*/ 164 w 112"/>
                <a:gd name="T13" fmla="*/ 184 h 138"/>
                <a:gd name="T14" fmla="*/ 99 w 112"/>
                <a:gd name="T15" fmla="*/ 245 h 138"/>
                <a:gd name="T16" fmla="*/ 47 w 112"/>
                <a:gd name="T17" fmla="*/ 252 h 138"/>
                <a:gd name="T18" fmla="*/ 7 w 112"/>
                <a:gd name="T19" fmla="*/ 215 h 138"/>
                <a:gd name="T20" fmla="*/ 2 w 112"/>
                <a:gd name="T21" fmla="*/ 182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138">
                  <a:moveTo>
                    <a:pt x="1" y="98"/>
                  </a:moveTo>
                  <a:cubicBezTo>
                    <a:pt x="0" y="82"/>
                    <a:pt x="8" y="64"/>
                    <a:pt x="17" y="49"/>
                  </a:cubicBezTo>
                  <a:cubicBezTo>
                    <a:pt x="23" y="38"/>
                    <a:pt x="28" y="33"/>
                    <a:pt x="36" y="24"/>
                  </a:cubicBezTo>
                  <a:cubicBezTo>
                    <a:pt x="45" y="16"/>
                    <a:pt x="51" y="8"/>
                    <a:pt x="66" y="4"/>
                  </a:cubicBezTo>
                  <a:cubicBezTo>
                    <a:pt x="79" y="0"/>
                    <a:pt x="90" y="2"/>
                    <a:pt x="99" y="11"/>
                  </a:cubicBezTo>
                  <a:cubicBezTo>
                    <a:pt x="109" y="19"/>
                    <a:pt x="112" y="37"/>
                    <a:pt x="108" y="54"/>
                  </a:cubicBezTo>
                  <a:cubicBezTo>
                    <a:pt x="104" y="72"/>
                    <a:pt x="97" y="89"/>
                    <a:pt x="88" y="99"/>
                  </a:cubicBezTo>
                  <a:cubicBezTo>
                    <a:pt x="76" y="114"/>
                    <a:pt x="70" y="123"/>
                    <a:pt x="53" y="132"/>
                  </a:cubicBezTo>
                  <a:cubicBezTo>
                    <a:pt x="43" y="138"/>
                    <a:pt x="36" y="138"/>
                    <a:pt x="25" y="136"/>
                  </a:cubicBezTo>
                  <a:cubicBezTo>
                    <a:pt x="14" y="133"/>
                    <a:pt x="8" y="128"/>
                    <a:pt x="4" y="116"/>
                  </a:cubicBezTo>
                  <a:cubicBezTo>
                    <a:pt x="3" y="110"/>
                    <a:pt x="2" y="104"/>
                    <a:pt x="1" y="98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237"/>
            <p:cNvSpPr>
              <a:spLocks/>
            </p:cNvSpPr>
            <p:nvPr userDrawn="1"/>
          </p:nvSpPr>
          <p:spPr bwMode="auto">
            <a:xfrm>
              <a:off x="1531" y="1736"/>
              <a:ext cx="305" cy="291"/>
            </a:xfrm>
            <a:custGeom>
              <a:avLst/>
              <a:gdLst>
                <a:gd name="T0" fmla="*/ 305 w 164"/>
                <a:gd name="T1" fmla="*/ 146 h 156"/>
                <a:gd name="T2" fmla="*/ 273 w 164"/>
                <a:gd name="T3" fmla="*/ 194 h 156"/>
                <a:gd name="T4" fmla="*/ 84 w 164"/>
                <a:gd name="T5" fmla="*/ 287 h 156"/>
                <a:gd name="T6" fmla="*/ 32 w 164"/>
                <a:gd name="T7" fmla="*/ 248 h 156"/>
                <a:gd name="T8" fmla="*/ 20 w 164"/>
                <a:gd name="T9" fmla="*/ 67 h 156"/>
                <a:gd name="T10" fmla="*/ 84 w 164"/>
                <a:gd name="T11" fmla="*/ 7 h 156"/>
                <a:gd name="T12" fmla="*/ 275 w 164"/>
                <a:gd name="T13" fmla="*/ 101 h 156"/>
                <a:gd name="T14" fmla="*/ 305 w 164"/>
                <a:gd name="T15" fmla="*/ 146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4" h="156">
                  <a:moveTo>
                    <a:pt x="164" y="78"/>
                  </a:moveTo>
                  <a:cubicBezTo>
                    <a:pt x="164" y="86"/>
                    <a:pt x="156" y="98"/>
                    <a:pt x="147" y="104"/>
                  </a:cubicBezTo>
                  <a:cubicBezTo>
                    <a:pt x="125" y="122"/>
                    <a:pt x="87" y="146"/>
                    <a:pt x="45" y="154"/>
                  </a:cubicBezTo>
                  <a:cubicBezTo>
                    <a:pt x="35" y="156"/>
                    <a:pt x="22" y="144"/>
                    <a:pt x="17" y="133"/>
                  </a:cubicBezTo>
                  <a:cubicBezTo>
                    <a:pt x="0" y="104"/>
                    <a:pt x="1" y="61"/>
                    <a:pt x="11" y="36"/>
                  </a:cubicBezTo>
                  <a:cubicBezTo>
                    <a:pt x="18" y="18"/>
                    <a:pt x="32" y="0"/>
                    <a:pt x="45" y="4"/>
                  </a:cubicBezTo>
                  <a:cubicBezTo>
                    <a:pt x="89" y="13"/>
                    <a:pt x="133" y="40"/>
                    <a:pt x="148" y="54"/>
                  </a:cubicBezTo>
                  <a:cubicBezTo>
                    <a:pt x="160" y="66"/>
                    <a:pt x="164" y="70"/>
                    <a:pt x="164" y="78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238"/>
            <p:cNvSpPr>
              <a:spLocks/>
            </p:cNvSpPr>
            <p:nvPr userDrawn="1"/>
          </p:nvSpPr>
          <p:spPr bwMode="auto">
            <a:xfrm>
              <a:off x="2098" y="2117"/>
              <a:ext cx="282" cy="303"/>
            </a:xfrm>
            <a:custGeom>
              <a:avLst/>
              <a:gdLst>
                <a:gd name="T0" fmla="*/ 72 w 152"/>
                <a:gd name="T1" fmla="*/ 4 h 163"/>
                <a:gd name="T2" fmla="*/ 128 w 152"/>
                <a:gd name="T3" fmla="*/ 19 h 163"/>
                <a:gd name="T4" fmla="*/ 273 w 152"/>
                <a:gd name="T5" fmla="*/ 171 h 163"/>
                <a:gd name="T6" fmla="*/ 252 w 152"/>
                <a:gd name="T7" fmla="*/ 234 h 163"/>
                <a:gd name="T8" fmla="*/ 83 w 152"/>
                <a:gd name="T9" fmla="*/ 299 h 163"/>
                <a:gd name="T10" fmla="*/ 7 w 152"/>
                <a:gd name="T11" fmla="*/ 257 h 163"/>
                <a:gd name="T12" fmla="*/ 37 w 152"/>
                <a:gd name="T13" fmla="*/ 46 h 163"/>
                <a:gd name="T14" fmla="*/ 72 w 152"/>
                <a:gd name="T15" fmla="*/ 4 h 1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2" h="163">
                  <a:moveTo>
                    <a:pt x="39" y="2"/>
                  </a:moveTo>
                  <a:cubicBezTo>
                    <a:pt x="47" y="0"/>
                    <a:pt x="60" y="4"/>
                    <a:pt x="69" y="10"/>
                  </a:cubicBezTo>
                  <a:cubicBezTo>
                    <a:pt x="92" y="26"/>
                    <a:pt x="127" y="55"/>
                    <a:pt x="147" y="92"/>
                  </a:cubicBezTo>
                  <a:cubicBezTo>
                    <a:pt x="152" y="102"/>
                    <a:pt x="144" y="117"/>
                    <a:pt x="136" y="126"/>
                  </a:cubicBezTo>
                  <a:cubicBezTo>
                    <a:pt x="113" y="150"/>
                    <a:pt x="72" y="163"/>
                    <a:pt x="45" y="161"/>
                  </a:cubicBezTo>
                  <a:cubicBezTo>
                    <a:pt x="26" y="160"/>
                    <a:pt x="5" y="152"/>
                    <a:pt x="4" y="138"/>
                  </a:cubicBezTo>
                  <a:cubicBezTo>
                    <a:pt x="0" y="94"/>
                    <a:pt x="12" y="43"/>
                    <a:pt x="20" y="25"/>
                  </a:cubicBezTo>
                  <a:cubicBezTo>
                    <a:pt x="29" y="9"/>
                    <a:pt x="31" y="5"/>
                    <a:pt x="39" y="2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239"/>
            <p:cNvSpPr>
              <a:spLocks/>
            </p:cNvSpPr>
            <p:nvPr userDrawn="1"/>
          </p:nvSpPr>
          <p:spPr bwMode="auto">
            <a:xfrm>
              <a:off x="1799" y="2120"/>
              <a:ext cx="284" cy="308"/>
            </a:xfrm>
            <a:custGeom>
              <a:avLst/>
              <a:gdLst>
                <a:gd name="T0" fmla="*/ 209 w 155"/>
                <a:gd name="T1" fmla="*/ 4 h 166"/>
                <a:gd name="T2" fmla="*/ 247 w 155"/>
                <a:gd name="T3" fmla="*/ 48 h 166"/>
                <a:gd name="T4" fmla="*/ 275 w 155"/>
                <a:gd name="T5" fmla="*/ 258 h 166"/>
                <a:gd name="T6" fmla="*/ 224 w 155"/>
                <a:gd name="T7" fmla="*/ 297 h 166"/>
                <a:gd name="T8" fmla="*/ 49 w 155"/>
                <a:gd name="T9" fmla="*/ 250 h 166"/>
                <a:gd name="T10" fmla="*/ 13 w 155"/>
                <a:gd name="T11" fmla="*/ 173 h 166"/>
                <a:gd name="T12" fmla="*/ 158 w 155"/>
                <a:gd name="T13" fmla="*/ 20 h 166"/>
                <a:gd name="T14" fmla="*/ 209 w 155"/>
                <a:gd name="T15" fmla="*/ 4 h 1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5" h="166">
                  <a:moveTo>
                    <a:pt x="114" y="2"/>
                  </a:moveTo>
                  <a:cubicBezTo>
                    <a:pt x="122" y="5"/>
                    <a:pt x="131" y="16"/>
                    <a:pt x="135" y="26"/>
                  </a:cubicBezTo>
                  <a:cubicBezTo>
                    <a:pt x="144" y="53"/>
                    <a:pt x="155" y="97"/>
                    <a:pt x="150" y="139"/>
                  </a:cubicBezTo>
                  <a:cubicBezTo>
                    <a:pt x="149" y="149"/>
                    <a:pt x="133" y="157"/>
                    <a:pt x="122" y="160"/>
                  </a:cubicBezTo>
                  <a:cubicBezTo>
                    <a:pt x="89" y="166"/>
                    <a:pt x="48" y="152"/>
                    <a:pt x="27" y="135"/>
                  </a:cubicBezTo>
                  <a:cubicBezTo>
                    <a:pt x="12" y="123"/>
                    <a:pt x="0" y="104"/>
                    <a:pt x="7" y="93"/>
                  </a:cubicBezTo>
                  <a:cubicBezTo>
                    <a:pt x="30" y="54"/>
                    <a:pt x="69" y="20"/>
                    <a:pt x="86" y="11"/>
                  </a:cubicBezTo>
                  <a:cubicBezTo>
                    <a:pt x="102" y="2"/>
                    <a:pt x="106" y="0"/>
                    <a:pt x="114" y="2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240"/>
            <p:cNvSpPr>
              <a:spLocks/>
            </p:cNvSpPr>
            <p:nvPr userDrawn="1"/>
          </p:nvSpPr>
          <p:spPr bwMode="auto">
            <a:xfrm>
              <a:off x="1609" y="1998"/>
              <a:ext cx="293" cy="283"/>
            </a:xfrm>
            <a:custGeom>
              <a:avLst/>
              <a:gdLst>
                <a:gd name="T0" fmla="*/ 284 w 158"/>
                <a:gd name="T1" fmla="*/ 24 h 152"/>
                <a:gd name="T2" fmla="*/ 287 w 158"/>
                <a:gd name="T3" fmla="*/ 82 h 152"/>
                <a:gd name="T4" fmla="*/ 187 w 158"/>
                <a:gd name="T5" fmla="*/ 270 h 152"/>
                <a:gd name="T6" fmla="*/ 122 w 158"/>
                <a:gd name="T7" fmla="*/ 270 h 152"/>
                <a:gd name="T8" fmla="*/ 7 w 158"/>
                <a:gd name="T9" fmla="*/ 128 h 152"/>
                <a:gd name="T10" fmla="*/ 24 w 158"/>
                <a:gd name="T11" fmla="*/ 41 h 152"/>
                <a:gd name="T12" fmla="*/ 234 w 158"/>
                <a:gd name="T13" fmla="*/ 6 h 152"/>
                <a:gd name="T14" fmla="*/ 284 w 158"/>
                <a:gd name="T15" fmla="*/ 24 h 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8" h="152">
                  <a:moveTo>
                    <a:pt x="153" y="13"/>
                  </a:moveTo>
                  <a:cubicBezTo>
                    <a:pt x="158" y="20"/>
                    <a:pt x="158" y="34"/>
                    <a:pt x="155" y="44"/>
                  </a:cubicBezTo>
                  <a:cubicBezTo>
                    <a:pt x="148" y="72"/>
                    <a:pt x="130" y="114"/>
                    <a:pt x="101" y="145"/>
                  </a:cubicBezTo>
                  <a:cubicBezTo>
                    <a:pt x="94" y="152"/>
                    <a:pt x="77" y="150"/>
                    <a:pt x="66" y="145"/>
                  </a:cubicBezTo>
                  <a:cubicBezTo>
                    <a:pt x="36" y="130"/>
                    <a:pt x="11" y="95"/>
                    <a:pt x="4" y="69"/>
                  </a:cubicBezTo>
                  <a:cubicBezTo>
                    <a:pt x="0" y="50"/>
                    <a:pt x="1" y="28"/>
                    <a:pt x="13" y="22"/>
                  </a:cubicBezTo>
                  <a:cubicBezTo>
                    <a:pt x="54" y="5"/>
                    <a:pt x="106" y="0"/>
                    <a:pt x="126" y="3"/>
                  </a:cubicBezTo>
                  <a:cubicBezTo>
                    <a:pt x="143" y="6"/>
                    <a:pt x="148" y="6"/>
                    <a:pt x="153" y="13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41"/>
            <p:cNvSpPr>
              <a:spLocks/>
            </p:cNvSpPr>
            <p:nvPr userDrawn="1"/>
          </p:nvSpPr>
          <p:spPr bwMode="auto">
            <a:xfrm>
              <a:off x="2343" y="1740"/>
              <a:ext cx="306" cy="290"/>
            </a:xfrm>
            <a:custGeom>
              <a:avLst/>
              <a:gdLst>
                <a:gd name="T0" fmla="*/ 2 w 164"/>
                <a:gd name="T1" fmla="*/ 143 h 156"/>
                <a:gd name="T2" fmla="*/ 34 w 164"/>
                <a:gd name="T3" fmla="*/ 95 h 156"/>
                <a:gd name="T4" fmla="*/ 226 w 164"/>
                <a:gd name="T5" fmla="*/ 4 h 156"/>
                <a:gd name="T6" fmla="*/ 278 w 164"/>
                <a:gd name="T7" fmla="*/ 45 h 156"/>
                <a:gd name="T8" fmla="*/ 285 w 164"/>
                <a:gd name="T9" fmla="*/ 225 h 156"/>
                <a:gd name="T10" fmla="*/ 220 w 164"/>
                <a:gd name="T11" fmla="*/ 284 h 156"/>
                <a:gd name="T12" fmla="*/ 32 w 164"/>
                <a:gd name="T13" fmla="*/ 188 h 156"/>
                <a:gd name="T14" fmla="*/ 2 w 164"/>
                <a:gd name="T15" fmla="*/ 143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4" h="156">
                  <a:moveTo>
                    <a:pt x="1" y="77"/>
                  </a:moveTo>
                  <a:cubicBezTo>
                    <a:pt x="1" y="68"/>
                    <a:pt x="9" y="57"/>
                    <a:pt x="18" y="51"/>
                  </a:cubicBezTo>
                  <a:cubicBezTo>
                    <a:pt x="40" y="33"/>
                    <a:pt x="79" y="10"/>
                    <a:pt x="121" y="2"/>
                  </a:cubicBezTo>
                  <a:cubicBezTo>
                    <a:pt x="131" y="0"/>
                    <a:pt x="143" y="13"/>
                    <a:pt x="149" y="24"/>
                  </a:cubicBezTo>
                  <a:cubicBezTo>
                    <a:pt x="164" y="53"/>
                    <a:pt x="163" y="97"/>
                    <a:pt x="153" y="121"/>
                  </a:cubicBezTo>
                  <a:cubicBezTo>
                    <a:pt x="146" y="139"/>
                    <a:pt x="131" y="156"/>
                    <a:pt x="118" y="153"/>
                  </a:cubicBezTo>
                  <a:cubicBezTo>
                    <a:pt x="74" y="142"/>
                    <a:pt x="31" y="115"/>
                    <a:pt x="17" y="101"/>
                  </a:cubicBezTo>
                  <a:cubicBezTo>
                    <a:pt x="4" y="89"/>
                    <a:pt x="0" y="85"/>
                    <a:pt x="1" y="77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242"/>
            <p:cNvSpPr>
              <a:spLocks/>
            </p:cNvSpPr>
            <p:nvPr userDrawn="1"/>
          </p:nvSpPr>
          <p:spPr bwMode="auto">
            <a:xfrm>
              <a:off x="2098" y="1344"/>
              <a:ext cx="286" cy="306"/>
            </a:xfrm>
            <a:custGeom>
              <a:avLst/>
              <a:gdLst>
                <a:gd name="T0" fmla="*/ 74 w 154"/>
                <a:gd name="T1" fmla="*/ 302 h 165"/>
                <a:gd name="T2" fmla="*/ 37 w 154"/>
                <a:gd name="T3" fmla="*/ 258 h 165"/>
                <a:gd name="T4" fmla="*/ 9 w 154"/>
                <a:gd name="T5" fmla="*/ 48 h 165"/>
                <a:gd name="T6" fmla="*/ 61 w 154"/>
                <a:gd name="T7" fmla="*/ 11 h 165"/>
                <a:gd name="T8" fmla="*/ 238 w 154"/>
                <a:gd name="T9" fmla="*/ 57 h 165"/>
                <a:gd name="T10" fmla="*/ 275 w 154"/>
                <a:gd name="T11" fmla="*/ 135 h 165"/>
                <a:gd name="T12" fmla="*/ 126 w 154"/>
                <a:gd name="T13" fmla="*/ 287 h 165"/>
                <a:gd name="T14" fmla="*/ 74 w 154"/>
                <a:gd name="T15" fmla="*/ 302 h 1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4" h="165">
                  <a:moveTo>
                    <a:pt x="40" y="163"/>
                  </a:moveTo>
                  <a:cubicBezTo>
                    <a:pt x="32" y="160"/>
                    <a:pt x="24" y="149"/>
                    <a:pt x="20" y="139"/>
                  </a:cubicBezTo>
                  <a:cubicBezTo>
                    <a:pt x="10" y="112"/>
                    <a:pt x="0" y="68"/>
                    <a:pt x="5" y="26"/>
                  </a:cubicBezTo>
                  <a:cubicBezTo>
                    <a:pt x="6" y="16"/>
                    <a:pt x="22" y="8"/>
                    <a:pt x="33" y="6"/>
                  </a:cubicBezTo>
                  <a:cubicBezTo>
                    <a:pt x="66" y="0"/>
                    <a:pt x="107" y="13"/>
                    <a:pt x="128" y="31"/>
                  </a:cubicBezTo>
                  <a:cubicBezTo>
                    <a:pt x="142" y="43"/>
                    <a:pt x="154" y="62"/>
                    <a:pt x="148" y="73"/>
                  </a:cubicBezTo>
                  <a:cubicBezTo>
                    <a:pt x="125" y="112"/>
                    <a:pt x="85" y="146"/>
                    <a:pt x="68" y="155"/>
                  </a:cubicBezTo>
                  <a:cubicBezTo>
                    <a:pt x="52" y="163"/>
                    <a:pt x="48" y="165"/>
                    <a:pt x="40" y="163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243"/>
            <p:cNvSpPr>
              <a:spLocks/>
            </p:cNvSpPr>
            <p:nvPr userDrawn="1"/>
          </p:nvSpPr>
          <p:spPr bwMode="auto">
            <a:xfrm>
              <a:off x="1804" y="1349"/>
              <a:ext cx="285" cy="301"/>
            </a:xfrm>
            <a:custGeom>
              <a:avLst/>
              <a:gdLst>
                <a:gd name="T0" fmla="*/ 214 w 153"/>
                <a:gd name="T1" fmla="*/ 297 h 162"/>
                <a:gd name="T2" fmla="*/ 156 w 153"/>
                <a:gd name="T3" fmla="*/ 284 h 162"/>
                <a:gd name="T4" fmla="*/ 9 w 153"/>
                <a:gd name="T5" fmla="*/ 132 h 162"/>
                <a:gd name="T6" fmla="*/ 30 w 153"/>
                <a:gd name="T7" fmla="*/ 69 h 162"/>
                <a:gd name="T8" fmla="*/ 197 w 153"/>
                <a:gd name="T9" fmla="*/ 2 h 162"/>
                <a:gd name="T10" fmla="*/ 276 w 153"/>
                <a:gd name="T11" fmla="*/ 43 h 162"/>
                <a:gd name="T12" fmla="*/ 248 w 153"/>
                <a:gd name="T13" fmla="*/ 255 h 162"/>
                <a:gd name="T14" fmla="*/ 214 w 153"/>
                <a:gd name="T15" fmla="*/ 297 h 1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3" h="162">
                  <a:moveTo>
                    <a:pt x="115" y="160"/>
                  </a:moveTo>
                  <a:cubicBezTo>
                    <a:pt x="107" y="162"/>
                    <a:pt x="94" y="158"/>
                    <a:pt x="84" y="153"/>
                  </a:cubicBezTo>
                  <a:cubicBezTo>
                    <a:pt x="61" y="137"/>
                    <a:pt x="26" y="108"/>
                    <a:pt x="5" y="71"/>
                  </a:cubicBezTo>
                  <a:cubicBezTo>
                    <a:pt x="0" y="62"/>
                    <a:pt x="8" y="46"/>
                    <a:pt x="16" y="37"/>
                  </a:cubicBezTo>
                  <a:cubicBezTo>
                    <a:pt x="38" y="13"/>
                    <a:pt x="80" y="0"/>
                    <a:pt x="106" y="1"/>
                  </a:cubicBezTo>
                  <a:cubicBezTo>
                    <a:pt x="126" y="2"/>
                    <a:pt x="146" y="10"/>
                    <a:pt x="148" y="23"/>
                  </a:cubicBezTo>
                  <a:cubicBezTo>
                    <a:pt x="153" y="68"/>
                    <a:pt x="141" y="119"/>
                    <a:pt x="133" y="137"/>
                  </a:cubicBezTo>
                  <a:cubicBezTo>
                    <a:pt x="125" y="153"/>
                    <a:pt x="123" y="157"/>
                    <a:pt x="115" y="160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244"/>
            <p:cNvSpPr>
              <a:spLocks/>
            </p:cNvSpPr>
            <p:nvPr userDrawn="1"/>
          </p:nvSpPr>
          <p:spPr bwMode="auto">
            <a:xfrm>
              <a:off x="2287" y="1475"/>
              <a:ext cx="297" cy="283"/>
            </a:xfrm>
            <a:custGeom>
              <a:avLst/>
              <a:gdLst>
                <a:gd name="T0" fmla="*/ 9 w 159"/>
                <a:gd name="T1" fmla="*/ 257 h 152"/>
                <a:gd name="T2" fmla="*/ 7 w 159"/>
                <a:gd name="T3" fmla="*/ 201 h 152"/>
                <a:gd name="T4" fmla="*/ 108 w 159"/>
                <a:gd name="T5" fmla="*/ 15 h 152"/>
                <a:gd name="T6" fmla="*/ 174 w 159"/>
                <a:gd name="T7" fmla="*/ 15 h 152"/>
                <a:gd name="T8" fmla="*/ 288 w 159"/>
                <a:gd name="T9" fmla="*/ 156 h 152"/>
                <a:gd name="T10" fmla="*/ 271 w 159"/>
                <a:gd name="T11" fmla="*/ 242 h 152"/>
                <a:gd name="T12" fmla="*/ 62 w 159"/>
                <a:gd name="T13" fmla="*/ 277 h 152"/>
                <a:gd name="T14" fmla="*/ 9 w 159"/>
                <a:gd name="T15" fmla="*/ 257 h 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" h="152">
                  <a:moveTo>
                    <a:pt x="5" y="138"/>
                  </a:moveTo>
                  <a:cubicBezTo>
                    <a:pt x="0" y="132"/>
                    <a:pt x="0" y="118"/>
                    <a:pt x="4" y="108"/>
                  </a:cubicBezTo>
                  <a:cubicBezTo>
                    <a:pt x="12" y="80"/>
                    <a:pt x="29" y="39"/>
                    <a:pt x="58" y="8"/>
                  </a:cubicBezTo>
                  <a:cubicBezTo>
                    <a:pt x="65" y="0"/>
                    <a:pt x="83" y="3"/>
                    <a:pt x="93" y="8"/>
                  </a:cubicBezTo>
                  <a:cubicBezTo>
                    <a:pt x="124" y="23"/>
                    <a:pt x="148" y="58"/>
                    <a:pt x="154" y="84"/>
                  </a:cubicBezTo>
                  <a:cubicBezTo>
                    <a:pt x="159" y="103"/>
                    <a:pt x="158" y="125"/>
                    <a:pt x="145" y="130"/>
                  </a:cubicBezTo>
                  <a:cubicBezTo>
                    <a:pt x="104" y="148"/>
                    <a:pt x="52" y="152"/>
                    <a:pt x="33" y="149"/>
                  </a:cubicBezTo>
                  <a:cubicBezTo>
                    <a:pt x="15" y="146"/>
                    <a:pt x="10" y="145"/>
                    <a:pt x="5" y="138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245"/>
            <p:cNvSpPr>
              <a:spLocks/>
            </p:cNvSpPr>
            <p:nvPr userDrawn="1"/>
          </p:nvSpPr>
          <p:spPr bwMode="auto">
            <a:xfrm>
              <a:off x="2287" y="2006"/>
              <a:ext cx="295" cy="285"/>
            </a:xfrm>
            <a:custGeom>
              <a:avLst/>
              <a:gdLst>
                <a:gd name="T0" fmla="*/ 9 w 158"/>
                <a:gd name="T1" fmla="*/ 22 h 153"/>
                <a:gd name="T2" fmla="*/ 63 w 158"/>
                <a:gd name="T3" fmla="*/ 2 h 153"/>
                <a:gd name="T4" fmla="*/ 273 w 158"/>
                <a:gd name="T5" fmla="*/ 41 h 153"/>
                <a:gd name="T6" fmla="*/ 293 w 158"/>
                <a:gd name="T7" fmla="*/ 102 h 153"/>
                <a:gd name="T8" fmla="*/ 192 w 158"/>
                <a:gd name="T9" fmla="*/ 255 h 153"/>
                <a:gd name="T10" fmla="*/ 106 w 158"/>
                <a:gd name="T11" fmla="*/ 266 h 153"/>
                <a:gd name="T12" fmla="*/ 7 w 158"/>
                <a:gd name="T13" fmla="*/ 76 h 153"/>
                <a:gd name="T14" fmla="*/ 9 w 158"/>
                <a:gd name="T15" fmla="*/ 22 h 1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8" h="153">
                  <a:moveTo>
                    <a:pt x="5" y="12"/>
                  </a:moveTo>
                  <a:cubicBezTo>
                    <a:pt x="10" y="5"/>
                    <a:pt x="23" y="1"/>
                    <a:pt x="34" y="1"/>
                  </a:cubicBezTo>
                  <a:cubicBezTo>
                    <a:pt x="62" y="0"/>
                    <a:pt x="108" y="4"/>
                    <a:pt x="146" y="22"/>
                  </a:cubicBezTo>
                  <a:cubicBezTo>
                    <a:pt x="156" y="26"/>
                    <a:pt x="158" y="44"/>
                    <a:pt x="157" y="55"/>
                  </a:cubicBezTo>
                  <a:cubicBezTo>
                    <a:pt x="152" y="89"/>
                    <a:pt x="126" y="123"/>
                    <a:pt x="103" y="137"/>
                  </a:cubicBezTo>
                  <a:cubicBezTo>
                    <a:pt x="87" y="147"/>
                    <a:pt x="65" y="153"/>
                    <a:pt x="57" y="143"/>
                  </a:cubicBezTo>
                  <a:cubicBezTo>
                    <a:pt x="27" y="109"/>
                    <a:pt x="7" y="61"/>
                    <a:pt x="4" y="41"/>
                  </a:cubicBezTo>
                  <a:cubicBezTo>
                    <a:pt x="1" y="24"/>
                    <a:pt x="0" y="19"/>
                    <a:pt x="5" y="12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246"/>
            <p:cNvSpPr>
              <a:spLocks/>
            </p:cNvSpPr>
            <p:nvPr userDrawn="1"/>
          </p:nvSpPr>
          <p:spPr bwMode="auto">
            <a:xfrm>
              <a:off x="1602" y="1474"/>
              <a:ext cx="295" cy="283"/>
            </a:xfrm>
            <a:custGeom>
              <a:avLst/>
              <a:gdLst>
                <a:gd name="T0" fmla="*/ 286 w 159"/>
                <a:gd name="T1" fmla="*/ 259 h 152"/>
                <a:gd name="T2" fmla="*/ 232 w 159"/>
                <a:gd name="T3" fmla="*/ 281 h 152"/>
                <a:gd name="T4" fmla="*/ 24 w 159"/>
                <a:gd name="T5" fmla="*/ 246 h 152"/>
                <a:gd name="T6" fmla="*/ 4 w 159"/>
                <a:gd name="T7" fmla="*/ 182 h 152"/>
                <a:gd name="T8" fmla="*/ 100 w 159"/>
                <a:gd name="T9" fmla="*/ 30 h 152"/>
                <a:gd name="T10" fmla="*/ 187 w 159"/>
                <a:gd name="T11" fmla="*/ 19 h 152"/>
                <a:gd name="T12" fmla="*/ 288 w 159"/>
                <a:gd name="T13" fmla="*/ 205 h 152"/>
                <a:gd name="T14" fmla="*/ 286 w 159"/>
                <a:gd name="T15" fmla="*/ 259 h 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" h="152">
                  <a:moveTo>
                    <a:pt x="154" y="139"/>
                  </a:moveTo>
                  <a:cubicBezTo>
                    <a:pt x="148" y="146"/>
                    <a:pt x="136" y="151"/>
                    <a:pt x="125" y="151"/>
                  </a:cubicBezTo>
                  <a:cubicBezTo>
                    <a:pt x="97" y="152"/>
                    <a:pt x="51" y="149"/>
                    <a:pt x="13" y="132"/>
                  </a:cubicBezTo>
                  <a:cubicBezTo>
                    <a:pt x="3" y="127"/>
                    <a:pt x="0" y="109"/>
                    <a:pt x="2" y="98"/>
                  </a:cubicBezTo>
                  <a:cubicBezTo>
                    <a:pt x="6" y="65"/>
                    <a:pt x="31" y="30"/>
                    <a:pt x="54" y="16"/>
                  </a:cubicBezTo>
                  <a:cubicBezTo>
                    <a:pt x="70" y="5"/>
                    <a:pt x="92" y="0"/>
                    <a:pt x="101" y="10"/>
                  </a:cubicBezTo>
                  <a:cubicBezTo>
                    <a:pt x="131" y="43"/>
                    <a:pt x="151" y="90"/>
                    <a:pt x="155" y="110"/>
                  </a:cubicBezTo>
                  <a:cubicBezTo>
                    <a:pt x="158" y="127"/>
                    <a:pt x="159" y="133"/>
                    <a:pt x="154" y="139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247"/>
            <p:cNvSpPr>
              <a:spLocks/>
            </p:cNvSpPr>
            <p:nvPr userDrawn="1"/>
          </p:nvSpPr>
          <p:spPr bwMode="auto">
            <a:xfrm>
              <a:off x="1858" y="1647"/>
              <a:ext cx="473" cy="470"/>
            </a:xfrm>
            <a:custGeom>
              <a:avLst/>
              <a:gdLst>
                <a:gd name="T0" fmla="*/ 237 w 254"/>
                <a:gd name="T1" fmla="*/ 470 h 253"/>
                <a:gd name="T2" fmla="*/ 473 w 254"/>
                <a:gd name="T3" fmla="*/ 236 h 253"/>
                <a:gd name="T4" fmla="*/ 237 w 254"/>
                <a:gd name="T5" fmla="*/ 0 h 253"/>
                <a:gd name="T6" fmla="*/ 0 w 254"/>
                <a:gd name="T7" fmla="*/ 236 h 253"/>
                <a:gd name="T8" fmla="*/ 237 w 254"/>
                <a:gd name="T9" fmla="*/ 470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" h="253">
                  <a:moveTo>
                    <a:pt x="127" y="253"/>
                  </a:moveTo>
                  <a:cubicBezTo>
                    <a:pt x="197" y="253"/>
                    <a:pt x="254" y="196"/>
                    <a:pt x="254" y="127"/>
                  </a:cubicBezTo>
                  <a:cubicBezTo>
                    <a:pt x="254" y="56"/>
                    <a:pt x="197" y="0"/>
                    <a:pt x="127" y="0"/>
                  </a:cubicBezTo>
                  <a:cubicBezTo>
                    <a:pt x="57" y="0"/>
                    <a:pt x="0" y="56"/>
                    <a:pt x="0" y="127"/>
                  </a:cubicBezTo>
                  <a:cubicBezTo>
                    <a:pt x="0" y="196"/>
                    <a:pt x="57" y="253"/>
                    <a:pt x="127" y="253"/>
                  </a:cubicBezTo>
                  <a:close/>
                </a:path>
              </a:pathLst>
            </a:custGeom>
            <a:solidFill>
              <a:srgbClr val="EAEAE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3" name="Picture 249" descr="ID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5"/>
            <a:ext cx="9144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Group 8"/>
          <p:cNvGrpSpPr>
            <a:grpSpLocks/>
          </p:cNvGrpSpPr>
          <p:nvPr/>
        </p:nvGrpSpPr>
        <p:grpSpPr bwMode="auto">
          <a:xfrm>
            <a:off x="6675438" y="6189663"/>
            <a:ext cx="2100262" cy="338137"/>
            <a:chOff x="4223" y="3880"/>
            <a:chExt cx="1323" cy="213"/>
          </a:xfrm>
        </p:grpSpPr>
        <p:grpSp>
          <p:nvGrpSpPr>
            <p:cNvPr id="65" name="Group 9"/>
            <p:cNvGrpSpPr>
              <a:grpSpLocks/>
            </p:cNvGrpSpPr>
            <p:nvPr/>
          </p:nvGrpSpPr>
          <p:grpSpPr bwMode="auto">
            <a:xfrm>
              <a:off x="4223" y="3880"/>
              <a:ext cx="145" cy="213"/>
              <a:chOff x="3018" y="829"/>
              <a:chExt cx="426" cy="623"/>
            </a:xfrm>
          </p:grpSpPr>
          <p:sp>
            <p:nvSpPr>
              <p:cNvPr id="74" name="Freeform 10"/>
              <p:cNvSpPr>
                <a:spLocks/>
              </p:cNvSpPr>
              <p:nvPr/>
            </p:nvSpPr>
            <p:spPr bwMode="auto">
              <a:xfrm>
                <a:off x="3018" y="829"/>
                <a:ext cx="182" cy="617"/>
              </a:xfrm>
              <a:custGeom>
                <a:avLst/>
                <a:gdLst>
                  <a:gd name="T0" fmla="*/ 157 w 138"/>
                  <a:gd name="T1" fmla="*/ 367 h 476"/>
                  <a:gd name="T2" fmla="*/ 148 w 138"/>
                  <a:gd name="T3" fmla="*/ 421 h 476"/>
                  <a:gd name="T4" fmla="*/ 133 w 138"/>
                  <a:gd name="T5" fmla="*/ 443 h 476"/>
                  <a:gd name="T6" fmla="*/ 113 w 138"/>
                  <a:gd name="T7" fmla="*/ 461 h 476"/>
                  <a:gd name="T8" fmla="*/ 104 w 138"/>
                  <a:gd name="T9" fmla="*/ 478 h 476"/>
                  <a:gd name="T10" fmla="*/ 144 w 138"/>
                  <a:gd name="T11" fmla="*/ 445 h 476"/>
                  <a:gd name="T12" fmla="*/ 169 w 138"/>
                  <a:gd name="T13" fmla="*/ 385 h 476"/>
                  <a:gd name="T14" fmla="*/ 179 w 138"/>
                  <a:gd name="T15" fmla="*/ 413 h 476"/>
                  <a:gd name="T16" fmla="*/ 157 w 138"/>
                  <a:gd name="T17" fmla="*/ 509 h 476"/>
                  <a:gd name="T18" fmla="*/ 146 w 138"/>
                  <a:gd name="T19" fmla="*/ 529 h 476"/>
                  <a:gd name="T20" fmla="*/ 120 w 138"/>
                  <a:gd name="T21" fmla="*/ 565 h 476"/>
                  <a:gd name="T22" fmla="*/ 83 w 138"/>
                  <a:gd name="T23" fmla="*/ 617 h 476"/>
                  <a:gd name="T24" fmla="*/ 79 w 138"/>
                  <a:gd name="T25" fmla="*/ 569 h 476"/>
                  <a:gd name="T26" fmla="*/ 74 w 138"/>
                  <a:gd name="T27" fmla="*/ 543 h 476"/>
                  <a:gd name="T28" fmla="*/ 69 w 138"/>
                  <a:gd name="T29" fmla="*/ 531 h 476"/>
                  <a:gd name="T30" fmla="*/ 7 w 138"/>
                  <a:gd name="T31" fmla="*/ 420 h 476"/>
                  <a:gd name="T32" fmla="*/ 0 w 138"/>
                  <a:gd name="T33" fmla="*/ 1 h 476"/>
                  <a:gd name="T34" fmla="*/ 15 w 138"/>
                  <a:gd name="T35" fmla="*/ 358 h 476"/>
                  <a:gd name="T36" fmla="*/ 37 w 138"/>
                  <a:gd name="T37" fmla="*/ 402 h 476"/>
                  <a:gd name="T38" fmla="*/ 53 w 138"/>
                  <a:gd name="T39" fmla="*/ 417 h 476"/>
                  <a:gd name="T40" fmla="*/ 74 w 138"/>
                  <a:gd name="T41" fmla="*/ 445 h 476"/>
                  <a:gd name="T42" fmla="*/ 63 w 138"/>
                  <a:gd name="T43" fmla="*/ 408 h 476"/>
                  <a:gd name="T44" fmla="*/ 25 w 138"/>
                  <a:gd name="T45" fmla="*/ 337 h 476"/>
                  <a:gd name="T46" fmla="*/ 41 w 138"/>
                  <a:gd name="T47" fmla="*/ 250 h 476"/>
                  <a:gd name="T48" fmla="*/ 51 w 138"/>
                  <a:gd name="T49" fmla="*/ 281 h 476"/>
                  <a:gd name="T50" fmla="*/ 75 w 138"/>
                  <a:gd name="T51" fmla="*/ 337 h 476"/>
                  <a:gd name="T52" fmla="*/ 83 w 138"/>
                  <a:gd name="T53" fmla="*/ 346 h 476"/>
                  <a:gd name="T54" fmla="*/ 78 w 138"/>
                  <a:gd name="T55" fmla="*/ 318 h 476"/>
                  <a:gd name="T56" fmla="*/ 69 w 138"/>
                  <a:gd name="T57" fmla="*/ 296 h 476"/>
                  <a:gd name="T58" fmla="*/ 57 w 138"/>
                  <a:gd name="T59" fmla="*/ 263 h 476"/>
                  <a:gd name="T60" fmla="*/ 50 w 138"/>
                  <a:gd name="T61" fmla="*/ 223 h 476"/>
                  <a:gd name="T62" fmla="*/ 61 w 138"/>
                  <a:gd name="T63" fmla="*/ 65 h 476"/>
                  <a:gd name="T64" fmla="*/ 61 w 138"/>
                  <a:gd name="T65" fmla="*/ 161 h 476"/>
                  <a:gd name="T66" fmla="*/ 73 w 138"/>
                  <a:gd name="T67" fmla="*/ 188 h 476"/>
                  <a:gd name="T68" fmla="*/ 82 w 138"/>
                  <a:gd name="T69" fmla="*/ 213 h 476"/>
                  <a:gd name="T70" fmla="*/ 83 w 138"/>
                  <a:gd name="T71" fmla="*/ 206 h 476"/>
                  <a:gd name="T72" fmla="*/ 75 w 138"/>
                  <a:gd name="T73" fmla="*/ 162 h 476"/>
                  <a:gd name="T74" fmla="*/ 73 w 138"/>
                  <a:gd name="T75" fmla="*/ 132 h 476"/>
                  <a:gd name="T76" fmla="*/ 84 w 138"/>
                  <a:gd name="T77" fmla="*/ 99 h 476"/>
                  <a:gd name="T78" fmla="*/ 92 w 138"/>
                  <a:gd name="T79" fmla="*/ 111 h 476"/>
                  <a:gd name="T80" fmla="*/ 96 w 138"/>
                  <a:gd name="T81" fmla="*/ 95 h 476"/>
                  <a:gd name="T82" fmla="*/ 107 w 138"/>
                  <a:gd name="T83" fmla="*/ 204 h 476"/>
                  <a:gd name="T84" fmla="*/ 102 w 138"/>
                  <a:gd name="T85" fmla="*/ 241 h 476"/>
                  <a:gd name="T86" fmla="*/ 98 w 138"/>
                  <a:gd name="T87" fmla="*/ 268 h 476"/>
                  <a:gd name="T88" fmla="*/ 102 w 138"/>
                  <a:gd name="T89" fmla="*/ 264 h 476"/>
                  <a:gd name="T90" fmla="*/ 113 w 138"/>
                  <a:gd name="T91" fmla="*/ 235 h 476"/>
                  <a:gd name="T92" fmla="*/ 120 w 138"/>
                  <a:gd name="T93" fmla="*/ 210 h 476"/>
                  <a:gd name="T94" fmla="*/ 132 w 138"/>
                  <a:gd name="T95" fmla="*/ 284 h 476"/>
                  <a:gd name="T96" fmla="*/ 115 w 138"/>
                  <a:gd name="T97" fmla="*/ 341 h 476"/>
                  <a:gd name="T98" fmla="*/ 104 w 138"/>
                  <a:gd name="T99" fmla="*/ 364 h 476"/>
                  <a:gd name="T100" fmla="*/ 102 w 138"/>
                  <a:gd name="T101" fmla="*/ 386 h 476"/>
                  <a:gd name="T102" fmla="*/ 123 w 138"/>
                  <a:gd name="T103" fmla="*/ 349 h 476"/>
                  <a:gd name="T104" fmla="*/ 128 w 138"/>
                  <a:gd name="T105" fmla="*/ 336 h 476"/>
                  <a:gd name="T106" fmla="*/ 133 w 138"/>
                  <a:gd name="T107" fmla="*/ 321 h 47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38" h="476">
                    <a:moveTo>
                      <a:pt x="109" y="217"/>
                    </a:moveTo>
                    <a:lnTo>
                      <a:pt x="109" y="1"/>
                    </a:lnTo>
                    <a:lnTo>
                      <a:pt x="119" y="1"/>
                    </a:lnTo>
                    <a:lnTo>
                      <a:pt x="119" y="217"/>
                    </a:lnTo>
                    <a:lnTo>
                      <a:pt x="119" y="283"/>
                    </a:lnTo>
                    <a:lnTo>
                      <a:pt x="117" y="310"/>
                    </a:lnTo>
                    <a:lnTo>
                      <a:pt x="117" y="312"/>
                    </a:lnTo>
                    <a:lnTo>
                      <a:pt x="115" y="315"/>
                    </a:lnTo>
                    <a:lnTo>
                      <a:pt x="114" y="319"/>
                    </a:lnTo>
                    <a:lnTo>
                      <a:pt x="112" y="325"/>
                    </a:lnTo>
                    <a:lnTo>
                      <a:pt x="109" y="329"/>
                    </a:lnTo>
                    <a:lnTo>
                      <a:pt x="107" y="335"/>
                    </a:lnTo>
                    <a:lnTo>
                      <a:pt x="104" y="339"/>
                    </a:lnTo>
                    <a:lnTo>
                      <a:pt x="102" y="339"/>
                    </a:lnTo>
                    <a:lnTo>
                      <a:pt x="102" y="341"/>
                    </a:lnTo>
                    <a:lnTo>
                      <a:pt x="101" y="342"/>
                    </a:lnTo>
                    <a:lnTo>
                      <a:pt x="98" y="343"/>
                    </a:lnTo>
                    <a:lnTo>
                      <a:pt x="97" y="346"/>
                    </a:lnTo>
                    <a:lnTo>
                      <a:pt x="94" y="349"/>
                    </a:lnTo>
                    <a:lnTo>
                      <a:pt x="91" y="352"/>
                    </a:lnTo>
                    <a:lnTo>
                      <a:pt x="88" y="355"/>
                    </a:lnTo>
                    <a:lnTo>
                      <a:pt x="86" y="356"/>
                    </a:lnTo>
                    <a:lnTo>
                      <a:pt x="83" y="359"/>
                    </a:lnTo>
                    <a:lnTo>
                      <a:pt x="81" y="362"/>
                    </a:lnTo>
                    <a:lnTo>
                      <a:pt x="80" y="365"/>
                    </a:lnTo>
                    <a:lnTo>
                      <a:pt x="79" y="366"/>
                    </a:lnTo>
                    <a:lnTo>
                      <a:pt x="79" y="367"/>
                    </a:lnTo>
                    <a:lnTo>
                      <a:pt x="79" y="369"/>
                    </a:lnTo>
                    <a:lnTo>
                      <a:pt x="77" y="369"/>
                    </a:lnTo>
                    <a:lnTo>
                      <a:pt x="76" y="384"/>
                    </a:lnTo>
                    <a:lnTo>
                      <a:pt x="93" y="363"/>
                    </a:lnTo>
                    <a:lnTo>
                      <a:pt x="98" y="356"/>
                    </a:lnTo>
                    <a:lnTo>
                      <a:pt x="104" y="350"/>
                    </a:lnTo>
                    <a:lnTo>
                      <a:pt x="109" y="343"/>
                    </a:lnTo>
                    <a:lnTo>
                      <a:pt x="115" y="336"/>
                    </a:lnTo>
                    <a:lnTo>
                      <a:pt x="119" y="329"/>
                    </a:lnTo>
                    <a:lnTo>
                      <a:pt x="124" y="322"/>
                    </a:lnTo>
                    <a:lnTo>
                      <a:pt x="126" y="314"/>
                    </a:lnTo>
                    <a:lnTo>
                      <a:pt x="128" y="304"/>
                    </a:lnTo>
                    <a:lnTo>
                      <a:pt x="128" y="297"/>
                    </a:lnTo>
                    <a:lnTo>
                      <a:pt x="128" y="1"/>
                    </a:lnTo>
                    <a:lnTo>
                      <a:pt x="138" y="1"/>
                    </a:lnTo>
                    <a:lnTo>
                      <a:pt x="138" y="310"/>
                    </a:lnTo>
                    <a:lnTo>
                      <a:pt x="138" y="312"/>
                    </a:lnTo>
                    <a:lnTo>
                      <a:pt x="138" y="315"/>
                    </a:lnTo>
                    <a:lnTo>
                      <a:pt x="136" y="319"/>
                    </a:lnTo>
                    <a:lnTo>
                      <a:pt x="136" y="328"/>
                    </a:lnTo>
                    <a:lnTo>
                      <a:pt x="135" y="339"/>
                    </a:lnTo>
                    <a:lnTo>
                      <a:pt x="132" y="350"/>
                    </a:lnTo>
                    <a:lnTo>
                      <a:pt x="129" y="365"/>
                    </a:lnTo>
                    <a:lnTo>
                      <a:pt x="125" y="379"/>
                    </a:lnTo>
                    <a:lnTo>
                      <a:pt x="119" y="393"/>
                    </a:lnTo>
                    <a:lnTo>
                      <a:pt x="119" y="394"/>
                    </a:lnTo>
                    <a:lnTo>
                      <a:pt x="118" y="396"/>
                    </a:lnTo>
                    <a:lnTo>
                      <a:pt x="117" y="398"/>
                    </a:lnTo>
                    <a:lnTo>
                      <a:pt x="115" y="401"/>
                    </a:lnTo>
                    <a:lnTo>
                      <a:pt x="114" y="404"/>
                    </a:lnTo>
                    <a:lnTo>
                      <a:pt x="111" y="408"/>
                    </a:lnTo>
                    <a:lnTo>
                      <a:pt x="108" y="412"/>
                    </a:lnTo>
                    <a:lnTo>
                      <a:pt x="107" y="417"/>
                    </a:lnTo>
                    <a:lnTo>
                      <a:pt x="102" y="422"/>
                    </a:lnTo>
                    <a:lnTo>
                      <a:pt x="100" y="427"/>
                    </a:lnTo>
                    <a:lnTo>
                      <a:pt x="95" y="432"/>
                    </a:lnTo>
                    <a:lnTo>
                      <a:pt x="91" y="436"/>
                    </a:lnTo>
                    <a:lnTo>
                      <a:pt x="88" y="441"/>
                    </a:lnTo>
                    <a:lnTo>
                      <a:pt x="84" y="446"/>
                    </a:lnTo>
                    <a:lnTo>
                      <a:pt x="80" y="453"/>
                    </a:lnTo>
                    <a:lnTo>
                      <a:pt x="76" y="460"/>
                    </a:lnTo>
                    <a:lnTo>
                      <a:pt x="76" y="476"/>
                    </a:lnTo>
                    <a:lnTo>
                      <a:pt x="63" y="476"/>
                    </a:lnTo>
                    <a:lnTo>
                      <a:pt x="62" y="445"/>
                    </a:lnTo>
                    <a:lnTo>
                      <a:pt x="60" y="443"/>
                    </a:lnTo>
                    <a:lnTo>
                      <a:pt x="60" y="442"/>
                    </a:lnTo>
                    <a:lnTo>
                      <a:pt x="60" y="439"/>
                    </a:lnTo>
                    <a:lnTo>
                      <a:pt x="59" y="436"/>
                    </a:lnTo>
                    <a:lnTo>
                      <a:pt x="59" y="434"/>
                    </a:lnTo>
                    <a:lnTo>
                      <a:pt x="59" y="429"/>
                    </a:lnTo>
                    <a:lnTo>
                      <a:pt x="57" y="427"/>
                    </a:lnTo>
                    <a:lnTo>
                      <a:pt x="57" y="422"/>
                    </a:lnTo>
                    <a:lnTo>
                      <a:pt x="56" y="419"/>
                    </a:lnTo>
                    <a:lnTo>
                      <a:pt x="55" y="417"/>
                    </a:lnTo>
                    <a:lnTo>
                      <a:pt x="55" y="414"/>
                    </a:lnTo>
                    <a:lnTo>
                      <a:pt x="53" y="412"/>
                    </a:lnTo>
                    <a:lnTo>
                      <a:pt x="52" y="411"/>
                    </a:lnTo>
                    <a:lnTo>
                      <a:pt x="52" y="410"/>
                    </a:lnTo>
                    <a:lnTo>
                      <a:pt x="42" y="397"/>
                    </a:lnTo>
                    <a:lnTo>
                      <a:pt x="33" y="386"/>
                    </a:lnTo>
                    <a:lnTo>
                      <a:pt x="25" y="373"/>
                    </a:lnTo>
                    <a:lnTo>
                      <a:pt x="19" y="362"/>
                    </a:lnTo>
                    <a:lnTo>
                      <a:pt x="11" y="342"/>
                    </a:lnTo>
                    <a:lnTo>
                      <a:pt x="5" y="324"/>
                    </a:lnTo>
                    <a:lnTo>
                      <a:pt x="2" y="308"/>
                    </a:lnTo>
                    <a:lnTo>
                      <a:pt x="1" y="295"/>
                    </a:lnTo>
                    <a:lnTo>
                      <a:pt x="1" y="288"/>
                    </a:lnTo>
                    <a:lnTo>
                      <a:pt x="1" y="286"/>
                    </a:lnTo>
                    <a:lnTo>
                      <a:pt x="0" y="27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9" y="250"/>
                    </a:lnTo>
                    <a:lnTo>
                      <a:pt x="11" y="269"/>
                    </a:lnTo>
                    <a:lnTo>
                      <a:pt x="11" y="272"/>
                    </a:lnTo>
                    <a:lnTo>
                      <a:pt x="11" y="276"/>
                    </a:lnTo>
                    <a:lnTo>
                      <a:pt x="11" y="280"/>
                    </a:lnTo>
                    <a:lnTo>
                      <a:pt x="12" y="287"/>
                    </a:lnTo>
                    <a:lnTo>
                      <a:pt x="15" y="293"/>
                    </a:lnTo>
                    <a:lnTo>
                      <a:pt x="19" y="300"/>
                    </a:lnTo>
                    <a:lnTo>
                      <a:pt x="24" y="305"/>
                    </a:lnTo>
                    <a:lnTo>
                      <a:pt x="28" y="310"/>
                    </a:lnTo>
                    <a:lnTo>
                      <a:pt x="31" y="312"/>
                    </a:lnTo>
                    <a:lnTo>
                      <a:pt x="32" y="314"/>
                    </a:lnTo>
                    <a:lnTo>
                      <a:pt x="35" y="317"/>
                    </a:lnTo>
                    <a:lnTo>
                      <a:pt x="36" y="318"/>
                    </a:lnTo>
                    <a:lnTo>
                      <a:pt x="39" y="321"/>
                    </a:lnTo>
                    <a:lnTo>
                      <a:pt x="40" y="322"/>
                    </a:lnTo>
                    <a:lnTo>
                      <a:pt x="45" y="326"/>
                    </a:lnTo>
                    <a:lnTo>
                      <a:pt x="48" y="329"/>
                    </a:lnTo>
                    <a:lnTo>
                      <a:pt x="50" y="334"/>
                    </a:lnTo>
                    <a:lnTo>
                      <a:pt x="52" y="338"/>
                    </a:lnTo>
                    <a:lnTo>
                      <a:pt x="55" y="341"/>
                    </a:lnTo>
                    <a:lnTo>
                      <a:pt x="56" y="343"/>
                    </a:lnTo>
                    <a:lnTo>
                      <a:pt x="57" y="346"/>
                    </a:lnTo>
                    <a:lnTo>
                      <a:pt x="57" y="348"/>
                    </a:lnTo>
                    <a:lnTo>
                      <a:pt x="57" y="349"/>
                    </a:lnTo>
                    <a:lnTo>
                      <a:pt x="59" y="336"/>
                    </a:lnTo>
                    <a:lnTo>
                      <a:pt x="53" y="325"/>
                    </a:lnTo>
                    <a:lnTo>
                      <a:pt x="48" y="315"/>
                    </a:lnTo>
                    <a:lnTo>
                      <a:pt x="36" y="305"/>
                    </a:lnTo>
                    <a:lnTo>
                      <a:pt x="29" y="295"/>
                    </a:lnTo>
                    <a:lnTo>
                      <a:pt x="24" y="284"/>
                    </a:lnTo>
                    <a:lnTo>
                      <a:pt x="21" y="274"/>
                    </a:lnTo>
                    <a:lnTo>
                      <a:pt x="19" y="267"/>
                    </a:lnTo>
                    <a:lnTo>
                      <a:pt x="19" y="260"/>
                    </a:lnTo>
                    <a:lnTo>
                      <a:pt x="19" y="256"/>
                    </a:lnTo>
                    <a:lnTo>
                      <a:pt x="19" y="255"/>
                    </a:lnTo>
                    <a:lnTo>
                      <a:pt x="18" y="0"/>
                    </a:lnTo>
                    <a:lnTo>
                      <a:pt x="28" y="1"/>
                    </a:lnTo>
                    <a:lnTo>
                      <a:pt x="28" y="177"/>
                    </a:lnTo>
                    <a:lnTo>
                      <a:pt x="31" y="193"/>
                    </a:lnTo>
                    <a:lnTo>
                      <a:pt x="31" y="195"/>
                    </a:lnTo>
                    <a:lnTo>
                      <a:pt x="32" y="200"/>
                    </a:lnTo>
                    <a:lnTo>
                      <a:pt x="35" y="205"/>
                    </a:lnTo>
                    <a:lnTo>
                      <a:pt x="36" y="211"/>
                    </a:lnTo>
                    <a:lnTo>
                      <a:pt x="39" y="217"/>
                    </a:lnTo>
                    <a:lnTo>
                      <a:pt x="40" y="222"/>
                    </a:lnTo>
                    <a:lnTo>
                      <a:pt x="43" y="229"/>
                    </a:lnTo>
                    <a:lnTo>
                      <a:pt x="48" y="238"/>
                    </a:lnTo>
                    <a:lnTo>
                      <a:pt x="52" y="246"/>
                    </a:lnTo>
                    <a:lnTo>
                      <a:pt x="55" y="255"/>
                    </a:lnTo>
                    <a:lnTo>
                      <a:pt x="57" y="260"/>
                    </a:lnTo>
                    <a:lnTo>
                      <a:pt x="60" y="265"/>
                    </a:lnTo>
                    <a:lnTo>
                      <a:pt x="62" y="269"/>
                    </a:lnTo>
                    <a:lnTo>
                      <a:pt x="63" y="270"/>
                    </a:lnTo>
                    <a:lnTo>
                      <a:pt x="63" y="272"/>
                    </a:lnTo>
                    <a:lnTo>
                      <a:pt x="63" y="270"/>
                    </a:lnTo>
                    <a:lnTo>
                      <a:pt x="63" y="267"/>
                    </a:lnTo>
                    <a:lnTo>
                      <a:pt x="63" y="265"/>
                    </a:lnTo>
                    <a:lnTo>
                      <a:pt x="63" y="260"/>
                    </a:lnTo>
                    <a:lnTo>
                      <a:pt x="62" y="255"/>
                    </a:lnTo>
                    <a:lnTo>
                      <a:pt x="62" y="250"/>
                    </a:lnTo>
                    <a:lnTo>
                      <a:pt x="60" y="248"/>
                    </a:lnTo>
                    <a:lnTo>
                      <a:pt x="59" y="245"/>
                    </a:lnTo>
                    <a:lnTo>
                      <a:pt x="59" y="242"/>
                    </a:lnTo>
                    <a:lnTo>
                      <a:pt x="57" y="239"/>
                    </a:lnTo>
                    <a:lnTo>
                      <a:pt x="56" y="236"/>
                    </a:lnTo>
                    <a:lnTo>
                      <a:pt x="55" y="234"/>
                    </a:lnTo>
                    <a:lnTo>
                      <a:pt x="53" y="231"/>
                    </a:lnTo>
                    <a:lnTo>
                      <a:pt x="52" y="228"/>
                    </a:lnTo>
                    <a:lnTo>
                      <a:pt x="52" y="226"/>
                    </a:lnTo>
                    <a:lnTo>
                      <a:pt x="50" y="225"/>
                    </a:lnTo>
                    <a:lnTo>
                      <a:pt x="49" y="219"/>
                    </a:lnTo>
                    <a:lnTo>
                      <a:pt x="46" y="214"/>
                    </a:lnTo>
                    <a:lnTo>
                      <a:pt x="45" y="208"/>
                    </a:lnTo>
                    <a:lnTo>
                      <a:pt x="43" y="203"/>
                    </a:lnTo>
                    <a:lnTo>
                      <a:pt x="42" y="198"/>
                    </a:lnTo>
                    <a:lnTo>
                      <a:pt x="40" y="195"/>
                    </a:lnTo>
                    <a:lnTo>
                      <a:pt x="40" y="193"/>
                    </a:lnTo>
                    <a:lnTo>
                      <a:pt x="38" y="180"/>
                    </a:lnTo>
                    <a:lnTo>
                      <a:pt x="38" y="172"/>
                    </a:lnTo>
                    <a:lnTo>
                      <a:pt x="38" y="1"/>
                    </a:lnTo>
                    <a:lnTo>
                      <a:pt x="46" y="1"/>
                    </a:lnTo>
                    <a:lnTo>
                      <a:pt x="46" y="5"/>
                    </a:lnTo>
                    <a:lnTo>
                      <a:pt x="46" y="17"/>
                    </a:lnTo>
                    <a:lnTo>
                      <a:pt x="46" y="32"/>
                    </a:lnTo>
                    <a:lnTo>
                      <a:pt x="46" y="50"/>
                    </a:lnTo>
                    <a:lnTo>
                      <a:pt x="46" y="70"/>
                    </a:lnTo>
                    <a:lnTo>
                      <a:pt x="46" y="88"/>
                    </a:lnTo>
                    <a:lnTo>
                      <a:pt x="46" y="102"/>
                    </a:lnTo>
                    <a:lnTo>
                      <a:pt x="46" y="110"/>
                    </a:lnTo>
                    <a:lnTo>
                      <a:pt x="46" y="117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9" y="132"/>
                    </a:lnTo>
                    <a:lnTo>
                      <a:pt x="50" y="136"/>
                    </a:lnTo>
                    <a:lnTo>
                      <a:pt x="52" y="139"/>
                    </a:lnTo>
                    <a:lnTo>
                      <a:pt x="53" y="142"/>
                    </a:lnTo>
                    <a:lnTo>
                      <a:pt x="55" y="145"/>
                    </a:lnTo>
                    <a:lnTo>
                      <a:pt x="56" y="149"/>
                    </a:lnTo>
                    <a:lnTo>
                      <a:pt x="57" y="152"/>
                    </a:lnTo>
                    <a:lnTo>
                      <a:pt x="59" y="156"/>
                    </a:lnTo>
                    <a:lnTo>
                      <a:pt x="59" y="159"/>
                    </a:lnTo>
                    <a:lnTo>
                      <a:pt x="60" y="162"/>
                    </a:lnTo>
                    <a:lnTo>
                      <a:pt x="62" y="164"/>
                    </a:lnTo>
                    <a:lnTo>
                      <a:pt x="62" y="166"/>
                    </a:lnTo>
                    <a:lnTo>
                      <a:pt x="62" y="167"/>
                    </a:lnTo>
                    <a:lnTo>
                      <a:pt x="62" y="166"/>
                    </a:lnTo>
                    <a:lnTo>
                      <a:pt x="62" y="164"/>
                    </a:lnTo>
                    <a:lnTo>
                      <a:pt x="62" y="163"/>
                    </a:lnTo>
                    <a:lnTo>
                      <a:pt x="63" y="159"/>
                    </a:lnTo>
                    <a:lnTo>
                      <a:pt x="62" y="155"/>
                    </a:lnTo>
                    <a:lnTo>
                      <a:pt x="62" y="149"/>
                    </a:lnTo>
                    <a:lnTo>
                      <a:pt x="60" y="142"/>
                    </a:lnTo>
                    <a:lnTo>
                      <a:pt x="59" y="133"/>
                    </a:lnTo>
                    <a:lnTo>
                      <a:pt x="57" y="129"/>
                    </a:lnTo>
                    <a:lnTo>
                      <a:pt x="57" y="125"/>
                    </a:lnTo>
                    <a:lnTo>
                      <a:pt x="56" y="121"/>
                    </a:lnTo>
                    <a:lnTo>
                      <a:pt x="56" y="115"/>
                    </a:lnTo>
                    <a:lnTo>
                      <a:pt x="56" y="110"/>
                    </a:lnTo>
                    <a:lnTo>
                      <a:pt x="56" y="105"/>
                    </a:lnTo>
                    <a:lnTo>
                      <a:pt x="55" y="102"/>
                    </a:lnTo>
                    <a:lnTo>
                      <a:pt x="55" y="1"/>
                    </a:lnTo>
                    <a:lnTo>
                      <a:pt x="63" y="1"/>
                    </a:lnTo>
                    <a:lnTo>
                      <a:pt x="64" y="67"/>
                    </a:lnTo>
                    <a:lnTo>
                      <a:pt x="64" y="69"/>
                    </a:lnTo>
                    <a:lnTo>
                      <a:pt x="64" y="71"/>
                    </a:lnTo>
                    <a:lnTo>
                      <a:pt x="64" y="76"/>
                    </a:lnTo>
                    <a:lnTo>
                      <a:pt x="66" y="81"/>
                    </a:lnTo>
                    <a:lnTo>
                      <a:pt x="66" y="86"/>
                    </a:lnTo>
                    <a:lnTo>
                      <a:pt x="67" y="88"/>
                    </a:lnTo>
                    <a:lnTo>
                      <a:pt x="69" y="90"/>
                    </a:lnTo>
                    <a:lnTo>
                      <a:pt x="70" y="88"/>
                    </a:lnTo>
                    <a:lnTo>
                      <a:pt x="70" y="86"/>
                    </a:lnTo>
                    <a:lnTo>
                      <a:pt x="71" y="83"/>
                    </a:lnTo>
                    <a:lnTo>
                      <a:pt x="71" y="80"/>
                    </a:lnTo>
                    <a:lnTo>
                      <a:pt x="73" y="77"/>
                    </a:lnTo>
                    <a:lnTo>
                      <a:pt x="73" y="76"/>
                    </a:lnTo>
                    <a:lnTo>
                      <a:pt x="73" y="74"/>
                    </a:lnTo>
                    <a:lnTo>
                      <a:pt x="73" y="73"/>
                    </a:lnTo>
                    <a:lnTo>
                      <a:pt x="73" y="1"/>
                    </a:lnTo>
                    <a:lnTo>
                      <a:pt x="83" y="1"/>
                    </a:lnTo>
                    <a:lnTo>
                      <a:pt x="83" y="153"/>
                    </a:lnTo>
                    <a:lnTo>
                      <a:pt x="83" y="155"/>
                    </a:lnTo>
                    <a:lnTo>
                      <a:pt x="81" y="157"/>
                    </a:lnTo>
                    <a:lnTo>
                      <a:pt x="81" y="160"/>
                    </a:lnTo>
                    <a:lnTo>
                      <a:pt x="81" y="164"/>
                    </a:lnTo>
                    <a:lnTo>
                      <a:pt x="80" y="170"/>
                    </a:lnTo>
                    <a:lnTo>
                      <a:pt x="80" y="176"/>
                    </a:lnTo>
                    <a:lnTo>
                      <a:pt x="79" y="180"/>
                    </a:lnTo>
                    <a:lnTo>
                      <a:pt x="77" y="186"/>
                    </a:lnTo>
                    <a:lnTo>
                      <a:pt x="76" y="190"/>
                    </a:lnTo>
                    <a:lnTo>
                      <a:pt x="74" y="195"/>
                    </a:lnTo>
                    <a:lnTo>
                      <a:pt x="74" y="198"/>
                    </a:lnTo>
                    <a:lnTo>
                      <a:pt x="74" y="203"/>
                    </a:lnTo>
                    <a:lnTo>
                      <a:pt x="74" y="205"/>
                    </a:lnTo>
                    <a:lnTo>
                      <a:pt x="74" y="207"/>
                    </a:lnTo>
                    <a:lnTo>
                      <a:pt x="74" y="208"/>
                    </a:lnTo>
                    <a:lnTo>
                      <a:pt x="76" y="207"/>
                    </a:lnTo>
                    <a:lnTo>
                      <a:pt x="77" y="205"/>
                    </a:lnTo>
                    <a:lnTo>
                      <a:pt x="77" y="204"/>
                    </a:lnTo>
                    <a:lnTo>
                      <a:pt x="79" y="201"/>
                    </a:lnTo>
                    <a:lnTo>
                      <a:pt x="81" y="197"/>
                    </a:lnTo>
                    <a:lnTo>
                      <a:pt x="83" y="194"/>
                    </a:lnTo>
                    <a:lnTo>
                      <a:pt x="84" y="188"/>
                    </a:lnTo>
                    <a:lnTo>
                      <a:pt x="86" y="186"/>
                    </a:lnTo>
                    <a:lnTo>
                      <a:pt x="86" y="181"/>
                    </a:lnTo>
                    <a:lnTo>
                      <a:pt x="87" y="177"/>
                    </a:lnTo>
                    <a:lnTo>
                      <a:pt x="88" y="173"/>
                    </a:lnTo>
                    <a:lnTo>
                      <a:pt x="90" y="169"/>
                    </a:lnTo>
                    <a:lnTo>
                      <a:pt x="91" y="164"/>
                    </a:lnTo>
                    <a:lnTo>
                      <a:pt x="91" y="163"/>
                    </a:lnTo>
                    <a:lnTo>
                      <a:pt x="91" y="162"/>
                    </a:lnTo>
                    <a:lnTo>
                      <a:pt x="91" y="1"/>
                    </a:lnTo>
                    <a:lnTo>
                      <a:pt x="101" y="1"/>
                    </a:lnTo>
                    <a:lnTo>
                      <a:pt x="101" y="214"/>
                    </a:lnTo>
                    <a:lnTo>
                      <a:pt x="100" y="217"/>
                    </a:lnTo>
                    <a:lnTo>
                      <a:pt x="100" y="219"/>
                    </a:lnTo>
                    <a:lnTo>
                      <a:pt x="98" y="225"/>
                    </a:lnTo>
                    <a:lnTo>
                      <a:pt x="97" y="232"/>
                    </a:lnTo>
                    <a:lnTo>
                      <a:pt x="94" y="239"/>
                    </a:lnTo>
                    <a:lnTo>
                      <a:pt x="93" y="248"/>
                    </a:lnTo>
                    <a:lnTo>
                      <a:pt x="88" y="256"/>
                    </a:lnTo>
                    <a:lnTo>
                      <a:pt x="87" y="263"/>
                    </a:lnTo>
                    <a:lnTo>
                      <a:pt x="86" y="267"/>
                    </a:lnTo>
                    <a:lnTo>
                      <a:pt x="83" y="272"/>
                    </a:lnTo>
                    <a:lnTo>
                      <a:pt x="81" y="274"/>
                    </a:lnTo>
                    <a:lnTo>
                      <a:pt x="80" y="277"/>
                    </a:lnTo>
                    <a:lnTo>
                      <a:pt x="80" y="280"/>
                    </a:lnTo>
                    <a:lnTo>
                      <a:pt x="79" y="281"/>
                    </a:lnTo>
                    <a:lnTo>
                      <a:pt x="79" y="284"/>
                    </a:lnTo>
                    <a:lnTo>
                      <a:pt x="77" y="287"/>
                    </a:lnTo>
                    <a:lnTo>
                      <a:pt x="77" y="291"/>
                    </a:lnTo>
                    <a:lnTo>
                      <a:pt x="77" y="294"/>
                    </a:lnTo>
                    <a:lnTo>
                      <a:pt x="77" y="297"/>
                    </a:lnTo>
                    <a:lnTo>
                      <a:pt x="77" y="298"/>
                    </a:lnTo>
                    <a:lnTo>
                      <a:pt x="77" y="301"/>
                    </a:lnTo>
                    <a:lnTo>
                      <a:pt x="77" y="303"/>
                    </a:lnTo>
                    <a:lnTo>
                      <a:pt x="90" y="274"/>
                    </a:lnTo>
                    <a:lnTo>
                      <a:pt x="91" y="272"/>
                    </a:lnTo>
                    <a:lnTo>
                      <a:pt x="93" y="269"/>
                    </a:lnTo>
                    <a:lnTo>
                      <a:pt x="94" y="267"/>
                    </a:lnTo>
                    <a:lnTo>
                      <a:pt x="94" y="265"/>
                    </a:lnTo>
                    <a:lnTo>
                      <a:pt x="95" y="263"/>
                    </a:lnTo>
                    <a:lnTo>
                      <a:pt x="97" y="260"/>
                    </a:lnTo>
                    <a:lnTo>
                      <a:pt x="97" y="259"/>
                    </a:lnTo>
                    <a:lnTo>
                      <a:pt x="98" y="257"/>
                    </a:lnTo>
                    <a:lnTo>
                      <a:pt x="98" y="256"/>
                    </a:lnTo>
                    <a:lnTo>
                      <a:pt x="100" y="255"/>
                    </a:lnTo>
                    <a:lnTo>
                      <a:pt x="100" y="252"/>
                    </a:lnTo>
                    <a:lnTo>
                      <a:pt x="101" y="248"/>
                    </a:lnTo>
                    <a:lnTo>
                      <a:pt x="102" y="243"/>
                    </a:lnTo>
                    <a:lnTo>
                      <a:pt x="104" y="239"/>
                    </a:lnTo>
                    <a:lnTo>
                      <a:pt x="109" y="2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" name="Freeform 11"/>
              <p:cNvSpPr>
                <a:spLocks/>
              </p:cNvSpPr>
              <p:nvPr/>
            </p:nvSpPr>
            <p:spPr bwMode="auto">
              <a:xfrm>
                <a:off x="3306" y="1045"/>
                <a:ext cx="44" cy="41"/>
              </a:xfrm>
              <a:custGeom>
                <a:avLst/>
                <a:gdLst>
                  <a:gd name="T0" fmla="*/ 31 w 33"/>
                  <a:gd name="T1" fmla="*/ 4 h 31"/>
                  <a:gd name="T2" fmla="*/ 33 w 33"/>
                  <a:gd name="T3" fmla="*/ 7 h 31"/>
                  <a:gd name="T4" fmla="*/ 37 w 33"/>
                  <a:gd name="T5" fmla="*/ 8 h 31"/>
                  <a:gd name="T6" fmla="*/ 39 w 33"/>
                  <a:gd name="T7" fmla="*/ 12 h 31"/>
                  <a:gd name="T8" fmla="*/ 40 w 33"/>
                  <a:gd name="T9" fmla="*/ 13 h 31"/>
                  <a:gd name="T10" fmla="*/ 43 w 33"/>
                  <a:gd name="T11" fmla="*/ 16 h 31"/>
                  <a:gd name="T12" fmla="*/ 43 w 33"/>
                  <a:gd name="T13" fmla="*/ 17 h 31"/>
                  <a:gd name="T14" fmla="*/ 44 w 33"/>
                  <a:gd name="T15" fmla="*/ 19 h 31"/>
                  <a:gd name="T16" fmla="*/ 44 w 33"/>
                  <a:gd name="T17" fmla="*/ 22 h 31"/>
                  <a:gd name="T18" fmla="*/ 44 w 33"/>
                  <a:gd name="T19" fmla="*/ 26 h 31"/>
                  <a:gd name="T20" fmla="*/ 44 w 33"/>
                  <a:gd name="T21" fmla="*/ 30 h 31"/>
                  <a:gd name="T22" fmla="*/ 43 w 33"/>
                  <a:gd name="T23" fmla="*/ 34 h 31"/>
                  <a:gd name="T24" fmla="*/ 40 w 33"/>
                  <a:gd name="T25" fmla="*/ 37 h 31"/>
                  <a:gd name="T26" fmla="*/ 37 w 33"/>
                  <a:gd name="T27" fmla="*/ 41 h 31"/>
                  <a:gd name="T28" fmla="*/ 33 w 33"/>
                  <a:gd name="T29" fmla="*/ 41 h 31"/>
                  <a:gd name="T30" fmla="*/ 31 w 33"/>
                  <a:gd name="T31" fmla="*/ 41 h 31"/>
                  <a:gd name="T32" fmla="*/ 28 w 33"/>
                  <a:gd name="T33" fmla="*/ 41 h 31"/>
                  <a:gd name="T34" fmla="*/ 24 w 33"/>
                  <a:gd name="T35" fmla="*/ 41 h 31"/>
                  <a:gd name="T36" fmla="*/ 20 w 33"/>
                  <a:gd name="T37" fmla="*/ 41 h 31"/>
                  <a:gd name="T38" fmla="*/ 16 w 33"/>
                  <a:gd name="T39" fmla="*/ 40 h 31"/>
                  <a:gd name="T40" fmla="*/ 15 w 33"/>
                  <a:gd name="T41" fmla="*/ 40 h 31"/>
                  <a:gd name="T42" fmla="*/ 11 w 33"/>
                  <a:gd name="T43" fmla="*/ 37 h 31"/>
                  <a:gd name="T44" fmla="*/ 9 w 33"/>
                  <a:gd name="T45" fmla="*/ 36 h 31"/>
                  <a:gd name="T46" fmla="*/ 7 w 33"/>
                  <a:gd name="T47" fmla="*/ 36 h 31"/>
                  <a:gd name="T48" fmla="*/ 5 w 33"/>
                  <a:gd name="T49" fmla="*/ 34 h 31"/>
                  <a:gd name="T50" fmla="*/ 3 w 33"/>
                  <a:gd name="T51" fmla="*/ 32 h 31"/>
                  <a:gd name="T52" fmla="*/ 3 w 33"/>
                  <a:gd name="T53" fmla="*/ 30 h 31"/>
                  <a:gd name="T54" fmla="*/ 1 w 33"/>
                  <a:gd name="T55" fmla="*/ 26 h 31"/>
                  <a:gd name="T56" fmla="*/ 1 w 33"/>
                  <a:gd name="T57" fmla="*/ 22 h 31"/>
                  <a:gd name="T58" fmla="*/ 0 w 33"/>
                  <a:gd name="T59" fmla="*/ 19 h 31"/>
                  <a:gd name="T60" fmla="*/ 1 w 33"/>
                  <a:gd name="T61" fmla="*/ 16 h 31"/>
                  <a:gd name="T62" fmla="*/ 1 w 33"/>
                  <a:gd name="T63" fmla="*/ 13 h 31"/>
                  <a:gd name="T64" fmla="*/ 1 w 33"/>
                  <a:gd name="T65" fmla="*/ 9 h 31"/>
                  <a:gd name="T66" fmla="*/ 1 w 33"/>
                  <a:gd name="T67" fmla="*/ 8 h 31"/>
                  <a:gd name="T68" fmla="*/ 3 w 33"/>
                  <a:gd name="T69" fmla="*/ 7 h 31"/>
                  <a:gd name="T70" fmla="*/ 5 w 33"/>
                  <a:gd name="T71" fmla="*/ 4 h 31"/>
                  <a:gd name="T72" fmla="*/ 7 w 33"/>
                  <a:gd name="T73" fmla="*/ 3 h 31"/>
                  <a:gd name="T74" fmla="*/ 9 w 33"/>
                  <a:gd name="T75" fmla="*/ 3 h 31"/>
                  <a:gd name="T76" fmla="*/ 12 w 33"/>
                  <a:gd name="T77" fmla="*/ 3 h 31"/>
                  <a:gd name="T78" fmla="*/ 15 w 33"/>
                  <a:gd name="T79" fmla="*/ 0 h 31"/>
                  <a:gd name="T80" fmla="*/ 19 w 33"/>
                  <a:gd name="T81" fmla="*/ 3 h 31"/>
                  <a:gd name="T82" fmla="*/ 19 w 33"/>
                  <a:gd name="T83" fmla="*/ 3 h 31"/>
                  <a:gd name="T84" fmla="*/ 20 w 33"/>
                  <a:gd name="T85" fmla="*/ 3 h 31"/>
                  <a:gd name="T86" fmla="*/ 21 w 33"/>
                  <a:gd name="T87" fmla="*/ 3 h 31"/>
                  <a:gd name="T88" fmla="*/ 29 w 33"/>
                  <a:gd name="T89" fmla="*/ 4 h 3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3" h="31">
                    <a:moveTo>
                      <a:pt x="22" y="3"/>
                    </a:moveTo>
                    <a:lnTo>
                      <a:pt x="23" y="3"/>
                    </a:lnTo>
                    <a:lnTo>
                      <a:pt x="23" y="5"/>
                    </a:lnTo>
                    <a:lnTo>
                      <a:pt x="25" y="5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0" y="10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2" y="13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3" y="17"/>
                    </a:lnTo>
                    <a:lnTo>
                      <a:pt x="33" y="19"/>
                    </a:lnTo>
                    <a:lnTo>
                      <a:pt x="33" y="20"/>
                    </a:lnTo>
                    <a:lnTo>
                      <a:pt x="33" y="21"/>
                    </a:lnTo>
                    <a:lnTo>
                      <a:pt x="33" y="23"/>
                    </a:lnTo>
                    <a:lnTo>
                      <a:pt x="33" y="26"/>
                    </a:lnTo>
                    <a:lnTo>
                      <a:pt x="32" y="26"/>
                    </a:lnTo>
                    <a:lnTo>
                      <a:pt x="32" y="27"/>
                    </a:lnTo>
                    <a:lnTo>
                      <a:pt x="30" y="28"/>
                    </a:lnTo>
                    <a:lnTo>
                      <a:pt x="29" y="30"/>
                    </a:lnTo>
                    <a:lnTo>
                      <a:pt x="28" y="31"/>
                    </a:lnTo>
                    <a:lnTo>
                      <a:pt x="26" y="31"/>
                    </a:lnTo>
                    <a:lnTo>
                      <a:pt x="25" y="31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19" y="31"/>
                    </a:lnTo>
                    <a:lnTo>
                      <a:pt x="18" y="31"/>
                    </a:lnTo>
                    <a:lnTo>
                      <a:pt x="16" y="31"/>
                    </a:lnTo>
                    <a:lnTo>
                      <a:pt x="15" y="31"/>
                    </a:lnTo>
                    <a:lnTo>
                      <a:pt x="14" y="30"/>
                    </a:lnTo>
                    <a:lnTo>
                      <a:pt x="12" y="30"/>
                    </a:lnTo>
                    <a:lnTo>
                      <a:pt x="11" y="30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7" y="27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" name="Freeform 12"/>
              <p:cNvSpPr>
                <a:spLocks/>
              </p:cNvSpPr>
              <p:nvPr/>
            </p:nvSpPr>
            <p:spPr bwMode="auto">
              <a:xfrm>
                <a:off x="3259" y="987"/>
                <a:ext cx="12" cy="41"/>
              </a:xfrm>
              <a:custGeom>
                <a:avLst/>
                <a:gdLst>
                  <a:gd name="T0" fmla="*/ 6 w 8"/>
                  <a:gd name="T1" fmla="*/ 4 h 31"/>
                  <a:gd name="T2" fmla="*/ 6 w 8"/>
                  <a:gd name="T3" fmla="*/ 8 h 31"/>
                  <a:gd name="T4" fmla="*/ 8 w 8"/>
                  <a:gd name="T5" fmla="*/ 12 h 31"/>
                  <a:gd name="T6" fmla="*/ 8 w 8"/>
                  <a:gd name="T7" fmla="*/ 15 h 31"/>
                  <a:gd name="T8" fmla="*/ 8 w 8"/>
                  <a:gd name="T9" fmla="*/ 21 h 31"/>
                  <a:gd name="T10" fmla="*/ 11 w 8"/>
                  <a:gd name="T11" fmla="*/ 26 h 31"/>
                  <a:gd name="T12" fmla="*/ 11 w 8"/>
                  <a:gd name="T13" fmla="*/ 30 h 31"/>
                  <a:gd name="T14" fmla="*/ 11 w 8"/>
                  <a:gd name="T15" fmla="*/ 32 h 31"/>
                  <a:gd name="T16" fmla="*/ 12 w 8"/>
                  <a:gd name="T17" fmla="*/ 36 h 31"/>
                  <a:gd name="T18" fmla="*/ 11 w 8"/>
                  <a:gd name="T19" fmla="*/ 37 h 31"/>
                  <a:gd name="T20" fmla="*/ 11 w 8"/>
                  <a:gd name="T21" fmla="*/ 40 h 31"/>
                  <a:gd name="T22" fmla="*/ 11 w 8"/>
                  <a:gd name="T23" fmla="*/ 40 h 31"/>
                  <a:gd name="T24" fmla="*/ 8 w 8"/>
                  <a:gd name="T25" fmla="*/ 41 h 31"/>
                  <a:gd name="T26" fmla="*/ 8 w 8"/>
                  <a:gd name="T27" fmla="*/ 41 h 31"/>
                  <a:gd name="T28" fmla="*/ 6 w 8"/>
                  <a:gd name="T29" fmla="*/ 41 h 31"/>
                  <a:gd name="T30" fmla="*/ 6 w 8"/>
                  <a:gd name="T31" fmla="*/ 41 h 31"/>
                  <a:gd name="T32" fmla="*/ 6 w 8"/>
                  <a:gd name="T33" fmla="*/ 41 h 31"/>
                  <a:gd name="T34" fmla="*/ 5 w 8"/>
                  <a:gd name="T35" fmla="*/ 40 h 31"/>
                  <a:gd name="T36" fmla="*/ 2 w 8"/>
                  <a:gd name="T37" fmla="*/ 40 h 31"/>
                  <a:gd name="T38" fmla="*/ 2 w 8"/>
                  <a:gd name="T39" fmla="*/ 37 h 31"/>
                  <a:gd name="T40" fmla="*/ 2 w 8"/>
                  <a:gd name="T41" fmla="*/ 34 h 31"/>
                  <a:gd name="T42" fmla="*/ 0 w 8"/>
                  <a:gd name="T43" fmla="*/ 30 h 31"/>
                  <a:gd name="T44" fmla="*/ 0 w 8"/>
                  <a:gd name="T45" fmla="*/ 26 h 31"/>
                  <a:gd name="T46" fmla="*/ 0 w 8"/>
                  <a:gd name="T47" fmla="*/ 22 h 31"/>
                  <a:gd name="T48" fmla="*/ 0 w 8"/>
                  <a:gd name="T49" fmla="*/ 19 h 31"/>
                  <a:gd name="T50" fmla="*/ 0 w 8"/>
                  <a:gd name="T51" fmla="*/ 15 h 31"/>
                  <a:gd name="T52" fmla="*/ 0 w 8"/>
                  <a:gd name="T53" fmla="*/ 12 h 31"/>
                  <a:gd name="T54" fmla="*/ 0 w 8"/>
                  <a:gd name="T55" fmla="*/ 8 h 31"/>
                  <a:gd name="T56" fmla="*/ 0 w 8"/>
                  <a:gd name="T57" fmla="*/ 5 h 31"/>
                  <a:gd name="T58" fmla="*/ 0 w 8"/>
                  <a:gd name="T59" fmla="*/ 4 h 31"/>
                  <a:gd name="T60" fmla="*/ 0 w 8"/>
                  <a:gd name="T61" fmla="*/ 3 h 31"/>
                  <a:gd name="T62" fmla="*/ 0 w 8"/>
                  <a:gd name="T63" fmla="*/ 0 h 31"/>
                  <a:gd name="T64" fmla="*/ 2 w 8"/>
                  <a:gd name="T65" fmla="*/ 0 h 31"/>
                  <a:gd name="T66" fmla="*/ 2 w 8"/>
                  <a:gd name="T67" fmla="*/ 0 h 31"/>
                  <a:gd name="T68" fmla="*/ 2 w 8"/>
                  <a:gd name="T69" fmla="*/ 0 h 31"/>
                  <a:gd name="T70" fmla="*/ 2 w 8"/>
                  <a:gd name="T71" fmla="*/ 0 h 31"/>
                  <a:gd name="T72" fmla="*/ 5 w 8"/>
                  <a:gd name="T73" fmla="*/ 0 h 31"/>
                  <a:gd name="T74" fmla="*/ 5 w 8"/>
                  <a:gd name="T75" fmla="*/ 0 h 31"/>
                  <a:gd name="T76" fmla="*/ 6 w 8"/>
                  <a:gd name="T77" fmla="*/ 3 h 31"/>
                  <a:gd name="T78" fmla="*/ 6 w 8"/>
                  <a:gd name="T79" fmla="*/ 3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" h="31">
                    <a:moveTo>
                      <a:pt x="4" y="3"/>
                    </a:moveTo>
                    <a:lnTo>
                      <a:pt x="4" y="3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5" y="16"/>
                    </a:lnTo>
                    <a:lnTo>
                      <a:pt x="5" y="17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7" y="24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7" y="28"/>
                    </a:lnTo>
                    <a:lnTo>
                      <a:pt x="7" y="30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1" y="30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" name="Freeform 13"/>
              <p:cNvSpPr>
                <a:spLocks/>
              </p:cNvSpPr>
              <p:nvPr/>
            </p:nvSpPr>
            <p:spPr bwMode="auto">
              <a:xfrm>
                <a:off x="3259" y="940"/>
                <a:ext cx="12" cy="47"/>
              </a:xfrm>
              <a:custGeom>
                <a:avLst/>
                <a:gdLst>
                  <a:gd name="T0" fmla="*/ 8 w 8"/>
                  <a:gd name="T1" fmla="*/ 9 h 37"/>
                  <a:gd name="T2" fmla="*/ 8 w 8"/>
                  <a:gd name="T3" fmla="*/ 13 h 37"/>
                  <a:gd name="T4" fmla="*/ 8 w 8"/>
                  <a:gd name="T5" fmla="*/ 17 h 37"/>
                  <a:gd name="T6" fmla="*/ 8 w 8"/>
                  <a:gd name="T7" fmla="*/ 22 h 37"/>
                  <a:gd name="T8" fmla="*/ 11 w 8"/>
                  <a:gd name="T9" fmla="*/ 25 h 37"/>
                  <a:gd name="T10" fmla="*/ 11 w 8"/>
                  <a:gd name="T11" fmla="*/ 33 h 37"/>
                  <a:gd name="T12" fmla="*/ 12 w 8"/>
                  <a:gd name="T13" fmla="*/ 36 h 37"/>
                  <a:gd name="T14" fmla="*/ 12 w 8"/>
                  <a:gd name="T15" fmla="*/ 39 h 37"/>
                  <a:gd name="T16" fmla="*/ 11 w 8"/>
                  <a:gd name="T17" fmla="*/ 43 h 37"/>
                  <a:gd name="T18" fmla="*/ 11 w 8"/>
                  <a:gd name="T19" fmla="*/ 43 h 37"/>
                  <a:gd name="T20" fmla="*/ 11 w 8"/>
                  <a:gd name="T21" fmla="*/ 44 h 37"/>
                  <a:gd name="T22" fmla="*/ 11 w 8"/>
                  <a:gd name="T23" fmla="*/ 44 h 37"/>
                  <a:gd name="T24" fmla="*/ 8 w 8"/>
                  <a:gd name="T25" fmla="*/ 44 h 37"/>
                  <a:gd name="T26" fmla="*/ 6 w 8"/>
                  <a:gd name="T27" fmla="*/ 47 h 37"/>
                  <a:gd name="T28" fmla="*/ 6 w 8"/>
                  <a:gd name="T29" fmla="*/ 47 h 37"/>
                  <a:gd name="T30" fmla="*/ 5 w 8"/>
                  <a:gd name="T31" fmla="*/ 47 h 37"/>
                  <a:gd name="T32" fmla="*/ 5 w 8"/>
                  <a:gd name="T33" fmla="*/ 44 h 37"/>
                  <a:gd name="T34" fmla="*/ 2 w 8"/>
                  <a:gd name="T35" fmla="*/ 43 h 37"/>
                  <a:gd name="T36" fmla="*/ 2 w 8"/>
                  <a:gd name="T37" fmla="*/ 42 h 37"/>
                  <a:gd name="T38" fmla="*/ 0 w 8"/>
                  <a:gd name="T39" fmla="*/ 38 h 37"/>
                  <a:gd name="T40" fmla="*/ 0 w 8"/>
                  <a:gd name="T41" fmla="*/ 34 h 37"/>
                  <a:gd name="T42" fmla="*/ 0 w 8"/>
                  <a:gd name="T43" fmla="*/ 9 h 37"/>
                  <a:gd name="T44" fmla="*/ 0 w 8"/>
                  <a:gd name="T45" fmla="*/ 8 h 37"/>
                  <a:gd name="T46" fmla="*/ 0 w 8"/>
                  <a:gd name="T47" fmla="*/ 4 h 37"/>
                  <a:gd name="T48" fmla="*/ 0 w 8"/>
                  <a:gd name="T49" fmla="*/ 4 h 37"/>
                  <a:gd name="T50" fmla="*/ 2 w 8"/>
                  <a:gd name="T51" fmla="*/ 3 h 37"/>
                  <a:gd name="T52" fmla="*/ 2 w 8"/>
                  <a:gd name="T53" fmla="*/ 3 h 37"/>
                  <a:gd name="T54" fmla="*/ 2 w 8"/>
                  <a:gd name="T55" fmla="*/ 0 h 37"/>
                  <a:gd name="T56" fmla="*/ 5 w 8"/>
                  <a:gd name="T57" fmla="*/ 0 h 37"/>
                  <a:gd name="T58" fmla="*/ 5 w 8"/>
                  <a:gd name="T59" fmla="*/ 0 h 37"/>
                  <a:gd name="T60" fmla="*/ 6 w 8"/>
                  <a:gd name="T61" fmla="*/ 3 h 37"/>
                  <a:gd name="T62" fmla="*/ 6 w 8"/>
                  <a:gd name="T63" fmla="*/ 3 h 37"/>
                  <a:gd name="T64" fmla="*/ 6 w 8"/>
                  <a:gd name="T65" fmla="*/ 4 h 37"/>
                  <a:gd name="T66" fmla="*/ 8 w 8"/>
                  <a:gd name="T67" fmla="*/ 5 h 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" h="37">
                    <a:moveTo>
                      <a:pt x="5" y="4"/>
                    </a:moveTo>
                    <a:lnTo>
                      <a:pt x="5" y="7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7" y="20"/>
                    </a:lnTo>
                    <a:lnTo>
                      <a:pt x="7" y="23"/>
                    </a:lnTo>
                    <a:lnTo>
                      <a:pt x="7" y="26"/>
                    </a:lnTo>
                    <a:lnTo>
                      <a:pt x="7" y="27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8" y="31"/>
                    </a:lnTo>
                    <a:lnTo>
                      <a:pt x="8" y="33"/>
                    </a:lnTo>
                    <a:lnTo>
                      <a:pt x="7" y="34"/>
                    </a:lnTo>
                    <a:lnTo>
                      <a:pt x="7" y="35"/>
                    </a:lnTo>
                    <a:lnTo>
                      <a:pt x="5" y="35"/>
                    </a:lnTo>
                    <a:lnTo>
                      <a:pt x="5" y="37"/>
                    </a:lnTo>
                    <a:lnTo>
                      <a:pt x="4" y="37"/>
                    </a:lnTo>
                    <a:lnTo>
                      <a:pt x="3" y="37"/>
                    </a:lnTo>
                    <a:lnTo>
                      <a:pt x="3" y="35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1" y="33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" name="Freeform 14"/>
              <p:cNvSpPr>
                <a:spLocks/>
              </p:cNvSpPr>
              <p:nvPr/>
            </p:nvSpPr>
            <p:spPr bwMode="auto">
              <a:xfrm>
                <a:off x="3259" y="1031"/>
                <a:ext cx="12" cy="38"/>
              </a:xfrm>
              <a:custGeom>
                <a:avLst/>
                <a:gdLst>
                  <a:gd name="T0" fmla="*/ 7 w 7"/>
                  <a:gd name="T1" fmla="*/ 2 h 31"/>
                  <a:gd name="T2" fmla="*/ 7 w 7"/>
                  <a:gd name="T3" fmla="*/ 6 h 31"/>
                  <a:gd name="T4" fmla="*/ 7 w 7"/>
                  <a:gd name="T5" fmla="*/ 10 h 31"/>
                  <a:gd name="T6" fmla="*/ 9 w 7"/>
                  <a:gd name="T7" fmla="*/ 13 h 31"/>
                  <a:gd name="T8" fmla="*/ 9 w 7"/>
                  <a:gd name="T9" fmla="*/ 18 h 31"/>
                  <a:gd name="T10" fmla="*/ 12 w 7"/>
                  <a:gd name="T11" fmla="*/ 23 h 31"/>
                  <a:gd name="T12" fmla="*/ 12 w 7"/>
                  <a:gd name="T13" fmla="*/ 27 h 31"/>
                  <a:gd name="T14" fmla="*/ 12 w 7"/>
                  <a:gd name="T15" fmla="*/ 29 h 31"/>
                  <a:gd name="T16" fmla="*/ 12 w 7"/>
                  <a:gd name="T17" fmla="*/ 32 h 31"/>
                  <a:gd name="T18" fmla="*/ 12 w 7"/>
                  <a:gd name="T19" fmla="*/ 32 h 31"/>
                  <a:gd name="T20" fmla="*/ 12 w 7"/>
                  <a:gd name="T21" fmla="*/ 34 h 31"/>
                  <a:gd name="T22" fmla="*/ 12 w 7"/>
                  <a:gd name="T23" fmla="*/ 36 h 31"/>
                  <a:gd name="T24" fmla="*/ 9 w 7"/>
                  <a:gd name="T25" fmla="*/ 38 h 31"/>
                  <a:gd name="T26" fmla="*/ 9 w 7"/>
                  <a:gd name="T27" fmla="*/ 38 h 31"/>
                  <a:gd name="T28" fmla="*/ 7 w 7"/>
                  <a:gd name="T29" fmla="*/ 38 h 31"/>
                  <a:gd name="T30" fmla="*/ 7 w 7"/>
                  <a:gd name="T31" fmla="*/ 38 h 31"/>
                  <a:gd name="T32" fmla="*/ 7 w 7"/>
                  <a:gd name="T33" fmla="*/ 38 h 31"/>
                  <a:gd name="T34" fmla="*/ 5 w 7"/>
                  <a:gd name="T35" fmla="*/ 36 h 31"/>
                  <a:gd name="T36" fmla="*/ 2 w 7"/>
                  <a:gd name="T37" fmla="*/ 36 h 31"/>
                  <a:gd name="T38" fmla="*/ 2 w 7"/>
                  <a:gd name="T39" fmla="*/ 32 h 31"/>
                  <a:gd name="T40" fmla="*/ 2 w 7"/>
                  <a:gd name="T41" fmla="*/ 31 h 31"/>
                  <a:gd name="T42" fmla="*/ 0 w 7"/>
                  <a:gd name="T43" fmla="*/ 27 h 31"/>
                  <a:gd name="T44" fmla="*/ 0 w 7"/>
                  <a:gd name="T45" fmla="*/ 23 h 31"/>
                  <a:gd name="T46" fmla="*/ 0 w 7"/>
                  <a:gd name="T47" fmla="*/ 21 h 31"/>
                  <a:gd name="T48" fmla="*/ 0 w 7"/>
                  <a:gd name="T49" fmla="*/ 17 h 31"/>
                  <a:gd name="T50" fmla="*/ 0 w 7"/>
                  <a:gd name="T51" fmla="*/ 13 h 31"/>
                  <a:gd name="T52" fmla="*/ 0 w 7"/>
                  <a:gd name="T53" fmla="*/ 10 h 31"/>
                  <a:gd name="T54" fmla="*/ 0 w 7"/>
                  <a:gd name="T55" fmla="*/ 6 h 31"/>
                  <a:gd name="T56" fmla="*/ 0 w 7"/>
                  <a:gd name="T57" fmla="*/ 5 h 31"/>
                  <a:gd name="T58" fmla="*/ 0 w 7"/>
                  <a:gd name="T59" fmla="*/ 2 h 31"/>
                  <a:gd name="T60" fmla="*/ 0 w 7"/>
                  <a:gd name="T61" fmla="*/ 1 h 31"/>
                  <a:gd name="T62" fmla="*/ 0 w 7"/>
                  <a:gd name="T63" fmla="*/ 0 h 31"/>
                  <a:gd name="T64" fmla="*/ 2 w 7"/>
                  <a:gd name="T65" fmla="*/ 0 h 31"/>
                  <a:gd name="T66" fmla="*/ 2 w 7"/>
                  <a:gd name="T67" fmla="*/ 0 h 31"/>
                  <a:gd name="T68" fmla="*/ 2 w 7"/>
                  <a:gd name="T69" fmla="*/ 0 h 31"/>
                  <a:gd name="T70" fmla="*/ 2 w 7"/>
                  <a:gd name="T71" fmla="*/ 0 h 31"/>
                  <a:gd name="T72" fmla="*/ 5 w 7"/>
                  <a:gd name="T73" fmla="*/ 0 h 31"/>
                  <a:gd name="T74" fmla="*/ 5 w 7"/>
                  <a:gd name="T75" fmla="*/ 0 h 31"/>
                  <a:gd name="T76" fmla="*/ 7 w 7"/>
                  <a:gd name="T77" fmla="*/ 1 h 31"/>
                  <a:gd name="T78" fmla="*/ 7 w 7"/>
                  <a:gd name="T79" fmla="*/ 1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" h="31">
                    <a:moveTo>
                      <a:pt x="4" y="1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7" y="22"/>
                    </a:lnTo>
                    <a:lnTo>
                      <a:pt x="7" y="24"/>
                    </a:lnTo>
                    <a:lnTo>
                      <a:pt x="7" y="25"/>
                    </a:lnTo>
                    <a:lnTo>
                      <a:pt x="7" y="26"/>
                    </a:lnTo>
                    <a:lnTo>
                      <a:pt x="7" y="28"/>
                    </a:lnTo>
                    <a:lnTo>
                      <a:pt x="7" y="29"/>
                    </a:lnTo>
                    <a:lnTo>
                      <a:pt x="5" y="29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3" y="29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" name="Freeform 15"/>
              <p:cNvSpPr>
                <a:spLocks/>
              </p:cNvSpPr>
              <p:nvPr/>
            </p:nvSpPr>
            <p:spPr bwMode="auto">
              <a:xfrm>
                <a:off x="3306" y="1004"/>
                <a:ext cx="44" cy="41"/>
              </a:xfrm>
              <a:custGeom>
                <a:avLst/>
                <a:gdLst>
                  <a:gd name="T0" fmla="*/ 31 w 33"/>
                  <a:gd name="T1" fmla="*/ 4 h 31"/>
                  <a:gd name="T2" fmla="*/ 33 w 33"/>
                  <a:gd name="T3" fmla="*/ 7 h 31"/>
                  <a:gd name="T4" fmla="*/ 37 w 33"/>
                  <a:gd name="T5" fmla="*/ 8 h 31"/>
                  <a:gd name="T6" fmla="*/ 39 w 33"/>
                  <a:gd name="T7" fmla="*/ 9 h 31"/>
                  <a:gd name="T8" fmla="*/ 40 w 33"/>
                  <a:gd name="T9" fmla="*/ 12 h 31"/>
                  <a:gd name="T10" fmla="*/ 43 w 33"/>
                  <a:gd name="T11" fmla="*/ 13 h 31"/>
                  <a:gd name="T12" fmla="*/ 43 w 33"/>
                  <a:gd name="T13" fmla="*/ 16 h 31"/>
                  <a:gd name="T14" fmla="*/ 44 w 33"/>
                  <a:gd name="T15" fmla="*/ 19 h 31"/>
                  <a:gd name="T16" fmla="*/ 44 w 33"/>
                  <a:gd name="T17" fmla="*/ 22 h 31"/>
                  <a:gd name="T18" fmla="*/ 44 w 33"/>
                  <a:gd name="T19" fmla="*/ 26 h 31"/>
                  <a:gd name="T20" fmla="*/ 44 w 33"/>
                  <a:gd name="T21" fmla="*/ 30 h 31"/>
                  <a:gd name="T22" fmla="*/ 43 w 33"/>
                  <a:gd name="T23" fmla="*/ 34 h 31"/>
                  <a:gd name="T24" fmla="*/ 40 w 33"/>
                  <a:gd name="T25" fmla="*/ 37 h 31"/>
                  <a:gd name="T26" fmla="*/ 37 w 33"/>
                  <a:gd name="T27" fmla="*/ 40 h 31"/>
                  <a:gd name="T28" fmla="*/ 33 w 33"/>
                  <a:gd name="T29" fmla="*/ 41 h 31"/>
                  <a:gd name="T30" fmla="*/ 31 w 33"/>
                  <a:gd name="T31" fmla="*/ 41 h 31"/>
                  <a:gd name="T32" fmla="*/ 28 w 33"/>
                  <a:gd name="T33" fmla="*/ 41 h 31"/>
                  <a:gd name="T34" fmla="*/ 24 w 33"/>
                  <a:gd name="T35" fmla="*/ 41 h 31"/>
                  <a:gd name="T36" fmla="*/ 20 w 33"/>
                  <a:gd name="T37" fmla="*/ 40 h 31"/>
                  <a:gd name="T38" fmla="*/ 16 w 33"/>
                  <a:gd name="T39" fmla="*/ 40 h 31"/>
                  <a:gd name="T40" fmla="*/ 15 w 33"/>
                  <a:gd name="T41" fmla="*/ 37 h 31"/>
                  <a:gd name="T42" fmla="*/ 11 w 33"/>
                  <a:gd name="T43" fmla="*/ 37 h 31"/>
                  <a:gd name="T44" fmla="*/ 9 w 33"/>
                  <a:gd name="T45" fmla="*/ 36 h 31"/>
                  <a:gd name="T46" fmla="*/ 7 w 33"/>
                  <a:gd name="T47" fmla="*/ 34 h 31"/>
                  <a:gd name="T48" fmla="*/ 5 w 33"/>
                  <a:gd name="T49" fmla="*/ 34 h 31"/>
                  <a:gd name="T50" fmla="*/ 3 w 33"/>
                  <a:gd name="T51" fmla="*/ 32 h 31"/>
                  <a:gd name="T52" fmla="*/ 3 w 33"/>
                  <a:gd name="T53" fmla="*/ 28 h 31"/>
                  <a:gd name="T54" fmla="*/ 1 w 33"/>
                  <a:gd name="T55" fmla="*/ 26 h 31"/>
                  <a:gd name="T56" fmla="*/ 1 w 33"/>
                  <a:gd name="T57" fmla="*/ 22 h 31"/>
                  <a:gd name="T58" fmla="*/ 0 w 33"/>
                  <a:gd name="T59" fmla="*/ 19 h 31"/>
                  <a:gd name="T60" fmla="*/ 1 w 33"/>
                  <a:gd name="T61" fmla="*/ 16 h 31"/>
                  <a:gd name="T62" fmla="*/ 1 w 33"/>
                  <a:gd name="T63" fmla="*/ 13 h 31"/>
                  <a:gd name="T64" fmla="*/ 1 w 33"/>
                  <a:gd name="T65" fmla="*/ 9 h 31"/>
                  <a:gd name="T66" fmla="*/ 1 w 33"/>
                  <a:gd name="T67" fmla="*/ 8 h 31"/>
                  <a:gd name="T68" fmla="*/ 3 w 33"/>
                  <a:gd name="T69" fmla="*/ 7 h 31"/>
                  <a:gd name="T70" fmla="*/ 5 w 33"/>
                  <a:gd name="T71" fmla="*/ 4 h 31"/>
                  <a:gd name="T72" fmla="*/ 7 w 33"/>
                  <a:gd name="T73" fmla="*/ 3 h 31"/>
                  <a:gd name="T74" fmla="*/ 9 w 33"/>
                  <a:gd name="T75" fmla="*/ 0 h 31"/>
                  <a:gd name="T76" fmla="*/ 12 w 33"/>
                  <a:gd name="T77" fmla="*/ 0 h 31"/>
                  <a:gd name="T78" fmla="*/ 15 w 33"/>
                  <a:gd name="T79" fmla="*/ 0 h 31"/>
                  <a:gd name="T80" fmla="*/ 19 w 33"/>
                  <a:gd name="T81" fmla="*/ 0 h 31"/>
                  <a:gd name="T82" fmla="*/ 19 w 33"/>
                  <a:gd name="T83" fmla="*/ 0 h 31"/>
                  <a:gd name="T84" fmla="*/ 20 w 33"/>
                  <a:gd name="T85" fmla="*/ 3 h 31"/>
                  <a:gd name="T86" fmla="*/ 21 w 33"/>
                  <a:gd name="T87" fmla="*/ 3 h 31"/>
                  <a:gd name="T88" fmla="*/ 29 w 33"/>
                  <a:gd name="T89" fmla="*/ 4 h 3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3" h="31">
                    <a:moveTo>
                      <a:pt x="22" y="3"/>
                    </a:moveTo>
                    <a:lnTo>
                      <a:pt x="23" y="3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30" y="9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3" y="17"/>
                    </a:lnTo>
                    <a:lnTo>
                      <a:pt x="33" y="19"/>
                    </a:lnTo>
                    <a:lnTo>
                      <a:pt x="33" y="20"/>
                    </a:lnTo>
                    <a:lnTo>
                      <a:pt x="33" y="21"/>
                    </a:lnTo>
                    <a:lnTo>
                      <a:pt x="33" y="23"/>
                    </a:lnTo>
                    <a:lnTo>
                      <a:pt x="33" y="24"/>
                    </a:lnTo>
                    <a:lnTo>
                      <a:pt x="32" y="26"/>
                    </a:lnTo>
                    <a:lnTo>
                      <a:pt x="32" y="27"/>
                    </a:lnTo>
                    <a:lnTo>
                      <a:pt x="30" y="28"/>
                    </a:lnTo>
                    <a:lnTo>
                      <a:pt x="29" y="30"/>
                    </a:lnTo>
                    <a:lnTo>
                      <a:pt x="28" y="30"/>
                    </a:lnTo>
                    <a:lnTo>
                      <a:pt x="26" y="31"/>
                    </a:lnTo>
                    <a:lnTo>
                      <a:pt x="25" y="31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19" y="31"/>
                    </a:lnTo>
                    <a:lnTo>
                      <a:pt x="18" y="31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2" y="30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" name="Freeform 16"/>
              <p:cNvSpPr>
                <a:spLocks/>
              </p:cNvSpPr>
              <p:nvPr/>
            </p:nvSpPr>
            <p:spPr bwMode="auto">
              <a:xfrm>
                <a:off x="3306" y="1130"/>
                <a:ext cx="44" cy="38"/>
              </a:xfrm>
              <a:custGeom>
                <a:avLst/>
                <a:gdLst>
                  <a:gd name="T0" fmla="*/ 31 w 33"/>
                  <a:gd name="T1" fmla="*/ 4 h 31"/>
                  <a:gd name="T2" fmla="*/ 33 w 33"/>
                  <a:gd name="T3" fmla="*/ 5 h 31"/>
                  <a:gd name="T4" fmla="*/ 37 w 33"/>
                  <a:gd name="T5" fmla="*/ 6 h 31"/>
                  <a:gd name="T6" fmla="*/ 39 w 33"/>
                  <a:gd name="T7" fmla="*/ 9 h 31"/>
                  <a:gd name="T8" fmla="*/ 40 w 33"/>
                  <a:gd name="T9" fmla="*/ 10 h 31"/>
                  <a:gd name="T10" fmla="*/ 43 w 33"/>
                  <a:gd name="T11" fmla="*/ 12 h 31"/>
                  <a:gd name="T12" fmla="*/ 43 w 33"/>
                  <a:gd name="T13" fmla="*/ 13 h 31"/>
                  <a:gd name="T14" fmla="*/ 44 w 33"/>
                  <a:gd name="T15" fmla="*/ 17 h 31"/>
                  <a:gd name="T16" fmla="*/ 44 w 33"/>
                  <a:gd name="T17" fmla="*/ 21 h 31"/>
                  <a:gd name="T18" fmla="*/ 44 w 33"/>
                  <a:gd name="T19" fmla="*/ 23 h 31"/>
                  <a:gd name="T20" fmla="*/ 44 w 33"/>
                  <a:gd name="T21" fmla="*/ 27 h 31"/>
                  <a:gd name="T22" fmla="*/ 43 w 33"/>
                  <a:gd name="T23" fmla="*/ 31 h 31"/>
                  <a:gd name="T24" fmla="*/ 40 w 33"/>
                  <a:gd name="T25" fmla="*/ 34 h 31"/>
                  <a:gd name="T26" fmla="*/ 37 w 33"/>
                  <a:gd name="T27" fmla="*/ 36 h 31"/>
                  <a:gd name="T28" fmla="*/ 33 w 33"/>
                  <a:gd name="T29" fmla="*/ 38 h 31"/>
                  <a:gd name="T30" fmla="*/ 31 w 33"/>
                  <a:gd name="T31" fmla="*/ 38 h 31"/>
                  <a:gd name="T32" fmla="*/ 28 w 33"/>
                  <a:gd name="T33" fmla="*/ 38 h 31"/>
                  <a:gd name="T34" fmla="*/ 24 w 33"/>
                  <a:gd name="T35" fmla="*/ 38 h 31"/>
                  <a:gd name="T36" fmla="*/ 20 w 33"/>
                  <a:gd name="T37" fmla="*/ 36 h 31"/>
                  <a:gd name="T38" fmla="*/ 16 w 33"/>
                  <a:gd name="T39" fmla="*/ 36 h 31"/>
                  <a:gd name="T40" fmla="*/ 15 w 33"/>
                  <a:gd name="T41" fmla="*/ 34 h 31"/>
                  <a:gd name="T42" fmla="*/ 11 w 33"/>
                  <a:gd name="T43" fmla="*/ 34 h 31"/>
                  <a:gd name="T44" fmla="*/ 9 w 33"/>
                  <a:gd name="T45" fmla="*/ 32 h 31"/>
                  <a:gd name="T46" fmla="*/ 7 w 33"/>
                  <a:gd name="T47" fmla="*/ 31 h 31"/>
                  <a:gd name="T48" fmla="*/ 5 w 33"/>
                  <a:gd name="T49" fmla="*/ 29 h 31"/>
                  <a:gd name="T50" fmla="*/ 3 w 33"/>
                  <a:gd name="T51" fmla="*/ 27 h 31"/>
                  <a:gd name="T52" fmla="*/ 3 w 33"/>
                  <a:gd name="T53" fmla="*/ 26 h 31"/>
                  <a:gd name="T54" fmla="*/ 1 w 33"/>
                  <a:gd name="T55" fmla="*/ 22 h 31"/>
                  <a:gd name="T56" fmla="*/ 1 w 33"/>
                  <a:gd name="T57" fmla="*/ 18 h 31"/>
                  <a:gd name="T58" fmla="*/ 0 w 33"/>
                  <a:gd name="T59" fmla="*/ 17 h 31"/>
                  <a:gd name="T60" fmla="*/ 1 w 33"/>
                  <a:gd name="T61" fmla="*/ 13 h 31"/>
                  <a:gd name="T62" fmla="*/ 1 w 33"/>
                  <a:gd name="T63" fmla="*/ 10 h 31"/>
                  <a:gd name="T64" fmla="*/ 1 w 33"/>
                  <a:gd name="T65" fmla="*/ 9 h 31"/>
                  <a:gd name="T66" fmla="*/ 1 w 33"/>
                  <a:gd name="T67" fmla="*/ 6 h 31"/>
                  <a:gd name="T68" fmla="*/ 3 w 33"/>
                  <a:gd name="T69" fmla="*/ 5 h 31"/>
                  <a:gd name="T70" fmla="*/ 5 w 33"/>
                  <a:gd name="T71" fmla="*/ 4 h 31"/>
                  <a:gd name="T72" fmla="*/ 7 w 33"/>
                  <a:gd name="T73" fmla="*/ 1 h 31"/>
                  <a:gd name="T74" fmla="*/ 9 w 33"/>
                  <a:gd name="T75" fmla="*/ 0 h 31"/>
                  <a:gd name="T76" fmla="*/ 12 w 33"/>
                  <a:gd name="T77" fmla="*/ 0 h 31"/>
                  <a:gd name="T78" fmla="*/ 15 w 33"/>
                  <a:gd name="T79" fmla="*/ 0 h 31"/>
                  <a:gd name="T80" fmla="*/ 19 w 33"/>
                  <a:gd name="T81" fmla="*/ 0 h 31"/>
                  <a:gd name="T82" fmla="*/ 19 w 33"/>
                  <a:gd name="T83" fmla="*/ 0 h 31"/>
                  <a:gd name="T84" fmla="*/ 20 w 33"/>
                  <a:gd name="T85" fmla="*/ 0 h 31"/>
                  <a:gd name="T86" fmla="*/ 21 w 33"/>
                  <a:gd name="T87" fmla="*/ 1 h 31"/>
                  <a:gd name="T88" fmla="*/ 29 w 33"/>
                  <a:gd name="T89" fmla="*/ 4 h 3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3" h="31">
                    <a:moveTo>
                      <a:pt x="22" y="3"/>
                    </a:moveTo>
                    <a:lnTo>
                      <a:pt x="23" y="3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30" y="8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3" y="12"/>
                    </a:lnTo>
                    <a:lnTo>
                      <a:pt x="33" y="14"/>
                    </a:lnTo>
                    <a:lnTo>
                      <a:pt x="33" y="17"/>
                    </a:lnTo>
                    <a:lnTo>
                      <a:pt x="33" y="18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3" y="22"/>
                    </a:lnTo>
                    <a:lnTo>
                      <a:pt x="33" y="24"/>
                    </a:lnTo>
                    <a:lnTo>
                      <a:pt x="32" y="25"/>
                    </a:lnTo>
                    <a:lnTo>
                      <a:pt x="32" y="26"/>
                    </a:lnTo>
                    <a:lnTo>
                      <a:pt x="30" y="28"/>
                    </a:lnTo>
                    <a:lnTo>
                      <a:pt x="29" y="29"/>
                    </a:lnTo>
                    <a:lnTo>
                      <a:pt x="28" y="29"/>
                    </a:lnTo>
                    <a:lnTo>
                      <a:pt x="26" y="31"/>
                    </a:lnTo>
                    <a:lnTo>
                      <a:pt x="25" y="31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19" y="31"/>
                    </a:lnTo>
                    <a:lnTo>
                      <a:pt x="18" y="31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4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" name="Freeform 17"/>
              <p:cNvSpPr>
                <a:spLocks/>
              </p:cNvSpPr>
              <p:nvPr/>
            </p:nvSpPr>
            <p:spPr bwMode="auto">
              <a:xfrm>
                <a:off x="3306" y="1089"/>
                <a:ext cx="44" cy="41"/>
              </a:xfrm>
              <a:custGeom>
                <a:avLst/>
                <a:gdLst>
                  <a:gd name="T0" fmla="*/ 31 w 33"/>
                  <a:gd name="T1" fmla="*/ 4 h 31"/>
                  <a:gd name="T2" fmla="*/ 33 w 33"/>
                  <a:gd name="T3" fmla="*/ 4 h 31"/>
                  <a:gd name="T4" fmla="*/ 37 w 33"/>
                  <a:gd name="T5" fmla="*/ 5 h 31"/>
                  <a:gd name="T6" fmla="*/ 39 w 33"/>
                  <a:gd name="T7" fmla="*/ 9 h 31"/>
                  <a:gd name="T8" fmla="*/ 40 w 33"/>
                  <a:gd name="T9" fmla="*/ 11 h 31"/>
                  <a:gd name="T10" fmla="*/ 43 w 33"/>
                  <a:gd name="T11" fmla="*/ 13 h 31"/>
                  <a:gd name="T12" fmla="*/ 43 w 33"/>
                  <a:gd name="T13" fmla="*/ 15 h 31"/>
                  <a:gd name="T14" fmla="*/ 44 w 33"/>
                  <a:gd name="T15" fmla="*/ 16 h 31"/>
                  <a:gd name="T16" fmla="*/ 44 w 33"/>
                  <a:gd name="T17" fmla="*/ 20 h 31"/>
                  <a:gd name="T18" fmla="*/ 44 w 33"/>
                  <a:gd name="T19" fmla="*/ 25 h 31"/>
                  <a:gd name="T20" fmla="*/ 44 w 33"/>
                  <a:gd name="T21" fmla="*/ 29 h 31"/>
                  <a:gd name="T22" fmla="*/ 43 w 33"/>
                  <a:gd name="T23" fmla="*/ 33 h 31"/>
                  <a:gd name="T24" fmla="*/ 40 w 33"/>
                  <a:gd name="T25" fmla="*/ 37 h 31"/>
                  <a:gd name="T26" fmla="*/ 37 w 33"/>
                  <a:gd name="T27" fmla="*/ 38 h 31"/>
                  <a:gd name="T28" fmla="*/ 33 w 33"/>
                  <a:gd name="T29" fmla="*/ 38 h 31"/>
                  <a:gd name="T30" fmla="*/ 31 w 33"/>
                  <a:gd name="T31" fmla="*/ 41 h 31"/>
                  <a:gd name="T32" fmla="*/ 28 w 33"/>
                  <a:gd name="T33" fmla="*/ 41 h 31"/>
                  <a:gd name="T34" fmla="*/ 24 w 33"/>
                  <a:gd name="T35" fmla="*/ 38 h 31"/>
                  <a:gd name="T36" fmla="*/ 20 w 33"/>
                  <a:gd name="T37" fmla="*/ 38 h 31"/>
                  <a:gd name="T38" fmla="*/ 16 w 33"/>
                  <a:gd name="T39" fmla="*/ 37 h 31"/>
                  <a:gd name="T40" fmla="*/ 15 w 33"/>
                  <a:gd name="T41" fmla="*/ 37 h 31"/>
                  <a:gd name="T42" fmla="*/ 11 w 33"/>
                  <a:gd name="T43" fmla="*/ 34 h 31"/>
                  <a:gd name="T44" fmla="*/ 9 w 33"/>
                  <a:gd name="T45" fmla="*/ 34 h 31"/>
                  <a:gd name="T46" fmla="*/ 7 w 33"/>
                  <a:gd name="T47" fmla="*/ 33 h 31"/>
                  <a:gd name="T48" fmla="*/ 5 w 33"/>
                  <a:gd name="T49" fmla="*/ 32 h 31"/>
                  <a:gd name="T50" fmla="*/ 3 w 33"/>
                  <a:gd name="T51" fmla="*/ 29 h 31"/>
                  <a:gd name="T52" fmla="*/ 3 w 33"/>
                  <a:gd name="T53" fmla="*/ 28 h 31"/>
                  <a:gd name="T54" fmla="*/ 1 w 33"/>
                  <a:gd name="T55" fmla="*/ 24 h 31"/>
                  <a:gd name="T56" fmla="*/ 1 w 33"/>
                  <a:gd name="T57" fmla="*/ 20 h 31"/>
                  <a:gd name="T58" fmla="*/ 0 w 33"/>
                  <a:gd name="T59" fmla="*/ 16 h 31"/>
                  <a:gd name="T60" fmla="*/ 1 w 33"/>
                  <a:gd name="T61" fmla="*/ 15 h 31"/>
                  <a:gd name="T62" fmla="*/ 1 w 33"/>
                  <a:gd name="T63" fmla="*/ 11 h 31"/>
                  <a:gd name="T64" fmla="*/ 1 w 33"/>
                  <a:gd name="T65" fmla="*/ 9 h 31"/>
                  <a:gd name="T66" fmla="*/ 1 w 33"/>
                  <a:gd name="T67" fmla="*/ 5 h 31"/>
                  <a:gd name="T68" fmla="*/ 3 w 33"/>
                  <a:gd name="T69" fmla="*/ 4 h 31"/>
                  <a:gd name="T70" fmla="*/ 5 w 33"/>
                  <a:gd name="T71" fmla="*/ 1 h 31"/>
                  <a:gd name="T72" fmla="*/ 7 w 33"/>
                  <a:gd name="T73" fmla="*/ 1 h 31"/>
                  <a:gd name="T74" fmla="*/ 9 w 33"/>
                  <a:gd name="T75" fmla="*/ 0 h 31"/>
                  <a:gd name="T76" fmla="*/ 12 w 33"/>
                  <a:gd name="T77" fmla="*/ 0 h 31"/>
                  <a:gd name="T78" fmla="*/ 15 w 33"/>
                  <a:gd name="T79" fmla="*/ 0 h 31"/>
                  <a:gd name="T80" fmla="*/ 19 w 33"/>
                  <a:gd name="T81" fmla="*/ 0 h 31"/>
                  <a:gd name="T82" fmla="*/ 19 w 33"/>
                  <a:gd name="T83" fmla="*/ 0 h 31"/>
                  <a:gd name="T84" fmla="*/ 20 w 33"/>
                  <a:gd name="T85" fmla="*/ 0 h 31"/>
                  <a:gd name="T86" fmla="*/ 21 w 33"/>
                  <a:gd name="T87" fmla="*/ 0 h 31"/>
                  <a:gd name="T88" fmla="*/ 29 w 33"/>
                  <a:gd name="T89" fmla="*/ 1 h 3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3" h="31">
                    <a:moveTo>
                      <a:pt x="22" y="1"/>
                    </a:moveTo>
                    <a:lnTo>
                      <a:pt x="23" y="3"/>
                    </a:lnTo>
                    <a:lnTo>
                      <a:pt x="25" y="3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3" y="12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3" y="18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3" y="22"/>
                    </a:lnTo>
                    <a:lnTo>
                      <a:pt x="33" y="24"/>
                    </a:lnTo>
                    <a:lnTo>
                      <a:pt x="32" y="25"/>
                    </a:lnTo>
                    <a:lnTo>
                      <a:pt x="32" y="26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8" y="29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19" y="29"/>
                    </a:lnTo>
                    <a:lnTo>
                      <a:pt x="18" y="29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4" y="29"/>
                    </a:lnTo>
                    <a:lnTo>
                      <a:pt x="12" y="28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6"/>
                    </a:lnTo>
                    <a:lnTo>
                      <a:pt x="7" y="26"/>
                    </a:lnTo>
                    <a:lnTo>
                      <a:pt x="7" y="25"/>
                    </a:lnTo>
                    <a:lnTo>
                      <a:pt x="5" y="25"/>
                    </a:lnTo>
                    <a:lnTo>
                      <a:pt x="4" y="24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" name="Freeform 18"/>
              <p:cNvSpPr>
                <a:spLocks/>
              </p:cNvSpPr>
              <p:nvPr/>
            </p:nvSpPr>
            <p:spPr bwMode="auto">
              <a:xfrm>
                <a:off x="3306" y="1212"/>
                <a:ext cx="44" cy="38"/>
              </a:xfrm>
              <a:custGeom>
                <a:avLst/>
                <a:gdLst>
                  <a:gd name="T0" fmla="*/ 31 w 33"/>
                  <a:gd name="T1" fmla="*/ 1 h 31"/>
                  <a:gd name="T2" fmla="*/ 33 w 33"/>
                  <a:gd name="T3" fmla="*/ 4 h 31"/>
                  <a:gd name="T4" fmla="*/ 37 w 33"/>
                  <a:gd name="T5" fmla="*/ 5 h 31"/>
                  <a:gd name="T6" fmla="*/ 39 w 33"/>
                  <a:gd name="T7" fmla="*/ 9 h 31"/>
                  <a:gd name="T8" fmla="*/ 40 w 33"/>
                  <a:gd name="T9" fmla="*/ 11 h 31"/>
                  <a:gd name="T10" fmla="*/ 43 w 33"/>
                  <a:gd name="T11" fmla="*/ 12 h 31"/>
                  <a:gd name="T12" fmla="*/ 43 w 33"/>
                  <a:gd name="T13" fmla="*/ 13 h 31"/>
                  <a:gd name="T14" fmla="*/ 44 w 33"/>
                  <a:gd name="T15" fmla="*/ 16 h 31"/>
                  <a:gd name="T16" fmla="*/ 44 w 33"/>
                  <a:gd name="T17" fmla="*/ 20 h 31"/>
                  <a:gd name="T18" fmla="*/ 44 w 33"/>
                  <a:gd name="T19" fmla="*/ 25 h 31"/>
                  <a:gd name="T20" fmla="*/ 44 w 33"/>
                  <a:gd name="T21" fmla="*/ 28 h 31"/>
                  <a:gd name="T22" fmla="*/ 43 w 33"/>
                  <a:gd name="T23" fmla="*/ 31 h 31"/>
                  <a:gd name="T24" fmla="*/ 40 w 33"/>
                  <a:gd name="T25" fmla="*/ 34 h 31"/>
                  <a:gd name="T26" fmla="*/ 37 w 33"/>
                  <a:gd name="T27" fmla="*/ 37 h 31"/>
                  <a:gd name="T28" fmla="*/ 33 w 33"/>
                  <a:gd name="T29" fmla="*/ 37 h 31"/>
                  <a:gd name="T30" fmla="*/ 31 w 33"/>
                  <a:gd name="T31" fmla="*/ 38 h 31"/>
                  <a:gd name="T32" fmla="*/ 28 w 33"/>
                  <a:gd name="T33" fmla="*/ 37 h 31"/>
                  <a:gd name="T34" fmla="*/ 24 w 33"/>
                  <a:gd name="T35" fmla="*/ 37 h 31"/>
                  <a:gd name="T36" fmla="*/ 20 w 33"/>
                  <a:gd name="T37" fmla="*/ 37 h 31"/>
                  <a:gd name="T38" fmla="*/ 16 w 33"/>
                  <a:gd name="T39" fmla="*/ 34 h 31"/>
                  <a:gd name="T40" fmla="*/ 15 w 33"/>
                  <a:gd name="T41" fmla="*/ 34 h 31"/>
                  <a:gd name="T42" fmla="*/ 11 w 33"/>
                  <a:gd name="T43" fmla="*/ 33 h 31"/>
                  <a:gd name="T44" fmla="*/ 9 w 33"/>
                  <a:gd name="T45" fmla="*/ 33 h 31"/>
                  <a:gd name="T46" fmla="*/ 7 w 33"/>
                  <a:gd name="T47" fmla="*/ 31 h 31"/>
                  <a:gd name="T48" fmla="*/ 5 w 33"/>
                  <a:gd name="T49" fmla="*/ 29 h 31"/>
                  <a:gd name="T50" fmla="*/ 3 w 33"/>
                  <a:gd name="T51" fmla="*/ 28 h 31"/>
                  <a:gd name="T52" fmla="*/ 3 w 33"/>
                  <a:gd name="T53" fmla="*/ 26 h 31"/>
                  <a:gd name="T54" fmla="*/ 1 w 33"/>
                  <a:gd name="T55" fmla="*/ 22 h 31"/>
                  <a:gd name="T56" fmla="*/ 1 w 33"/>
                  <a:gd name="T57" fmla="*/ 20 h 31"/>
                  <a:gd name="T58" fmla="*/ 0 w 33"/>
                  <a:gd name="T59" fmla="*/ 16 h 31"/>
                  <a:gd name="T60" fmla="*/ 1 w 33"/>
                  <a:gd name="T61" fmla="*/ 13 h 31"/>
                  <a:gd name="T62" fmla="*/ 1 w 33"/>
                  <a:gd name="T63" fmla="*/ 11 h 31"/>
                  <a:gd name="T64" fmla="*/ 1 w 33"/>
                  <a:gd name="T65" fmla="*/ 7 h 31"/>
                  <a:gd name="T66" fmla="*/ 1 w 33"/>
                  <a:gd name="T67" fmla="*/ 5 h 31"/>
                  <a:gd name="T68" fmla="*/ 3 w 33"/>
                  <a:gd name="T69" fmla="*/ 4 h 31"/>
                  <a:gd name="T70" fmla="*/ 5 w 33"/>
                  <a:gd name="T71" fmla="*/ 1 h 31"/>
                  <a:gd name="T72" fmla="*/ 7 w 33"/>
                  <a:gd name="T73" fmla="*/ 0 h 31"/>
                  <a:gd name="T74" fmla="*/ 9 w 33"/>
                  <a:gd name="T75" fmla="*/ 0 h 31"/>
                  <a:gd name="T76" fmla="*/ 12 w 33"/>
                  <a:gd name="T77" fmla="*/ 0 h 31"/>
                  <a:gd name="T78" fmla="*/ 15 w 33"/>
                  <a:gd name="T79" fmla="*/ 0 h 31"/>
                  <a:gd name="T80" fmla="*/ 19 w 33"/>
                  <a:gd name="T81" fmla="*/ 0 h 31"/>
                  <a:gd name="T82" fmla="*/ 19 w 33"/>
                  <a:gd name="T83" fmla="*/ 0 h 31"/>
                  <a:gd name="T84" fmla="*/ 20 w 33"/>
                  <a:gd name="T85" fmla="*/ 0 h 31"/>
                  <a:gd name="T86" fmla="*/ 21 w 33"/>
                  <a:gd name="T87" fmla="*/ 0 h 31"/>
                  <a:gd name="T88" fmla="*/ 29 w 33"/>
                  <a:gd name="T89" fmla="*/ 1 h 3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3" h="31">
                    <a:moveTo>
                      <a:pt x="22" y="1"/>
                    </a:moveTo>
                    <a:lnTo>
                      <a:pt x="23" y="1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3" y="17"/>
                    </a:lnTo>
                    <a:lnTo>
                      <a:pt x="33" y="20"/>
                    </a:lnTo>
                    <a:lnTo>
                      <a:pt x="33" y="21"/>
                    </a:lnTo>
                    <a:lnTo>
                      <a:pt x="33" y="23"/>
                    </a:lnTo>
                    <a:lnTo>
                      <a:pt x="33" y="24"/>
                    </a:lnTo>
                    <a:lnTo>
                      <a:pt x="32" y="25"/>
                    </a:lnTo>
                    <a:lnTo>
                      <a:pt x="32" y="27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8" y="30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1" y="30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2" y="28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7" y="27"/>
                    </a:lnTo>
                    <a:lnTo>
                      <a:pt x="7" y="25"/>
                    </a:lnTo>
                    <a:lnTo>
                      <a:pt x="5" y="25"/>
                    </a:lnTo>
                    <a:lnTo>
                      <a:pt x="5" y="24"/>
                    </a:lnTo>
                    <a:lnTo>
                      <a:pt x="4" y="24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" name="Freeform 19"/>
              <p:cNvSpPr>
                <a:spLocks/>
              </p:cNvSpPr>
              <p:nvPr/>
            </p:nvSpPr>
            <p:spPr bwMode="auto">
              <a:xfrm>
                <a:off x="3306" y="1168"/>
                <a:ext cx="44" cy="41"/>
              </a:xfrm>
              <a:custGeom>
                <a:avLst/>
                <a:gdLst>
                  <a:gd name="T0" fmla="*/ 31 w 33"/>
                  <a:gd name="T1" fmla="*/ 4 h 31"/>
                  <a:gd name="T2" fmla="*/ 33 w 33"/>
                  <a:gd name="T3" fmla="*/ 5 h 31"/>
                  <a:gd name="T4" fmla="*/ 37 w 33"/>
                  <a:gd name="T5" fmla="*/ 7 h 31"/>
                  <a:gd name="T6" fmla="*/ 39 w 33"/>
                  <a:gd name="T7" fmla="*/ 9 h 31"/>
                  <a:gd name="T8" fmla="*/ 40 w 33"/>
                  <a:gd name="T9" fmla="*/ 13 h 31"/>
                  <a:gd name="T10" fmla="*/ 43 w 33"/>
                  <a:gd name="T11" fmla="*/ 15 h 31"/>
                  <a:gd name="T12" fmla="*/ 43 w 33"/>
                  <a:gd name="T13" fmla="*/ 16 h 31"/>
                  <a:gd name="T14" fmla="*/ 44 w 33"/>
                  <a:gd name="T15" fmla="*/ 19 h 31"/>
                  <a:gd name="T16" fmla="*/ 44 w 33"/>
                  <a:gd name="T17" fmla="*/ 22 h 31"/>
                  <a:gd name="T18" fmla="*/ 44 w 33"/>
                  <a:gd name="T19" fmla="*/ 25 h 31"/>
                  <a:gd name="T20" fmla="*/ 44 w 33"/>
                  <a:gd name="T21" fmla="*/ 29 h 31"/>
                  <a:gd name="T22" fmla="*/ 43 w 33"/>
                  <a:gd name="T23" fmla="*/ 33 h 31"/>
                  <a:gd name="T24" fmla="*/ 40 w 33"/>
                  <a:gd name="T25" fmla="*/ 37 h 31"/>
                  <a:gd name="T26" fmla="*/ 37 w 33"/>
                  <a:gd name="T27" fmla="*/ 38 h 31"/>
                  <a:gd name="T28" fmla="*/ 33 w 33"/>
                  <a:gd name="T29" fmla="*/ 41 h 31"/>
                  <a:gd name="T30" fmla="*/ 31 w 33"/>
                  <a:gd name="T31" fmla="*/ 41 h 31"/>
                  <a:gd name="T32" fmla="*/ 28 w 33"/>
                  <a:gd name="T33" fmla="*/ 41 h 31"/>
                  <a:gd name="T34" fmla="*/ 24 w 33"/>
                  <a:gd name="T35" fmla="*/ 41 h 31"/>
                  <a:gd name="T36" fmla="*/ 20 w 33"/>
                  <a:gd name="T37" fmla="*/ 38 h 31"/>
                  <a:gd name="T38" fmla="*/ 16 w 33"/>
                  <a:gd name="T39" fmla="*/ 38 h 31"/>
                  <a:gd name="T40" fmla="*/ 15 w 33"/>
                  <a:gd name="T41" fmla="*/ 38 h 31"/>
                  <a:gd name="T42" fmla="*/ 12 w 33"/>
                  <a:gd name="T43" fmla="*/ 37 h 31"/>
                  <a:gd name="T44" fmla="*/ 9 w 33"/>
                  <a:gd name="T45" fmla="*/ 34 h 31"/>
                  <a:gd name="T46" fmla="*/ 7 w 33"/>
                  <a:gd name="T47" fmla="*/ 34 h 31"/>
                  <a:gd name="T48" fmla="*/ 5 w 33"/>
                  <a:gd name="T49" fmla="*/ 33 h 31"/>
                  <a:gd name="T50" fmla="*/ 3 w 33"/>
                  <a:gd name="T51" fmla="*/ 32 h 31"/>
                  <a:gd name="T52" fmla="*/ 3 w 33"/>
                  <a:gd name="T53" fmla="*/ 28 h 31"/>
                  <a:gd name="T54" fmla="*/ 1 w 33"/>
                  <a:gd name="T55" fmla="*/ 25 h 31"/>
                  <a:gd name="T56" fmla="*/ 1 w 33"/>
                  <a:gd name="T57" fmla="*/ 22 h 31"/>
                  <a:gd name="T58" fmla="*/ 0 w 33"/>
                  <a:gd name="T59" fmla="*/ 19 h 31"/>
                  <a:gd name="T60" fmla="*/ 1 w 33"/>
                  <a:gd name="T61" fmla="*/ 15 h 31"/>
                  <a:gd name="T62" fmla="*/ 1 w 33"/>
                  <a:gd name="T63" fmla="*/ 13 h 31"/>
                  <a:gd name="T64" fmla="*/ 1 w 33"/>
                  <a:gd name="T65" fmla="*/ 9 h 31"/>
                  <a:gd name="T66" fmla="*/ 1 w 33"/>
                  <a:gd name="T67" fmla="*/ 7 h 31"/>
                  <a:gd name="T68" fmla="*/ 3 w 33"/>
                  <a:gd name="T69" fmla="*/ 5 h 31"/>
                  <a:gd name="T70" fmla="*/ 5 w 33"/>
                  <a:gd name="T71" fmla="*/ 4 h 31"/>
                  <a:gd name="T72" fmla="*/ 7 w 33"/>
                  <a:gd name="T73" fmla="*/ 1 h 31"/>
                  <a:gd name="T74" fmla="*/ 9 w 33"/>
                  <a:gd name="T75" fmla="*/ 1 h 31"/>
                  <a:gd name="T76" fmla="*/ 12 w 33"/>
                  <a:gd name="T77" fmla="*/ 0 h 31"/>
                  <a:gd name="T78" fmla="*/ 15 w 33"/>
                  <a:gd name="T79" fmla="*/ 0 h 31"/>
                  <a:gd name="T80" fmla="*/ 19 w 33"/>
                  <a:gd name="T81" fmla="*/ 0 h 31"/>
                  <a:gd name="T82" fmla="*/ 19 w 33"/>
                  <a:gd name="T83" fmla="*/ 1 h 31"/>
                  <a:gd name="T84" fmla="*/ 20 w 33"/>
                  <a:gd name="T85" fmla="*/ 1 h 31"/>
                  <a:gd name="T86" fmla="*/ 21 w 33"/>
                  <a:gd name="T87" fmla="*/ 1 h 31"/>
                  <a:gd name="T88" fmla="*/ 29 w 33"/>
                  <a:gd name="T89" fmla="*/ 4 h 3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3" h="31">
                    <a:moveTo>
                      <a:pt x="22" y="3"/>
                    </a:moveTo>
                    <a:lnTo>
                      <a:pt x="23" y="3"/>
                    </a:lnTo>
                    <a:lnTo>
                      <a:pt x="23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8" y="5"/>
                    </a:lnTo>
                    <a:lnTo>
                      <a:pt x="29" y="7"/>
                    </a:lnTo>
                    <a:lnTo>
                      <a:pt x="30" y="8"/>
                    </a:lnTo>
                    <a:lnTo>
                      <a:pt x="30" y="10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2" y="12"/>
                    </a:lnTo>
                    <a:lnTo>
                      <a:pt x="33" y="12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3" y="17"/>
                    </a:lnTo>
                    <a:lnTo>
                      <a:pt x="33" y="18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3" y="22"/>
                    </a:lnTo>
                    <a:lnTo>
                      <a:pt x="33" y="24"/>
                    </a:lnTo>
                    <a:lnTo>
                      <a:pt x="32" y="25"/>
                    </a:lnTo>
                    <a:lnTo>
                      <a:pt x="32" y="26"/>
                    </a:lnTo>
                    <a:lnTo>
                      <a:pt x="30" y="28"/>
                    </a:lnTo>
                    <a:lnTo>
                      <a:pt x="29" y="29"/>
                    </a:lnTo>
                    <a:lnTo>
                      <a:pt x="28" y="29"/>
                    </a:lnTo>
                    <a:lnTo>
                      <a:pt x="26" y="31"/>
                    </a:lnTo>
                    <a:lnTo>
                      <a:pt x="25" y="31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19" y="31"/>
                    </a:lnTo>
                    <a:lnTo>
                      <a:pt x="18" y="31"/>
                    </a:lnTo>
                    <a:lnTo>
                      <a:pt x="16" y="31"/>
                    </a:lnTo>
                    <a:lnTo>
                      <a:pt x="15" y="29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7" y="26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>
                <a:off x="3306" y="1288"/>
                <a:ext cx="44" cy="41"/>
              </a:xfrm>
              <a:custGeom>
                <a:avLst/>
                <a:gdLst>
                  <a:gd name="T0" fmla="*/ 31 w 33"/>
                  <a:gd name="T1" fmla="*/ 4 h 31"/>
                  <a:gd name="T2" fmla="*/ 33 w 33"/>
                  <a:gd name="T3" fmla="*/ 5 h 31"/>
                  <a:gd name="T4" fmla="*/ 37 w 33"/>
                  <a:gd name="T5" fmla="*/ 8 h 31"/>
                  <a:gd name="T6" fmla="*/ 39 w 33"/>
                  <a:gd name="T7" fmla="*/ 9 h 31"/>
                  <a:gd name="T8" fmla="*/ 40 w 33"/>
                  <a:gd name="T9" fmla="*/ 12 h 31"/>
                  <a:gd name="T10" fmla="*/ 43 w 33"/>
                  <a:gd name="T11" fmla="*/ 13 h 31"/>
                  <a:gd name="T12" fmla="*/ 43 w 33"/>
                  <a:gd name="T13" fmla="*/ 17 h 31"/>
                  <a:gd name="T14" fmla="*/ 44 w 33"/>
                  <a:gd name="T15" fmla="*/ 19 h 31"/>
                  <a:gd name="T16" fmla="*/ 44 w 33"/>
                  <a:gd name="T17" fmla="*/ 22 h 31"/>
                  <a:gd name="T18" fmla="*/ 44 w 33"/>
                  <a:gd name="T19" fmla="*/ 26 h 31"/>
                  <a:gd name="T20" fmla="*/ 44 w 33"/>
                  <a:gd name="T21" fmla="*/ 30 h 31"/>
                  <a:gd name="T22" fmla="*/ 43 w 33"/>
                  <a:gd name="T23" fmla="*/ 33 h 31"/>
                  <a:gd name="T24" fmla="*/ 40 w 33"/>
                  <a:gd name="T25" fmla="*/ 37 h 31"/>
                  <a:gd name="T26" fmla="*/ 37 w 33"/>
                  <a:gd name="T27" fmla="*/ 40 h 31"/>
                  <a:gd name="T28" fmla="*/ 33 w 33"/>
                  <a:gd name="T29" fmla="*/ 41 h 31"/>
                  <a:gd name="T30" fmla="*/ 31 w 33"/>
                  <a:gd name="T31" fmla="*/ 41 h 31"/>
                  <a:gd name="T32" fmla="*/ 28 w 33"/>
                  <a:gd name="T33" fmla="*/ 41 h 31"/>
                  <a:gd name="T34" fmla="*/ 24 w 33"/>
                  <a:gd name="T35" fmla="*/ 41 h 31"/>
                  <a:gd name="T36" fmla="*/ 20 w 33"/>
                  <a:gd name="T37" fmla="*/ 40 h 31"/>
                  <a:gd name="T38" fmla="*/ 16 w 33"/>
                  <a:gd name="T39" fmla="*/ 40 h 31"/>
                  <a:gd name="T40" fmla="*/ 15 w 33"/>
                  <a:gd name="T41" fmla="*/ 37 h 31"/>
                  <a:gd name="T42" fmla="*/ 11 w 33"/>
                  <a:gd name="T43" fmla="*/ 37 h 31"/>
                  <a:gd name="T44" fmla="*/ 9 w 33"/>
                  <a:gd name="T45" fmla="*/ 36 h 31"/>
                  <a:gd name="T46" fmla="*/ 7 w 33"/>
                  <a:gd name="T47" fmla="*/ 33 h 31"/>
                  <a:gd name="T48" fmla="*/ 5 w 33"/>
                  <a:gd name="T49" fmla="*/ 33 h 31"/>
                  <a:gd name="T50" fmla="*/ 3 w 33"/>
                  <a:gd name="T51" fmla="*/ 32 h 31"/>
                  <a:gd name="T52" fmla="*/ 3 w 33"/>
                  <a:gd name="T53" fmla="*/ 28 h 31"/>
                  <a:gd name="T54" fmla="*/ 1 w 33"/>
                  <a:gd name="T55" fmla="*/ 26 h 31"/>
                  <a:gd name="T56" fmla="*/ 1 w 33"/>
                  <a:gd name="T57" fmla="*/ 22 h 31"/>
                  <a:gd name="T58" fmla="*/ 0 w 33"/>
                  <a:gd name="T59" fmla="*/ 19 h 31"/>
                  <a:gd name="T60" fmla="*/ 1 w 33"/>
                  <a:gd name="T61" fmla="*/ 15 h 31"/>
                  <a:gd name="T62" fmla="*/ 1 w 33"/>
                  <a:gd name="T63" fmla="*/ 13 h 31"/>
                  <a:gd name="T64" fmla="*/ 1 w 33"/>
                  <a:gd name="T65" fmla="*/ 9 h 31"/>
                  <a:gd name="T66" fmla="*/ 1 w 33"/>
                  <a:gd name="T67" fmla="*/ 8 h 31"/>
                  <a:gd name="T68" fmla="*/ 3 w 33"/>
                  <a:gd name="T69" fmla="*/ 5 h 31"/>
                  <a:gd name="T70" fmla="*/ 5 w 33"/>
                  <a:gd name="T71" fmla="*/ 4 h 31"/>
                  <a:gd name="T72" fmla="*/ 7 w 33"/>
                  <a:gd name="T73" fmla="*/ 1 h 31"/>
                  <a:gd name="T74" fmla="*/ 9 w 33"/>
                  <a:gd name="T75" fmla="*/ 1 h 31"/>
                  <a:gd name="T76" fmla="*/ 12 w 33"/>
                  <a:gd name="T77" fmla="*/ 0 h 31"/>
                  <a:gd name="T78" fmla="*/ 15 w 33"/>
                  <a:gd name="T79" fmla="*/ 0 h 31"/>
                  <a:gd name="T80" fmla="*/ 19 w 33"/>
                  <a:gd name="T81" fmla="*/ 0 h 31"/>
                  <a:gd name="T82" fmla="*/ 19 w 33"/>
                  <a:gd name="T83" fmla="*/ 0 h 31"/>
                  <a:gd name="T84" fmla="*/ 20 w 33"/>
                  <a:gd name="T85" fmla="*/ 1 h 31"/>
                  <a:gd name="T86" fmla="*/ 21 w 33"/>
                  <a:gd name="T87" fmla="*/ 1 h 31"/>
                  <a:gd name="T88" fmla="*/ 29 w 33"/>
                  <a:gd name="T89" fmla="*/ 4 h 3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3" h="31">
                    <a:moveTo>
                      <a:pt x="22" y="3"/>
                    </a:moveTo>
                    <a:lnTo>
                      <a:pt x="23" y="3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7"/>
                    </a:lnTo>
                    <a:lnTo>
                      <a:pt x="30" y="9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2" y="13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3" y="17"/>
                    </a:lnTo>
                    <a:lnTo>
                      <a:pt x="33" y="18"/>
                    </a:lnTo>
                    <a:lnTo>
                      <a:pt x="33" y="20"/>
                    </a:lnTo>
                    <a:lnTo>
                      <a:pt x="33" y="21"/>
                    </a:lnTo>
                    <a:lnTo>
                      <a:pt x="33" y="23"/>
                    </a:lnTo>
                    <a:lnTo>
                      <a:pt x="33" y="24"/>
                    </a:lnTo>
                    <a:lnTo>
                      <a:pt x="32" y="25"/>
                    </a:lnTo>
                    <a:lnTo>
                      <a:pt x="32" y="27"/>
                    </a:lnTo>
                    <a:lnTo>
                      <a:pt x="30" y="28"/>
                    </a:lnTo>
                    <a:lnTo>
                      <a:pt x="29" y="30"/>
                    </a:lnTo>
                    <a:lnTo>
                      <a:pt x="28" y="30"/>
                    </a:lnTo>
                    <a:lnTo>
                      <a:pt x="26" y="31"/>
                    </a:lnTo>
                    <a:lnTo>
                      <a:pt x="25" y="31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19" y="31"/>
                    </a:lnTo>
                    <a:lnTo>
                      <a:pt x="18" y="31"/>
                    </a:lnTo>
                    <a:lnTo>
                      <a:pt x="16" y="31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2" y="30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" name="Freeform 21"/>
              <p:cNvSpPr>
                <a:spLocks/>
              </p:cNvSpPr>
              <p:nvPr/>
            </p:nvSpPr>
            <p:spPr bwMode="auto">
              <a:xfrm>
                <a:off x="3306" y="1250"/>
                <a:ext cx="44" cy="38"/>
              </a:xfrm>
              <a:custGeom>
                <a:avLst/>
                <a:gdLst>
                  <a:gd name="T0" fmla="*/ 31 w 33"/>
                  <a:gd name="T1" fmla="*/ 4 h 31"/>
                  <a:gd name="T2" fmla="*/ 33 w 33"/>
                  <a:gd name="T3" fmla="*/ 5 h 31"/>
                  <a:gd name="T4" fmla="*/ 37 w 33"/>
                  <a:gd name="T5" fmla="*/ 7 h 31"/>
                  <a:gd name="T6" fmla="*/ 39 w 33"/>
                  <a:gd name="T7" fmla="*/ 9 h 31"/>
                  <a:gd name="T8" fmla="*/ 40 w 33"/>
                  <a:gd name="T9" fmla="*/ 11 h 31"/>
                  <a:gd name="T10" fmla="*/ 43 w 33"/>
                  <a:gd name="T11" fmla="*/ 12 h 31"/>
                  <a:gd name="T12" fmla="*/ 43 w 33"/>
                  <a:gd name="T13" fmla="*/ 13 h 31"/>
                  <a:gd name="T14" fmla="*/ 44 w 33"/>
                  <a:gd name="T15" fmla="*/ 16 h 31"/>
                  <a:gd name="T16" fmla="*/ 44 w 33"/>
                  <a:gd name="T17" fmla="*/ 20 h 31"/>
                  <a:gd name="T18" fmla="*/ 44 w 33"/>
                  <a:gd name="T19" fmla="*/ 25 h 31"/>
                  <a:gd name="T20" fmla="*/ 44 w 33"/>
                  <a:gd name="T21" fmla="*/ 28 h 31"/>
                  <a:gd name="T22" fmla="*/ 43 w 33"/>
                  <a:gd name="T23" fmla="*/ 31 h 31"/>
                  <a:gd name="T24" fmla="*/ 40 w 33"/>
                  <a:gd name="T25" fmla="*/ 34 h 31"/>
                  <a:gd name="T26" fmla="*/ 37 w 33"/>
                  <a:gd name="T27" fmla="*/ 37 h 31"/>
                  <a:gd name="T28" fmla="*/ 33 w 33"/>
                  <a:gd name="T29" fmla="*/ 38 h 31"/>
                  <a:gd name="T30" fmla="*/ 31 w 33"/>
                  <a:gd name="T31" fmla="*/ 38 h 31"/>
                  <a:gd name="T32" fmla="*/ 28 w 33"/>
                  <a:gd name="T33" fmla="*/ 38 h 31"/>
                  <a:gd name="T34" fmla="*/ 24 w 33"/>
                  <a:gd name="T35" fmla="*/ 37 h 31"/>
                  <a:gd name="T36" fmla="*/ 20 w 33"/>
                  <a:gd name="T37" fmla="*/ 37 h 31"/>
                  <a:gd name="T38" fmla="*/ 16 w 33"/>
                  <a:gd name="T39" fmla="*/ 37 h 31"/>
                  <a:gd name="T40" fmla="*/ 15 w 33"/>
                  <a:gd name="T41" fmla="*/ 34 h 31"/>
                  <a:gd name="T42" fmla="*/ 11 w 33"/>
                  <a:gd name="T43" fmla="*/ 34 h 31"/>
                  <a:gd name="T44" fmla="*/ 9 w 33"/>
                  <a:gd name="T45" fmla="*/ 33 h 31"/>
                  <a:gd name="T46" fmla="*/ 7 w 33"/>
                  <a:gd name="T47" fmla="*/ 31 h 31"/>
                  <a:gd name="T48" fmla="*/ 5 w 33"/>
                  <a:gd name="T49" fmla="*/ 29 h 31"/>
                  <a:gd name="T50" fmla="*/ 3 w 33"/>
                  <a:gd name="T51" fmla="*/ 28 h 31"/>
                  <a:gd name="T52" fmla="*/ 3 w 33"/>
                  <a:gd name="T53" fmla="*/ 26 h 31"/>
                  <a:gd name="T54" fmla="*/ 1 w 33"/>
                  <a:gd name="T55" fmla="*/ 22 h 31"/>
                  <a:gd name="T56" fmla="*/ 1 w 33"/>
                  <a:gd name="T57" fmla="*/ 20 h 31"/>
                  <a:gd name="T58" fmla="*/ 0 w 33"/>
                  <a:gd name="T59" fmla="*/ 17 h 31"/>
                  <a:gd name="T60" fmla="*/ 1 w 33"/>
                  <a:gd name="T61" fmla="*/ 13 h 31"/>
                  <a:gd name="T62" fmla="*/ 1 w 33"/>
                  <a:gd name="T63" fmla="*/ 11 h 31"/>
                  <a:gd name="T64" fmla="*/ 1 w 33"/>
                  <a:gd name="T65" fmla="*/ 9 h 31"/>
                  <a:gd name="T66" fmla="*/ 1 w 33"/>
                  <a:gd name="T67" fmla="*/ 5 h 31"/>
                  <a:gd name="T68" fmla="*/ 3 w 33"/>
                  <a:gd name="T69" fmla="*/ 4 h 31"/>
                  <a:gd name="T70" fmla="*/ 5 w 33"/>
                  <a:gd name="T71" fmla="*/ 4 h 31"/>
                  <a:gd name="T72" fmla="*/ 7 w 33"/>
                  <a:gd name="T73" fmla="*/ 1 h 31"/>
                  <a:gd name="T74" fmla="*/ 9 w 33"/>
                  <a:gd name="T75" fmla="*/ 0 h 31"/>
                  <a:gd name="T76" fmla="*/ 12 w 33"/>
                  <a:gd name="T77" fmla="*/ 0 h 31"/>
                  <a:gd name="T78" fmla="*/ 15 w 33"/>
                  <a:gd name="T79" fmla="*/ 0 h 31"/>
                  <a:gd name="T80" fmla="*/ 19 w 33"/>
                  <a:gd name="T81" fmla="*/ 0 h 31"/>
                  <a:gd name="T82" fmla="*/ 19 w 33"/>
                  <a:gd name="T83" fmla="*/ 0 h 31"/>
                  <a:gd name="T84" fmla="*/ 20 w 33"/>
                  <a:gd name="T85" fmla="*/ 0 h 31"/>
                  <a:gd name="T86" fmla="*/ 21 w 33"/>
                  <a:gd name="T87" fmla="*/ 0 h 31"/>
                  <a:gd name="T88" fmla="*/ 29 w 33"/>
                  <a:gd name="T89" fmla="*/ 1 h 3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3" h="31">
                    <a:moveTo>
                      <a:pt x="22" y="1"/>
                    </a:moveTo>
                    <a:lnTo>
                      <a:pt x="23" y="3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30" y="9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3" y="18"/>
                    </a:lnTo>
                    <a:lnTo>
                      <a:pt x="33" y="20"/>
                    </a:lnTo>
                    <a:lnTo>
                      <a:pt x="33" y="21"/>
                    </a:lnTo>
                    <a:lnTo>
                      <a:pt x="33" y="23"/>
                    </a:lnTo>
                    <a:lnTo>
                      <a:pt x="33" y="24"/>
                    </a:lnTo>
                    <a:lnTo>
                      <a:pt x="32" y="25"/>
                    </a:lnTo>
                    <a:lnTo>
                      <a:pt x="32" y="27"/>
                    </a:lnTo>
                    <a:lnTo>
                      <a:pt x="30" y="28"/>
                    </a:lnTo>
                    <a:lnTo>
                      <a:pt x="29" y="30"/>
                    </a:lnTo>
                    <a:lnTo>
                      <a:pt x="28" y="30"/>
                    </a:lnTo>
                    <a:lnTo>
                      <a:pt x="26" y="30"/>
                    </a:lnTo>
                    <a:lnTo>
                      <a:pt x="25" y="31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19" y="31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8" y="27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4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6" name="Freeform 22"/>
              <p:cNvSpPr>
                <a:spLocks/>
              </p:cNvSpPr>
              <p:nvPr/>
            </p:nvSpPr>
            <p:spPr bwMode="auto">
              <a:xfrm>
                <a:off x="3306" y="1370"/>
                <a:ext cx="44" cy="41"/>
              </a:xfrm>
              <a:custGeom>
                <a:avLst/>
                <a:gdLst>
                  <a:gd name="T0" fmla="*/ 31 w 33"/>
                  <a:gd name="T1" fmla="*/ 4 h 31"/>
                  <a:gd name="T2" fmla="*/ 33 w 33"/>
                  <a:gd name="T3" fmla="*/ 4 h 31"/>
                  <a:gd name="T4" fmla="*/ 37 w 33"/>
                  <a:gd name="T5" fmla="*/ 7 h 31"/>
                  <a:gd name="T6" fmla="*/ 39 w 33"/>
                  <a:gd name="T7" fmla="*/ 11 h 31"/>
                  <a:gd name="T8" fmla="*/ 40 w 33"/>
                  <a:gd name="T9" fmla="*/ 12 h 31"/>
                  <a:gd name="T10" fmla="*/ 43 w 33"/>
                  <a:gd name="T11" fmla="*/ 13 h 31"/>
                  <a:gd name="T12" fmla="*/ 43 w 33"/>
                  <a:gd name="T13" fmla="*/ 16 h 31"/>
                  <a:gd name="T14" fmla="*/ 44 w 33"/>
                  <a:gd name="T15" fmla="*/ 17 h 31"/>
                  <a:gd name="T16" fmla="*/ 44 w 33"/>
                  <a:gd name="T17" fmla="*/ 21 h 31"/>
                  <a:gd name="T18" fmla="*/ 44 w 33"/>
                  <a:gd name="T19" fmla="*/ 26 h 31"/>
                  <a:gd name="T20" fmla="*/ 44 w 33"/>
                  <a:gd name="T21" fmla="*/ 30 h 31"/>
                  <a:gd name="T22" fmla="*/ 43 w 33"/>
                  <a:gd name="T23" fmla="*/ 34 h 31"/>
                  <a:gd name="T24" fmla="*/ 40 w 33"/>
                  <a:gd name="T25" fmla="*/ 38 h 31"/>
                  <a:gd name="T26" fmla="*/ 37 w 33"/>
                  <a:gd name="T27" fmla="*/ 40 h 31"/>
                  <a:gd name="T28" fmla="*/ 33 w 33"/>
                  <a:gd name="T29" fmla="*/ 41 h 31"/>
                  <a:gd name="T30" fmla="*/ 31 w 33"/>
                  <a:gd name="T31" fmla="*/ 41 h 31"/>
                  <a:gd name="T32" fmla="*/ 28 w 33"/>
                  <a:gd name="T33" fmla="*/ 41 h 31"/>
                  <a:gd name="T34" fmla="*/ 24 w 33"/>
                  <a:gd name="T35" fmla="*/ 40 h 31"/>
                  <a:gd name="T36" fmla="*/ 20 w 33"/>
                  <a:gd name="T37" fmla="*/ 40 h 31"/>
                  <a:gd name="T38" fmla="*/ 16 w 33"/>
                  <a:gd name="T39" fmla="*/ 38 h 31"/>
                  <a:gd name="T40" fmla="*/ 15 w 33"/>
                  <a:gd name="T41" fmla="*/ 38 h 31"/>
                  <a:gd name="T42" fmla="*/ 12 w 33"/>
                  <a:gd name="T43" fmla="*/ 38 h 31"/>
                  <a:gd name="T44" fmla="*/ 9 w 33"/>
                  <a:gd name="T45" fmla="*/ 36 h 31"/>
                  <a:gd name="T46" fmla="*/ 7 w 33"/>
                  <a:gd name="T47" fmla="*/ 34 h 31"/>
                  <a:gd name="T48" fmla="*/ 5 w 33"/>
                  <a:gd name="T49" fmla="*/ 32 h 31"/>
                  <a:gd name="T50" fmla="*/ 3 w 33"/>
                  <a:gd name="T51" fmla="*/ 30 h 31"/>
                  <a:gd name="T52" fmla="*/ 3 w 33"/>
                  <a:gd name="T53" fmla="*/ 29 h 31"/>
                  <a:gd name="T54" fmla="*/ 1 w 33"/>
                  <a:gd name="T55" fmla="*/ 25 h 31"/>
                  <a:gd name="T56" fmla="*/ 1 w 33"/>
                  <a:gd name="T57" fmla="*/ 21 h 31"/>
                  <a:gd name="T58" fmla="*/ 0 w 33"/>
                  <a:gd name="T59" fmla="*/ 17 h 31"/>
                  <a:gd name="T60" fmla="*/ 1 w 33"/>
                  <a:gd name="T61" fmla="*/ 16 h 31"/>
                  <a:gd name="T62" fmla="*/ 1 w 33"/>
                  <a:gd name="T63" fmla="*/ 12 h 31"/>
                  <a:gd name="T64" fmla="*/ 1 w 33"/>
                  <a:gd name="T65" fmla="*/ 11 h 31"/>
                  <a:gd name="T66" fmla="*/ 1 w 33"/>
                  <a:gd name="T67" fmla="*/ 7 h 31"/>
                  <a:gd name="T68" fmla="*/ 3 w 33"/>
                  <a:gd name="T69" fmla="*/ 4 h 31"/>
                  <a:gd name="T70" fmla="*/ 5 w 33"/>
                  <a:gd name="T71" fmla="*/ 3 h 31"/>
                  <a:gd name="T72" fmla="*/ 7 w 33"/>
                  <a:gd name="T73" fmla="*/ 3 h 31"/>
                  <a:gd name="T74" fmla="*/ 9 w 33"/>
                  <a:gd name="T75" fmla="*/ 0 h 31"/>
                  <a:gd name="T76" fmla="*/ 12 w 33"/>
                  <a:gd name="T77" fmla="*/ 0 h 31"/>
                  <a:gd name="T78" fmla="*/ 15 w 33"/>
                  <a:gd name="T79" fmla="*/ 0 h 31"/>
                  <a:gd name="T80" fmla="*/ 19 w 33"/>
                  <a:gd name="T81" fmla="*/ 0 h 31"/>
                  <a:gd name="T82" fmla="*/ 19 w 33"/>
                  <a:gd name="T83" fmla="*/ 0 h 31"/>
                  <a:gd name="T84" fmla="*/ 20 w 33"/>
                  <a:gd name="T85" fmla="*/ 0 h 31"/>
                  <a:gd name="T86" fmla="*/ 21 w 33"/>
                  <a:gd name="T87" fmla="*/ 0 h 31"/>
                  <a:gd name="T88" fmla="*/ 29 w 33"/>
                  <a:gd name="T89" fmla="*/ 3 h 3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3" h="31">
                    <a:moveTo>
                      <a:pt x="22" y="2"/>
                    </a:moveTo>
                    <a:lnTo>
                      <a:pt x="23" y="3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9" y="6"/>
                    </a:lnTo>
                    <a:lnTo>
                      <a:pt x="29" y="8"/>
                    </a:lnTo>
                    <a:lnTo>
                      <a:pt x="30" y="9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3" y="13"/>
                    </a:lnTo>
                    <a:lnTo>
                      <a:pt x="33" y="15"/>
                    </a:lnTo>
                    <a:lnTo>
                      <a:pt x="33" y="16"/>
                    </a:lnTo>
                    <a:lnTo>
                      <a:pt x="33" y="19"/>
                    </a:lnTo>
                    <a:lnTo>
                      <a:pt x="33" y="20"/>
                    </a:lnTo>
                    <a:lnTo>
                      <a:pt x="33" y="22"/>
                    </a:lnTo>
                    <a:lnTo>
                      <a:pt x="33" y="23"/>
                    </a:lnTo>
                    <a:lnTo>
                      <a:pt x="33" y="24"/>
                    </a:lnTo>
                    <a:lnTo>
                      <a:pt x="32" y="26"/>
                    </a:lnTo>
                    <a:lnTo>
                      <a:pt x="32" y="27"/>
                    </a:lnTo>
                    <a:lnTo>
                      <a:pt x="30" y="29"/>
                    </a:lnTo>
                    <a:lnTo>
                      <a:pt x="29" y="29"/>
                    </a:lnTo>
                    <a:lnTo>
                      <a:pt x="28" y="30"/>
                    </a:lnTo>
                    <a:lnTo>
                      <a:pt x="26" y="30"/>
                    </a:lnTo>
                    <a:lnTo>
                      <a:pt x="25" y="31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9" y="29"/>
                    </a:lnTo>
                    <a:lnTo>
                      <a:pt x="8" y="27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" name="Freeform 23"/>
              <p:cNvSpPr>
                <a:spLocks/>
              </p:cNvSpPr>
              <p:nvPr/>
            </p:nvSpPr>
            <p:spPr bwMode="auto">
              <a:xfrm>
                <a:off x="3306" y="1329"/>
                <a:ext cx="44" cy="41"/>
              </a:xfrm>
              <a:custGeom>
                <a:avLst/>
                <a:gdLst>
                  <a:gd name="T0" fmla="*/ 31 w 33"/>
                  <a:gd name="T1" fmla="*/ 3 h 30"/>
                  <a:gd name="T2" fmla="*/ 33 w 33"/>
                  <a:gd name="T3" fmla="*/ 4 h 30"/>
                  <a:gd name="T4" fmla="*/ 37 w 33"/>
                  <a:gd name="T5" fmla="*/ 7 h 30"/>
                  <a:gd name="T6" fmla="*/ 39 w 33"/>
                  <a:gd name="T7" fmla="*/ 11 h 30"/>
                  <a:gd name="T8" fmla="*/ 40 w 33"/>
                  <a:gd name="T9" fmla="*/ 12 h 30"/>
                  <a:gd name="T10" fmla="*/ 43 w 33"/>
                  <a:gd name="T11" fmla="*/ 14 h 30"/>
                  <a:gd name="T12" fmla="*/ 43 w 33"/>
                  <a:gd name="T13" fmla="*/ 16 h 30"/>
                  <a:gd name="T14" fmla="*/ 44 w 33"/>
                  <a:gd name="T15" fmla="*/ 18 h 30"/>
                  <a:gd name="T16" fmla="*/ 44 w 33"/>
                  <a:gd name="T17" fmla="*/ 22 h 30"/>
                  <a:gd name="T18" fmla="*/ 44 w 33"/>
                  <a:gd name="T19" fmla="*/ 26 h 30"/>
                  <a:gd name="T20" fmla="*/ 44 w 33"/>
                  <a:gd name="T21" fmla="*/ 31 h 30"/>
                  <a:gd name="T22" fmla="*/ 43 w 33"/>
                  <a:gd name="T23" fmla="*/ 36 h 30"/>
                  <a:gd name="T24" fmla="*/ 40 w 33"/>
                  <a:gd name="T25" fmla="*/ 37 h 30"/>
                  <a:gd name="T26" fmla="*/ 37 w 33"/>
                  <a:gd name="T27" fmla="*/ 41 h 30"/>
                  <a:gd name="T28" fmla="*/ 33 w 33"/>
                  <a:gd name="T29" fmla="*/ 41 h 30"/>
                  <a:gd name="T30" fmla="*/ 31 w 33"/>
                  <a:gd name="T31" fmla="*/ 41 h 30"/>
                  <a:gd name="T32" fmla="*/ 28 w 33"/>
                  <a:gd name="T33" fmla="*/ 41 h 30"/>
                  <a:gd name="T34" fmla="*/ 24 w 33"/>
                  <a:gd name="T35" fmla="*/ 41 h 30"/>
                  <a:gd name="T36" fmla="*/ 20 w 33"/>
                  <a:gd name="T37" fmla="*/ 41 h 30"/>
                  <a:gd name="T38" fmla="*/ 16 w 33"/>
                  <a:gd name="T39" fmla="*/ 40 h 30"/>
                  <a:gd name="T40" fmla="*/ 15 w 33"/>
                  <a:gd name="T41" fmla="*/ 40 h 30"/>
                  <a:gd name="T42" fmla="*/ 12 w 33"/>
                  <a:gd name="T43" fmla="*/ 37 h 30"/>
                  <a:gd name="T44" fmla="*/ 9 w 33"/>
                  <a:gd name="T45" fmla="*/ 37 h 30"/>
                  <a:gd name="T46" fmla="*/ 7 w 33"/>
                  <a:gd name="T47" fmla="*/ 36 h 30"/>
                  <a:gd name="T48" fmla="*/ 5 w 33"/>
                  <a:gd name="T49" fmla="*/ 33 h 30"/>
                  <a:gd name="T50" fmla="*/ 3 w 33"/>
                  <a:gd name="T51" fmla="*/ 31 h 30"/>
                  <a:gd name="T52" fmla="*/ 3 w 33"/>
                  <a:gd name="T53" fmla="*/ 30 h 30"/>
                  <a:gd name="T54" fmla="*/ 1 w 33"/>
                  <a:gd name="T55" fmla="*/ 26 h 30"/>
                  <a:gd name="T56" fmla="*/ 1 w 33"/>
                  <a:gd name="T57" fmla="*/ 22 h 30"/>
                  <a:gd name="T58" fmla="*/ 0 w 33"/>
                  <a:gd name="T59" fmla="*/ 18 h 30"/>
                  <a:gd name="T60" fmla="*/ 1 w 33"/>
                  <a:gd name="T61" fmla="*/ 14 h 30"/>
                  <a:gd name="T62" fmla="*/ 1 w 33"/>
                  <a:gd name="T63" fmla="*/ 12 h 30"/>
                  <a:gd name="T64" fmla="*/ 1 w 33"/>
                  <a:gd name="T65" fmla="*/ 8 h 30"/>
                  <a:gd name="T66" fmla="*/ 1 w 33"/>
                  <a:gd name="T67" fmla="*/ 7 h 30"/>
                  <a:gd name="T68" fmla="*/ 3 w 33"/>
                  <a:gd name="T69" fmla="*/ 4 h 30"/>
                  <a:gd name="T70" fmla="*/ 5 w 33"/>
                  <a:gd name="T71" fmla="*/ 3 h 30"/>
                  <a:gd name="T72" fmla="*/ 7 w 33"/>
                  <a:gd name="T73" fmla="*/ 0 h 30"/>
                  <a:gd name="T74" fmla="*/ 9 w 33"/>
                  <a:gd name="T75" fmla="*/ 0 h 30"/>
                  <a:gd name="T76" fmla="*/ 12 w 33"/>
                  <a:gd name="T77" fmla="*/ 0 h 30"/>
                  <a:gd name="T78" fmla="*/ 15 w 33"/>
                  <a:gd name="T79" fmla="*/ 0 h 30"/>
                  <a:gd name="T80" fmla="*/ 19 w 33"/>
                  <a:gd name="T81" fmla="*/ 0 h 30"/>
                  <a:gd name="T82" fmla="*/ 19 w 33"/>
                  <a:gd name="T83" fmla="*/ 0 h 30"/>
                  <a:gd name="T84" fmla="*/ 20 w 33"/>
                  <a:gd name="T85" fmla="*/ 0 h 30"/>
                  <a:gd name="T86" fmla="*/ 21 w 33"/>
                  <a:gd name="T87" fmla="*/ 0 h 30"/>
                  <a:gd name="T88" fmla="*/ 29 w 33"/>
                  <a:gd name="T89" fmla="*/ 3 h 3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3" h="30">
                    <a:moveTo>
                      <a:pt x="22" y="2"/>
                    </a:moveTo>
                    <a:lnTo>
                      <a:pt x="23" y="2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9" y="6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3" y="12"/>
                    </a:lnTo>
                    <a:lnTo>
                      <a:pt x="33" y="13"/>
                    </a:lnTo>
                    <a:lnTo>
                      <a:pt x="33" y="15"/>
                    </a:lnTo>
                    <a:lnTo>
                      <a:pt x="33" y="16"/>
                    </a:lnTo>
                    <a:lnTo>
                      <a:pt x="33" y="17"/>
                    </a:lnTo>
                    <a:lnTo>
                      <a:pt x="33" y="19"/>
                    </a:lnTo>
                    <a:lnTo>
                      <a:pt x="33" y="20"/>
                    </a:lnTo>
                    <a:lnTo>
                      <a:pt x="33" y="23"/>
                    </a:lnTo>
                    <a:lnTo>
                      <a:pt x="33" y="24"/>
                    </a:lnTo>
                    <a:lnTo>
                      <a:pt x="32" y="26"/>
                    </a:lnTo>
                    <a:lnTo>
                      <a:pt x="32" y="27"/>
                    </a:lnTo>
                    <a:lnTo>
                      <a:pt x="30" y="27"/>
                    </a:lnTo>
                    <a:lnTo>
                      <a:pt x="29" y="29"/>
                    </a:lnTo>
                    <a:lnTo>
                      <a:pt x="28" y="30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3" y="30"/>
                    </a:lnTo>
                    <a:lnTo>
                      <a:pt x="22" y="30"/>
                    </a:lnTo>
                    <a:lnTo>
                      <a:pt x="21" y="30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" name="Freeform 24"/>
              <p:cNvSpPr>
                <a:spLocks/>
              </p:cNvSpPr>
              <p:nvPr/>
            </p:nvSpPr>
            <p:spPr bwMode="auto">
              <a:xfrm>
                <a:off x="3306" y="1411"/>
                <a:ext cx="44" cy="41"/>
              </a:xfrm>
              <a:custGeom>
                <a:avLst/>
                <a:gdLst>
                  <a:gd name="T0" fmla="*/ 31 w 33"/>
                  <a:gd name="T1" fmla="*/ 4 h 31"/>
                  <a:gd name="T2" fmla="*/ 33 w 33"/>
                  <a:gd name="T3" fmla="*/ 7 h 31"/>
                  <a:gd name="T4" fmla="*/ 37 w 33"/>
                  <a:gd name="T5" fmla="*/ 8 h 31"/>
                  <a:gd name="T6" fmla="*/ 39 w 33"/>
                  <a:gd name="T7" fmla="*/ 11 h 31"/>
                  <a:gd name="T8" fmla="*/ 40 w 33"/>
                  <a:gd name="T9" fmla="*/ 12 h 31"/>
                  <a:gd name="T10" fmla="*/ 43 w 33"/>
                  <a:gd name="T11" fmla="*/ 13 h 31"/>
                  <a:gd name="T12" fmla="*/ 43 w 33"/>
                  <a:gd name="T13" fmla="*/ 16 h 31"/>
                  <a:gd name="T14" fmla="*/ 44 w 33"/>
                  <a:gd name="T15" fmla="*/ 20 h 31"/>
                  <a:gd name="T16" fmla="*/ 44 w 33"/>
                  <a:gd name="T17" fmla="*/ 22 h 31"/>
                  <a:gd name="T18" fmla="*/ 44 w 33"/>
                  <a:gd name="T19" fmla="*/ 26 h 31"/>
                  <a:gd name="T20" fmla="*/ 44 w 33"/>
                  <a:gd name="T21" fmla="*/ 30 h 31"/>
                  <a:gd name="T22" fmla="*/ 43 w 33"/>
                  <a:gd name="T23" fmla="*/ 34 h 31"/>
                  <a:gd name="T24" fmla="*/ 40 w 33"/>
                  <a:gd name="T25" fmla="*/ 38 h 31"/>
                  <a:gd name="T26" fmla="*/ 37 w 33"/>
                  <a:gd name="T27" fmla="*/ 40 h 31"/>
                  <a:gd name="T28" fmla="*/ 33 w 33"/>
                  <a:gd name="T29" fmla="*/ 41 h 31"/>
                  <a:gd name="T30" fmla="*/ 31 w 33"/>
                  <a:gd name="T31" fmla="*/ 41 h 31"/>
                  <a:gd name="T32" fmla="*/ 28 w 33"/>
                  <a:gd name="T33" fmla="*/ 41 h 31"/>
                  <a:gd name="T34" fmla="*/ 24 w 33"/>
                  <a:gd name="T35" fmla="*/ 41 h 31"/>
                  <a:gd name="T36" fmla="*/ 20 w 33"/>
                  <a:gd name="T37" fmla="*/ 40 h 31"/>
                  <a:gd name="T38" fmla="*/ 16 w 33"/>
                  <a:gd name="T39" fmla="*/ 40 h 31"/>
                  <a:gd name="T40" fmla="*/ 15 w 33"/>
                  <a:gd name="T41" fmla="*/ 38 h 31"/>
                  <a:gd name="T42" fmla="*/ 11 w 33"/>
                  <a:gd name="T43" fmla="*/ 38 h 31"/>
                  <a:gd name="T44" fmla="*/ 9 w 33"/>
                  <a:gd name="T45" fmla="*/ 36 h 31"/>
                  <a:gd name="T46" fmla="*/ 7 w 33"/>
                  <a:gd name="T47" fmla="*/ 34 h 31"/>
                  <a:gd name="T48" fmla="*/ 5 w 33"/>
                  <a:gd name="T49" fmla="*/ 34 h 31"/>
                  <a:gd name="T50" fmla="*/ 3 w 33"/>
                  <a:gd name="T51" fmla="*/ 32 h 31"/>
                  <a:gd name="T52" fmla="*/ 3 w 33"/>
                  <a:gd name="T53" fmla="*/ 29 h 31"/>
                  <a:gd name="T54" fmla="*/ 1 w 33"/>
                  <a:gd name="T55" fmla="*/ 26 h 31"/>
                  <a:gd name="T56" fmla="*/ 1 w 33"/>
                  <a:gd name="T57" fmla="*/ 22 h 31"/>
                  <a:gd name="T58" fmla="*/ 0 w 33"/>
                  <a:gd name="T59" fmla="*/ 20 h 31"/>
                  <a:gd name="T60" fmla="*/ 1 w 33"/>
                  <a:gd name="T61" fmla="*/ 16 h 31"/>
                  <a:gd name="T62" fmla="*/ 1 w 33"/>
                  <a:gd name="T63" fmla="*/ 12 h 31"/>
                  <a:gd name="T64" fmla="*/ 1 w 33"/>
                  <a:gd name="T65" fmla="*/ 11 h 31"/>
                  <a:gd name="T66" fmla="*/ 1 w 33"/>
                  <a:gd name="T67" fmla="*/ 8 h 31"/>
                  <a:gd name="T68" fmla="*/ 3 w 33"/>
                  <a:gd name="T69" fmla="*/ 7 h 31"/>
                  <a:gd name="T70" fmla="*/ 5 w 33"/>
                  <a:gd name="T71" fmla="*/ 4 h 31"/>
                  <a:gd name="T72" fmla="*/ 7 w 33"/>
                  <a:gd name="T73" fmla="*/ 3 h 31"/>
                  <a:gd name="T74" fmla="*/ 9 w 33"/>
                  <a:gd name="T75" fmla="*/ 0 h 31"/>
                  <a:gd name="T76" fmla="*/ 12 w 33"/>
                  <a:gd name="T77" fmla="*/ 0 h 31"/>
                  <a:gd name="T78" fmla="*/ 15 w 33"/>
                  <a:gd name="T79" fmla="*/ 0 h 31"/>
                  <a:gd name="T80" fmla="*/ 19 w 33"/>
                  <a:gd name="T81" fmla="*/ 0 h 31"/>
                  <a:gd name="T82" fmla="*/ 19 w 33"/>
                  <a:gd name="T83" fmla="*/ 0 h 31"/>
                  <a:gd name="T84" fmla="*/ 20 w 33"/>
                  <a:gd name="T85" fmla="*/ 0 h 31"/>
                  <a:gd name="T86" fmla="*/ 21 w 33"/>
                  <a:gd name="T87" fmla="*/ 3 h 31"/>
                  <a:gd name="T88" fmla="*/ 24 w 33"/>
                  <a:gd name="T89" fmla="*/ 3 h 3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3" h="31">
                    <a:moveTo>
                      <a:pt x="22" y="3"/>
                    </a:moveTo>
                    <a:lnTo>
                      <a:pt x="23" y="3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9" y="8"/>
                    </a:lnTo>
                    <a:lnTo>
                      <a:pt x="30" y="9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3" y="13"/>
                    </a:lnTo>
                    <a:lnTo>
                      <a:pt x="33" y="15"/>
                    </a:lnTo>
                    <a:lnTo>
                      <a:pt x="33" y="17"/>
                    </a:lnTo>
                    <a:lnTo>
                      <a:pt x="33" y="19"/>
                    </a:lnTo>
                    <a:lnTo>
                      <a:pt x="33" y="20"/>
                    </a:lnTo>
                    <a:lnTo>
                      <a:pt x="33" y="22"/>
                    </a:lnTo>
                    <a:lnTo>
                      <a:pt x="33" y="23"/>
                    </a:lnTo>
                    <a:lnTo>
                      <a:pt x="33" y="24"/>
                    </a:lnTo>
                    <a:lnTo>
                      <a:pt x="32" y="26"/>
                    </a:lnTo>
                    <a:lnTo>
                      <a:pt x="32" y="27"/>
                    </a:lnTo>
                    <a:lnTo>
                      <a:pt x="30" y="29"/>
                    </a:lnTo>
                    <a:lnTo>
                      <a:pt x="29" y="30"/>
                    </a:lnTo>
                    <a:lnTo>
                      <a:pt x="28" y="30"/>
                    </a:lnTo>
                    <a:lnTo>
                      <a:pt x="26" y="31"/>
                    </a:lnTo>
                    <a:lnTo>
                      <a:pt x="25" y="31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19" y="31"/>
                    </a:lnTo>
                    <a:lnTo>
                      <a:pt x="18" y="31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2" y="30"/>
                    </a:lnTo>
                    <a:lnTo>
                      <a:pt x="11" y="29"/>
                    </a:lnTo>
                    <a:lnTo>
                      <a:pt x="9" y="29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" name="Freeform 25"/>
              <p:cNvSpPr>
                <a:spLocks/>
              </p:cNvSpPr>
              <p:nvPr/>
            </p:nvSpPr>
            <p:spPr bwMode="auto">
              <a:xfrm>
                <a:off x="3271" y="1022"/>
                <a:ext cx="35" cy="41"/>
              </a:xfrm>
              <a:custGeom>
                <a:avLst/>
                <a:gdLst>
                  <a:gd name="T0" fmla="*/ 32 w 27"/>
                  <a:gd name="T1" fmla="*/ 36 h 31"/>
                  <a:gd name="T2" fmla="*/ 31 w 27"/>
                  <a:gd name="T3" fmla="*/ 40 h 31"/>
                  <a:gd name="T4" fmla="*/ 29 w 27"/>
                  <a:gd name="T5" fmla="*/ 40 h 31"/>
                  <a:gd name="T6" fmla="*/ 27 w 27"/>
                  <a:gd name="T7" fmla="*/ 41 h 31"/>
                  <a:gd name="T8" fmla="*/ 25 w 27"/>
                  <a:gd name="T9" fmla="*/ 41 h 31"/>
                  <a:gd name="T10" fmla="*/ 23 w 27"/>
                  <a:gd name="T11" fmla="*/ 41 h 31"/>
                  <a:gd name="T12" fmla="*/ 22 w 27"/>
                  <a:gd name="T13" fmla="*/ 41 h 31"/>
                  <a:gd name="T14" fmla="*/ 19 w 27"/>
                  <a:gd name="T15" fmla="*/ 41 h 31"/>
                  <a:gd name="T16" fmla="*/ 16 w 27"/>
                  <a:gd name="T17" fmla="*/ 40 h 31"/>
                  <a:gd name="T18" fmla="*/ 14 w 27"/>
                  <a:gd name="T19" fmla="*/ 37 h 31"/>
                  <a:gd name="T20" fmla="*/ 13 w 27"/>
                  <a:gd name="T21" fmla="*/ 37 h 31"/>
                  <a:gd name="T22" fmla="*/ 10 w 27"/>
                  <a:gd name="T23" fmla="*/ 36 h 31"/>
                  <a:gd name="T24" fmla="*/ 10 w 27"/>
                  <a:gd name="T25" fmla="*/ 33 h 31"/>
                  <a:gd name="T26" fmla="*/ 9 w 27"/>
                  <a:gd name="T27" fmla="*/ 32 h 31"/>
                  <a:gd name="T28" fmla="*/ 6 w 27"/>
                  <a:gd name="T29" fmla="*/ 28 h 31"/>
                  <a:gd name="T30" fmla="*/ 5 w 27"/>
                  <a:gd name="T31" fmla="*/ 26 h 31"/>
                  <a:gd name="T32" fmla="*/ 4 w 27"/>
                  <a:gd name="T33" fmla="*/ 22 h 31"/>
                  <a:gd name="T34" fmla="*/ 1 w 27"/>
                  <a:gd name="T35" fmla="*/ 17 h 31"/>
                  <a:gd name="T36" fmla="*/ 1 w 27"/>
                  <a:gd name="T37" fmla="*/ 13 h 31"/>
                  <a:gd name="T38" fmla="*/ 1 w 27"/>
                  <a:gd name="T39" fmla="*/ 9 h 31"/>
                  <a:gd name="T40" fmla="*/ 1 w 27"/>
                  <a:gd name="T41" fmla="*/ 5 h 31"/>
                  <a:gd name="T42" fmla="*/ 4 w 27"/>
                  <a:gd name="T43" fmla="*/ 4 h 31"/>
                  <a:gd name="T44" fmla="*/ 5 w 27"/>
                  <a:gd name="T45" fmla="*/ 0 h 31"/>
                  <a:gd name="T46" fmla="*/ 6 w 27"/>
                  <a:gd name="T47" fmla="*/ 0 h 31"/>
                  <a:gd name="T48" fmla="*/ 9 w 27"/>
                  <a:gd name="T49" fmla="*/ 0 h 31"/>
                  <a:gd name="T50" fmla="*/ 13 w 27"/>
                  <a:gd name="T51" fmla="*/ 0 h 31"/>
                  <a:gd name="T52" fmla="*/ 16 w 27"/>
                  <a:gd name="T53" fmla="*/ 0 h 31"/>
                  <a:gd name="T54" fmla="*/ 18 w 27"/>
                  <a:gd name="T55" fmla="*/ 1 h 31"/>
                  <a:gd name="T56" fmla="*/ 19 w 27"/>
                  <a:gd name="T57" fmla="*/ 4 h 31"/>
                  <a:gd name="T58" fmla="*/ 22 w 27"/>
                  <a:gd name="T59" fmla="*/ 5 h 31"/>
                  <a:gd name="T60" fmla="*/ 23 w 27"/>
                  <a:gd name="T61" fmla="*/ 8 h 31"/>
                  <a:gd name="T62" fmla="*/ 25 w 27"/>
                  <a:gd name="T63" fmla="*/ 9 h 31"/>
                  <a:gd name="T64" fmla="*/ 27 w 27"/>
                  <a:gd name="T65" fmla="*/ 11 h 31"/>
                  <a:gd name="T66" fmla="*/ 31 w 27"/>
                  <a:gd name="T67" fmla="*/ 17 h 31"/>
                  <a:gd name="T68" fmla="*/ 32 w 27"/>
                  <a:gd name="T69" fmla="*/ 20 h 31"/>
                  <a:gd name="T70" fmla="*/ 35 w 27"/>
                  <a:gd name="T71" fmla="*/ 26 h 31"/>
                  <a:gd name="T72" fmla="*/ 35 w 27"/>
                  <a:gd name="T73" fmla="*/ 30 h 31"/>
                  <a:gd name="T74" fmla="*/ 35 w 27"/>
                  <a:gd name="T75" fmla="*/ 32 h 31"/>
                  <a:gd name="T76" fmla="*/ 32 w 27"/>
                  <a:gd name="T77" fmla="*/ 33 h 31"/>
                  <a:gd name="T78" fmla="*/ 32 w 27"/>
                  <a:gd name="T79" fmla="*/ 33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7" h="31">
                    <a:moveTo>
                      <a:pt x="25" y="27"/>
                    </a:moveTo>
                    <a:lnTo>
                      <a:pt x="25" y="27"/>
                    </a:lnTo>
                    <a:lnTo>
                      <a:pt x="25" y="28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19" y="31"/>
                    </a:lnTo>
                    <a:lnTo>
                      <a:pt x="18" y="31"/>
                    </a:lnTo>
                    <a:lnTo>
                      <a:pt x="17" y="31"/>
                    </a:lnTo>
                    <a:lnTo>
                      <a:pt x="15" y="31"/>
                    </a:lnTo>
                    <a:lnTo>
                      <a:pt x="14" y="30"/>
                    </a:lnTo>
                    <a:lnTo>
                      <a:pt x="12" y="30"/>
                    </a:lnTo>
                    <a:lnTo>
                      <a:pt x="11" y="28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7" y="24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4" y="20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1" y="8"/>
                    </a:lnTo>
                    <a:lnTo>
                      <a:pt x="22" y="10"/>
                    </a:lnTo>
                    <a:lnTo>
                      <a:pt x="24" y="13"/>
                    </a:lnTo>
                    <a:lnTo>
                      <a:pt x="24" y="14"/>
                    </a:lnTo>
                    <a:lnTo>
                      <a:pt x="25" y="15"/>
                    </a:lnTo>
                    <a:lnTo>
                      <a:pt x="25" y="18"/>
                    </a:lnTo>
                    <a:lnTo>
                      <a:pt x="27" y="20"/>
                    </a:lnTo>
                    <a:lnTo>
                      <a:pt x="27" y="23"/>
                    </a:lnTo>
                    <a:lnTo>
                      <a:pt x="27" y="24"/>
                    </a:lnTo>
                    <a:lnTo>
                      <a:pt x="25" y="24"/>
                    </a:lnTo>
                    <a:lnTo>
                      <a:pt x="25" y="25"/>
                    </a:lnTo>
                    <a:lnTo>
                      <a:pt x="25" y="2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" name="Freeform 26"/>
              <p:cNvSpPr>
                <a:spLocks/>
              </p:cNvSpPr>
              <p:nvPr/>
            </p:nvSpPr>
            <p:spPr bwMode="auto">
              <a:xfrm>
                <a:off x="3271" y="1063"/>
                <a:ext cx="35" cy="41"/>
              </a:xfrm>
              <a:custGeom>
                <a:avLst/>
                <a:gdLst>
                  <a:gd name="T0" fmla="*/ 32 w 27"/>
                  <a:gd name="T1" fmla="*/ 36 h 32"/>
                  <a:gd name="T2" fmla="*/ 31 w 27"/>
                  <a:gd name="T3" fmla="*/ 38 h 32"/>
                  <a:gd name="T4" fmla="*/ 29 w 27"/>
                  <a:gd name="T5" fmla="*/ 40 h 32"/>
                  <a:gd name="T6" fmla="*/ 27 w 27"/>
                  <a:gd name="T7" fmla="*/ 40 h 32"/>
                  <a:gd name="T8" fmla="*/ 25 w 27"/>
                  <a:gd name="T9" fmla="*/ 41 h 32"/>
                  <a:gd name="T10" fmla="*/ 23 w 27"/>
                  <a:gd name="T11" fmla="*/ 41 h 32"/>
                  <a:gd name="T12" fmla="*/ 22 w 27"/>
                  <a:gd name="T13" fmla="*/ 41 h 32"/>
                  <a:gd name="T14" fmla="*/ 19 w 27"/>
                  <a:gd name="T15" fmla="*/ 40 h 32"/>
                  <a:gd name="T16" fmla="*/ 16 w 27"/>
                  <a:gd name="T17" fmla="*/ 40 h 32"/>
                  <a:gd name="T18" fmla="*/ 14 w 27"/>
                  <a:gd name="T19" fmla="*/ 38 h 32"/>
                  <a:gd name="T20" fmla="*/ 13 w 27"/>
                  <a:gd name="T21" fmla="*/ 36 h 32"/>
                  <a:gd name="T22" fmla="*/ 10 w 27"/>
                  <a:gd name="T23" fmla="*/ 35 h 32"/>
                  <a:gd name="T24" fmla="*/ 10 w 27"/>
                  <a:gd name="T25" fmla="*/ 32 h 32"/>
                  <a:gd name="T26" fmla="*/ 9 w 27"/>
                  <a:gd name="T27" fmla="*/ 31 h 32"/>
                  <a:gd name="T28" fmla="*/ 6 w 27"/>
                  <a:gd name="T29" fmla="*/ 29 h 32"/>
                  <a:gd name="T30" fmla="*/ 5 w 27"/>
                  <a:gd name="T31" fmla="*/ 26 h 32"/>
                  <a:gd name="T32" fmla="*/ 4 w 27"/>
                  <a:gd name="T33" fmla="*/ 22 h 32"/>
                  <a:gd name="T34" fmla="*/ 1 w 27"/>
                  <a:gd name="T35" fmla="*/ 18 h 32"/>
                  <a:gd name="T36" fmla="*/ 1 w 27"/>
                  <a:gd name="T37" fmla="*/ 14 h 32"/>
                  <a:gd name="T38" fmla="*/ 1 w 27"/>
                  <a:gd name="T39" fmla="*/ 10 h 32"/>
                  <a:gd name="T40" fmla="*/ 1 w 27"/>
                  <a:gd name="T41" fmla="*/ 8 h 32"/>
                  <a:gd name="T42" fmla="*/ 4 w 27"/>
                  <a:gd name="T43" fmla="*/ 4 h 32"/>
                  <a:gd name="T44" fmla="*/ 5 w 27"/>
                  <a:gd name="T45" fmla="*/ 1 h 32"/>
                  <a:gd name="T46" fmla="*/ 6 w 27"/>
                  <a:gd name="T47" fmla="*/ 0 h 32"/>
                  <a:gd name="T48" fmla="*/ 9 w 27"/>
                  <a:gd name="T49" fmla="*/ 0 h 32"/>
                  <a:gd name="T50" fmla="*/ 13 w 27"/>
                  <a:gd name="T51" fmla="*/ 0 h 32"/>
                  <a:gd name="T52" fmla="*/ 16 w 27"/>
                  <a:gd name="T53" fmla="*/ 1 h 32"/>
                  <a:gd name="T54" fmla="*/ 18 w 27"/>
                  <a:gd name="T55" fmla="*/ 1 h 32"/>
                  <a:gd name="T56" fmla="*/ 19 w 27"/>
                  <a:gd name="T57" fmla="*/ 4 h 32"/>
                  <a:gd name="T58" fmla="*/ 22 w 27"/>
                  <a:gd name="T59" fmla="*/ 5 h 32"/>
                  <a:gd name="T60" fmla="*/ 23 w 27"/>
                  <a:gd name="T61" fmla="*/ 8 h 32"/>
                  <a:gd name="T62" fmla="*/ 25 w 27"/>
                  <a:gd name="T63" fmla="*/ 9 h 32"/>
                  <a:gd name="T64" fmla="*/ 27 w 27"/>
                  <a:gd name="T65" fmla="*/ 13 h 32"/>
                  <a:gd name="T66" fmla="*/ 31 w 27"/>
                  <a:gd name="T67" fmla="*/ 17 h 32"/>
                  <a:gd name="T68" fmla="*/ 32 w 27"/>
                  <a:gd name="T69" fmla="*/ 22 h 32"/>
                  <a:gd name="T70" fmla="*/ 35 w 27"/>
                  <a:gd name="T71" fmla="*/ 27 h 32"/>
                  <a:gd name="T72" fmla="*/ 35 w 27"/>
                  <a:gd name="T73" fmla="*/ 31 h 32"/>
                  <a:gd name="T74" fmla="*/ 35 w 27"/>
                  <a:gd name="T75" fmla="*/ 31 h 32"/>
                  <a:gd name="T76" fmla="*/ 32 w 27"/>
                  <a:gd name="T77" fmla="*/ 32 h 32"/>
                  <a:gd name="T78" fmla="*/ 32 w 27"/>
                  <a:gd name="T79" fmla="*/ 35 h 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7" h="32">
                    <a:moveTo>
                      <a:pt x="25" y="27"/>
                    </a:moveTo>
                    <a:lnTo>
                      <a:pt x="25" y="28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4" y="31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21" y="32"/>
                    </a:lnTo>
                    <a:lnTo>
                      <a:pt x="19" y="32"/>
                    </a:lnTo>
                    <a:lnTo>
                      <a:pt x="18" y="32"/>
                    </a:lnTo>
                    <a:lnTo>
                      <a:pt x="17" y="32"/>
                    </a:lnTo>
                    <a:lnTo>
                      <a:pt x="15" y="32"/>
                    </a:lnTo>
                    <a:lnTo>
                      <a:pt x="15" y="31"/>
                    </a:lnTo>
                    <a:lnTo>
                      <a:pt x="14" y="31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1" y="30"/>
                    </a:lnTo>
                    <a:lnTo>
                      <a:pt x="10" y="28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6"/>
                    </a:lnTo>
                    <a:lnTo>
                      <a:pt x="19" y="7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22" y="11"/>
                    </a:lnTo>
                    <a:lnTo>
                      <a:pt x="24" y="13"/>
                    </a:lnTo>
                    <a:lnTo>
                      <a:pt x="24" y="15"/>
                    </a:lnTo>
                    <a:lnTo>
                      <a:pt x="25" y="17"/>
                    </a:lnTo>
                    <a:lnTo>
                      <a:pt x="25" y="18"/>
                    </a:lnTo>
                    <a:lnTo>
                      <a:pt x="27" y="21"/>
                    </a:lnTo>
                    <a:lnTo>
                      <a:pt x="27" y="23"/>
                    </a:lnTo>
                    <a:lnTo>
                      <a:pt x="27" y="24"/>
                    </a:lnTo>
                    <a:lnTo>
                      <a:pt x="25" y="25"/>
                    </a:lnTo>
                    <a:lnTo>
                      <a:pt x="25" y="2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" name="Freeform 27"/>
              <p:cNvSpPr>
                <a:spLocks/>
              </p:cNvSpPr>
              <p:nvPr/>
            </p:nvSpPr>
            <p:spPr bwMode="auto">
              <a:xfrm>
                <a:off x="3271" y="1104"/>
                <a:ext cx="35" cy="41"/>
              </a:xfrm>
              <a:custGeom>
                <a:avLst/>
                <a:gdLst>
                  <a:gd name="T0" fmla="*/ 32 w 27"/>
                  <a:gd name="T1" fmla="*/ 38 h 31"/>
                  <a:gd name="T2" fmla="*/ 31 w 27"/>
                  <a:gd name="T3" fmla="*/ 40 h 31"/>
                  <a:gd name="T4" fmla="*/ 29 w 27"/>
                  <a:gd name="T5" fmla="*/ 41 h 31"/>
                  <a:gd name="T6" fmla="*/ 27 w 27"/>
                  <a:gd name="T7" fmla="*/ 41 h 31"/>
                  <a:gd name="T8" fmla="*/ 25 w 27"/>
                  <a:gd name="T9" fmla="*/ 41 h 31"/>
                  <a:gd name="T10" fmla="*/ 23 w 27"/>
                  <a:gd name="T11" fmla="*/ 41 h 31"/>
                  <a:gd name="T12" fmla="*/ 22 w 27"/>
                  <a:gd name="T13" fmla="*/ 41 h 31"/>
                  <a:gd name="T14" fmla="*/ 19 w 27"/>
                  <a:gd name="T15" fmla="*/ 41 h 31"/>
                  <a:gd name="T16" fmla="*/ 16 w 27"/>
                  <a:gd name="T17" fmla="*/ 40 h 31"/>
                  <a:gd name="T18" fmla="*/ 14 w 27"/>
                  <a:gd name="T19" fmla="*/ 40 h 31"/>
                  <a:gd name="T20" fmla="*/ 13 w 27"/>
                  <a:gd name="T21" fmla="*/ 38 h 31"/>
                  <a:gd name="T22" fmla="*/ 10 w 27"/>
                  <a:gd name="T23" fmla="*/ 36 h 31"/>
                  <a:gd name="T24" fmla="*/ 10 w 27"/>
                  <a:gd name="T25" fmla="*/ 34 h 31"/>
                  <a:gd name="T26" fmla="*/ 9 w 27"/>
                  <a:gd name="T27" fmla="*/ 32 h 31"/>
                  <a:gd name="T28" fmla="*/ 6 w 27"/>
                  <a:gd name="T29" fmla="*/ 30 h 31"/>
                  <a:gd name="T30" fmla="*/ 5 w 27"/>
                  <a:gd name="T31" fmla="*/ 26 h 31"/>
                  <a:gd name="T32" fmla="*/ 4 w 27"/>
                  <a:gd name="T33" fmla="*/ 22 h 31"/>
                  <a:gd name="T34" fmla="*/ 1 w 27"/>
                  <a:gd name="T35" fmla="*/ 19 h 31"/>
                  <a:gd name="T36" fmla="*/ 1 w 27"/>
                  <a:gd name="T37" fmla="*/ 16 h 31"/>
                  <a:gd name="T38" fmla="*/ 1 w 27"/>
                  <a:gd name="T39" fmla="*/ 9 h 31"/>
                  <a:gd name="T40" fmla="*/ 1 w 27"/>
                  <a:gd name="T41" fmla="*/ 7 h 31"/>
                  <a:gd name="T42" fmla="*/ 4 w 27"/>
                  <a:gd name="T43" fmla="*/ 4 h 31"/>
                  <a:gd name="T44" fmla="*/ 5 w 27"/>
                  <a:gd name="T45" fmla="*/ 3 h 31"/>
                  <a:gd name="T46" fmla="*/ 6 w 27"/>
                  <a:gd name="T47" fmla="*/ 0 h 31"/>
                  <a:gd name="T48" fmla="*/ 9 w 27"/>
                  <a:gd name="T49" fmla="*/ 0 h 31"/>
                  <a:gd name="T50" fmla="*/ 13 w 27"/>
                  <a:gd name="T51" fmla="*/ 0 h 31"/>
                  <a:gd name="T52" fmla="*/ 16 w 27"/>
                  <a:gd name="T53" fmla="*/ 0 h 31"/>
                  <a:gd name="T54" fmla="*/ 18 w 27"/>
                  <a:gd name="T55" fmla="*/ 3 h 31"/>
                  <a:gd name="T56" fmla="*/ 19 w 27"/>
                  <a:gd name="T57" fmla="*/ 4 h 31"/>
                  <a:gd name="T58" fmla="*/ 22 w 27"/>
                  <a:gd name="T59" fmla="*/ 7 h 31"/>
                  <a:gd name="T60" fmla="*/ 23 w 27"/>
                  <a:gd name="T61" fmla="*/ 8 h 31"/>
                  <a:gd name="T62" fmla="*/ 25 w 27"/>
                  <a:gd name="T63" fmla="*/ 9 h 31"/>
                  <a:gd name="T64" fmla="*/ 27 w 27"/>
                  <a:gd name="T65" fmla="*/ 12 h 31"/>
                  <a:gd name="T66" fmla="*/ 29 w 27"/>
                  <a:gd name="T67" fmla="*/ 13 h 31"/>
                  <a:gd name="T68" fmla="*/ 29 w 27"/>
                  <a:gd name="T69" fmla="*/ 16 h 31"/>
                  <a:gd name="T70" fmla="*/ 31 w 27"/>
                  <a:gd name="T71" fmla="*/ 19 h 31"/>
                  <a:gd name="T72" fmla="*/ 32 w 27"/>
                  <a:gd name="T73" fmla="*/ 21 h 31"/>
                  <a:gd name="T74" fmla="*/ 32 w 27"/>
                  <a:gd name="T75" fmla="*/ 22 h 31"/>
                  <a:gd name="T76" fmla="*/ 35 w 27"/>
                  <a:gd name="T77" fmla="*/ 26 h 31"/>
                  <a:gd name="T78" fmla="*/ 35 w 27"/>
                  <a:gd name="T79" fmla="*/ 29 h 31"/>
                  <a:gd name="T80" fmla="*/ 35 w 27"/>
                  <a:gd name="T81" fmla="*/ 30 h 31"/>
                  <a:gd name="T82" fmla="*/ 35 w 27"/>
                  <a:gd name="T83" fmla="*/ 32 h 31"/>
                  <a:gd name="T84" fmla="*/ 32 w 27"/>
                  <a:gd name="T85" fmla="*/ 34 h 31"/>
                  <a:gd name="T86" fmla="*/ 32 w 27"/>
                  <a:gd name="T87" fmla="*/ 36 h 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7" h="31">
                    <a:moveTo>
                      <a:pt x="25" y="27"/>
                    </a:moveTo>
                    <a:lnTo>
                      <a:pt x="25" y="29"/>
                    </a:lnTo>
                    <a:lnTo>
                      <a:pt x="24" y="30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19" y="31"/>
                    </a:lnTo>
                    <a:lnTo>
                      <a:pt x="18" y="31"/>
                    </a:lnTo>
                    <a:lnTo>
                      <a:pt x="17" y="31"/>
                    </a:lnTo>
                    <a:lnTo>
                      <a:pt x="15" y="31"/>
                    </a:lnTo>
                    <a:lnTo>
                      <a:pt x="14" y="31"/>
                    </a:lnTo>
                    <a:lnTo>
                      <a:pt x="12" y="30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10" y="29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8" y="26"/>
                    </a:lnTo>
                    <a:lnTo>
                      <a:pt x="7" y="24"/>
                    </a:lnTo>
                    <a:lnTo>
                      <a:pt x="5" y="23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9" y="7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4" y="13"/>
                    </a:lnTo>
                    <a:lnTo>
                      <a:pt x="24" y="14"/>
                    </a:lnTo>
                    <a:lnTo>
                      <a:pt x="25" y="16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7" y="20"/>
                    </a:lnTo>
                    <a:lnTo>
                      <a:pt x="27" y="22"/>
                    </a:lnTo>
                    <a:lnTo>
                      <a:pt x="27" y="23"/>
                    </a:lnTo>
                    <a:lnTo>
                      <a:pt x="27" y="24"/>
                    </a:lnTo>
                    <a:lnTo>
                      <a:pt x="25" y="24"/>
                    </a:lnTo>
                    <a:lnTo>
                      <a:pt x="25" y="26"/>
                    </a:lnTo>
                    <a:lnTo>
                      <a:pt x="25" y="2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" name="Freeform 28"/>
              <p:cNvSpPr>
                <a:spLocks/>
              </p:cNvSpPr>
              <p:nvPr/>
            </p:nvSpPr>
            <p:spPr bwMode="auto">
              <a:xfrm>
                <a:off x="3271" y="1145"/>
                <a:ext cx="35" cy="41"/>
              </a:xfrm>
              <a:custGeom>
                <a:avLst/>
                <a:gdLst>
                  <a:gd name="T0" fmla="*/ 32 w 27"/>
                  <a:gd name="T1" fmla="*/ 36 h 33"/>
                  <a:gd name="T2" fmla="*/ 31 w 27"/>
                  <a:gd name="T3" fmla="*/ 37 h 33"/>
                  <a:gd name="T4" fmla="*/ 29 w 27"/>
                  <a:gd name="T5" fmla="*/ 39 h 33"/>
                  <a:gd name="T6" fmla="*/ 27 w 27"/>
                  <a:gd name="T7" fmla="*/ 41 h 33"/>
                  <a:gd name="T8" fmla="*/ 25 w 27"/>
                  <a:gd name="T9" fmla="*/ 41 h 33"/>
                  <a:gd name="T10" fmla="*/ 23 w 27"/>
                  <a:gd name="T11" fmla="*/ 41 h 33"/>
                  <a:gd name="T12" fmla="*/ 22 w 27"/>
                  <a:gd name="T13" fmla="*/ 41 h 33"/>
                  <a:gd name="T14" fmla="*/ 19 w 27"/>
                  <a:gd name="T15" fmla="*/ 41 h 33"/>
                  <a:gd name="T16" fmla="*/ 16 w 27"/>
                  <a:gd name="T17" fmla="*/ 39 h 33"/>
                  <a:gd name="T18" fmla="*/ 14 w 27"/>
                  <a:gd name="T19" fmla="*/ 37 h 33"/>
                  <a:gd name="T20" fmla="*/ 13 w 27"/>
                  <a:gd name="T21" fmla="*/ 36 h 33"/>
                  <a:gd name="T22" fmla="*/ 10 w 27"/>
                  <a:gd name="T23" fmla="*/ 36 h 33"/>
                  <a:gd name="T24" fmla="*/ 10 w 27"/>
                  <a:gd name="T25" fmla="*/ 34 h 33"/>
                  <a:gd name="T26" fmla="*/ 9 w 27"/>
                  <a:gd name="T27" fmla="*/ 32 h 33"/>
                  <a:gd name="T28" fmla="*/ 6 w 27"/>
                  <a:gd name="T29" fmla="*/ 29 h 33"/>
                  <a:gd name="T30" fmla="*/ 5 w 27"/>
                  <a:gd name="T31" fmla="*/ 27 h 33"/>
                  <a:gd name="T32" fmla="*/ 4 w 27"/>
                  <a:gd name="T33" fmla="*/ 24 h 33"/>
                  <a:gd name="T34" fmla="*/ 1 w 27"/>
                  <a:gd name="T35" fmla="*/ 17 h 33"/>
                  <a:gd name="T36" fmla="*/ 1 w 27"/>
                  <a:gd name="T37" fmla="*/ 15 h 33"/>
                  <a:gd name="T38" fmla="*/ 1 w 27"/>
                  <a:gd name="T39" fmla="*/ 11 h 33"/>
                  <a:gd name="T40" fmla="*/ 1 w 27"/>
                  <a:gd name="T41" fmla="*/ 7 h 33"/>
                  <a:gd name="T42" fmla="*/ 4 w 27"/>
                  <a:gd name="T43" fmla="*/ 4 h 33"/>
                  <a:gd name="T44" fmla="*/ 5 w 27"/>
                  <a:gd name="T45" fmla="*/ 2 h 33"/>
                  <a:gd name="T46" fmla="*/ 6 w 27"/>
                  <a:gd name="T47" fmla="*/ 2 h 33"/>
                  <a:gd name="T48" fmla="*/ 9 w 27"/>
                  <a:gd name="T49" fmla="*/ 0 h 33"/>
                  <a:gd name="T50" fmla="*/ 13 w 27"/>
                  <a:gd name="T51" fmla="*/ 2 h 33"/>
                  <a:gd name="T52" fmla="*/ 16 w 27"/>
                  <a:gd name="T53" fmla="*/ 2 h 33"/>
                  <a:gd name="T54" fmla="*/ 18 w 27"/>
                  <a:gd name="T55" fmla="*/ 4 h 33"/>
                  <a:gd name="T56" fmla="*/ 19 w 27"/>
                  <a:gd name="T57" fmla="*/ 6 h 33"/>
                  <a:gd name="T58" fmla="*/ 22 w 27"/>
                  <a:gd name="T59" fmla="*/ 7 h 33"/>
                  <a:gd name="T60" fmla="*/ 23 w 27"/>
                  <a:gd name="T61" fmla="*/ 9 h 33"/>
                  <a:gd name="T62" fmla="*/ 25 w 27"/>
                  <a:gd name="T63" fmla="*/ 11 h 33"/>
                  <a:gd name="T64" fmla="*/ 27 w 27"/>
                  <a:gd name="T65" fmla="*/ 12 h 33"/>
                  <a:gd name="T66" fmla="*/ 31 w 27"/>
                  <a:gd name="T67" fmla="*/ 17 h 33"/>
                  <a:gd name="T68" fmla="*/ 32 w 27"/>
                  <a:gd name="T69" fmla="*/ 21 h 33"/>
                  <a:gd name="T70" fmla="*/ 35 w 27"/>
                  <a:gd name="T71" fmla="*/ 27 h 33"/>
                  <a:gd name="T72" fmla="*/ 35 w 27"/>
                  <a:gd name="T73" fmla="*/ 30 h 33"/>
                  <a:gd name="T74" fmla="*/ 35 w 27"/>
                  <a:gd name="T75" fmla="*/ 32 h 33"/>
                  <a:gd name="T76" fmla="*/ 32 w 27"/>
                  <a:gd name="T77" fmla="*/ 32 h 33"/>
                  <a:gd name="T78" fmla="*/ 32 w 27"/>
                  <a:gd name="T79" fmla="*/ 34 h 3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7" h="33">
                    <a:moveTo>
                      <a:pt x="25" y="29"/>
                    </a:moveTo>
                    <a:lnTo>
                      <a:pt x="25" y="29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4" y="31"/>
                    </a:lnTo>
                    <a:lnTo>
                      <a:pt x="22" y="31"/>
                    </a:lnTo>
                    <a:lnTo>
                      <a:pt x="21" y="33"/>
                    </a:lnTo>
                    <a:lnTo>
                      <a:pt x="19" y="33"/>
                    </a:lnTo>
                    <a:lnTo>
                      <a:pt x="18" y="33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4" y="31"/>
                    </a:lnTo>
                    <a:lnTo>
                      <a:pt x="12" y="31"/>
                    </a:lnTo>
                    <a:lnTo>
                      <a:pt x="11" y="30"/>
                    </a:lnTo>
                    <a:lnTo>
                      <a:pt x="10" y="29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7" y="26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4" y="22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22" y="12"/>
                    </a:lnTo>
                    <a:lnTo>
                      <a:pt x="24" y="14"/>
                    </a:lnTo>
                    <a:lnTo>
                      <a:pt x="24" y="16"/>
                    </a:lnTo>
                    <a:lnTo>
                      <a:pt x="25" y="17"/>
                    </a:lnTo>
                    <a:lnTo>
                      <a:pt x="25" y="20"/>
                    </a:lnTo>
                    <a:lnTo>
                      <a:pt x="27" y="22"/>
                    </a:lnTo>
                    <a:lnTo>
                      <a:pt x="27" y="24"/>
                    </a:lnTo>
                    <a:lnTo>
                      <a:pt x="27" y="26"/>
                    </a:lnTo>
                    <a:lnTo>
                      <a:pt x="25" y="26"/>
                    </a:lnTo>
                    <a:lnTo>
                      <a:pt x="25" y="27"/>
                    </a:lnTo>
                    <a:lnTo>
                      <a:pt x="25" y="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" name="Freeform 29"/>
              <p:cNvSpPr>
                <a:spLocks/>
              </p:cNvSpPr>
              <p:nvPr/>
            </p:nvSpPr>
            <p:spPr bwMode="auto">
              <a:xfrm>
                <a:off x="3271" y="1186"/>
                <a:ext cx="35" cy="41"/>
              </a:xfrm>
              <a:custGeom>
                <a:avLst/>
                <a:gdLst>
                  <a:gd name="T0" fmla="*/ 32 w 27"/>
                  <a:gd name="T1" fmla="*/ 36 h 32"/>
                  <a:gd name="T2" fmla="*/ 31 w 27"/>
                  <a:gd name="T3" fmla="*/ 37 h 32"/>
                  <a:gd name="T4" fmla="*/ 29 w 27"/>
                  <a:gd name="T5" fmla="*/ 40 h 32"/>
                  <a:gd name="T6" fmla="*/ 27 w 27"/>
                  <a:gd name="T7" fmla="*/ 40 h 32"/>
                  <a:gd name="T8" fmla="*/ 25 w 27"/>
                  <a:gd name="T9" fmla="*/ 41 h 32"/>
                  <a:gd name="T10" fmla="*/ 23 w 27"/>
                  <a:gd name="T11" fmla="*/ 41 h 32"/>
                  <a:gd name="T12" fmla="*/ 22 w 27"/>
                  <a:gd name="T13" fmla="*/ 41 h 32"/>
                  <a:gd name="T14" fmla="*/ 19 w 27"/>
                  <a:gd name="T15" fmla="*/ 40 h 32"/>
                  <a:gd name="T16" fmla="*/ 16 w 27"/>
                  <a:gd name="T17" fmla="*/ 40 h 32"/>
                  <a:gd name="T18" fmla="*/ 14 w 27"/>
                  <a:gd name="T19" fmla="*/ 37 h 32"/>
                  <a:gd name="T20" fmla="*/ 13 w 27"/>
                  <a:gd name="T21" fmla="*/ 36 h 32"/>
                  <a:gd name="T22" fmla="*/ 10 w 27"/>
                  <a:gd name="T23" fmla="*/ 35 h 32"/>
                  <a:gd name="T24" fmla="*/ 10 w 27"/>
                  <a:gd name="T25" fmla="*/ 32 h 32"/>
                  <a:gd name="T26" fmla="*/ 9 w 27"/>
                  <a:gd name="T27" fmla="*/ 31 h 32"/>
                  <a:gd name="T28" fmla="*/ 6 w 27"/>
                  <a:gd name="T29" fmla="*/ 28 h 32"/>
                  <a:gd name="T30" fmla="*/ 5 w 27"/>
                  <a:gd name="T31" fmla="*/ 24 h 32"/>
                  <a:gd name="T32" fmla="*/ 4 w 27"/>
                  <a:gd name="T33" fmla="*/ 22 h 32"/>
                  <a:gd name="T34" fmla="*/ 1 w 27"/>
                  <a:gd name="T35" fmla="*/ 18 h 32"/>
                  <a:gd name="T36" fmla="*/ 1 w 27"/>
                  <a:gd name="T37" fmla="*/ 14 h 32"/>
                  <a:gd name="T38" fmla="*/ 1 w 27"/>
                  <a:gd name="T39" fmla="*/ 10 h 32"/>
                  <a:gd name="T40" fmla="*/ 1 w 27"/>
                  <a:gd name="T41" fmla="*/ 6 h 32"/>
                  <a:gd name="T42" fmla="*/ 4 w 27"/>
                  <a:gd name="T43" fmla="*/ 4 h 32"/>
                  <a:gd name="T44" fmla="*/ 5 w 27"/>
                  <a:gd name="T45" fmla="*/ 1 h 32"/>
                  <a:gd name="T46" fmla="*/ 6 w 27"/>
                  <a:gd name="T47" fmla="*/ 0 h 32"/>
                  <a:gd name="T48" fmla="*/ 9 w 27"/>
                  <a:gd name="T49" fmla="*/ 0 h 32"/>
                  <a:gd name="T50" fmla="*/ 13 w 27"/>
                  <a:gd name="T51" fmla="*/ 0 h 32"/>
                  <a:gd name="T52" fmla="*/ 16 w 27"/>
                  <a:gd name="T53" fmla="*/ 1 h 32"/>
                  <a:gd name="T54" fmla="*/ 18 w 27"/>
                  <a:gd name="T55" fmla="*/ 1 h 32"/>
                  <a:gd name="T56" fmla="*/ 19 w 27"/>
                  <a:gd name="T57" fmla="*/ 4 h 32"/>
                  <a:gd name="T58" fmla="*/ 22 w 27"/>
                  <a:gd name="T59" fmla="*/ 5 h 32"/>
                  <a:gd name="T60" fmla="*/ 23 w 27"/>
                  <a:gd name="T61" fmla="*/ 6 h 32"/>
                  <a:gd name="T62" fmla="*/ 25 w 27"/>
                  <a:gd name="T63" fmla="*/ 9 h 32"/>
                  <a:gd name="T64" fmla="*/ 27 w 27"/>
                  <a:gd name="T65" fmla="*/ 13 h 32"/>
                  <a:gd name="T66" fmla="*/ 31 w 27"/>
                  <a:gd name="T67" fmla="*/ 15 h 32"/>
                  <a:gd name="T68" fmla="*/ 32 w 27"/>
                  <a:gd name="T69" fmla="*/ 22 h 32"/>
                  <a:gd name="T70" fmla="*/ 35 w 27"/>
                  <a:gd name="T71" fmla="*/ 27 h 32"/>
                  <a:gd name="T72" fmla="*/ 35 w 27"/>
                  <a:gd name="T73" fmla="*/ 31 h 32"/>
                  <a:gd name="T74" fmla="*/ 35 w 27"/>
                  <a:gd name="T75" fmla="*/ 31 h 32"/>
                  <a:gd name="T76" fmla="*/ 32 w 27"/>
                  <a:gd name="T77" fmla="*/ 32 h 32"/>
                  <a:gd name="T78" fmla="*/ 32 w 27"/>
                  <a:gd name="T79" fmla="*/ 35 h 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7" h="32">
                    <a:moveTo>
                      <a:pt x="25" y="27"/>
                    </a:moveTo>
                    <a:lnTo>
                      <a:pt x="25" y="28"/>
                    </a:lnTo>
                    <a:lnTo>
                      <a:pt x="25" y="29"/>
                    </a:lnTo>
                    <a:lnTo>
                      <a:pt x="24" y="29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21" y="32"/>
                    </a:lnTo>
                    <a:lnTo>
                      <a:pt x="19" y="32"/>
                    </a:lnTo>
                    <a:lnTo>
                      <a:pt x="18" y="32"/>
                    </a:lnTo>
                    <a:lnTo>
                      <a:pt x="17" y="32"/>
                    </a:lnTo>
                    <a:lnTo>
                      <a:pt x="15" y="31"/>
                    </a:lnTo>
                    <a:lnTo>
                      <a:pt x="14" y="31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11" y="28"/>
                    </a:lnTo>
                    <a:lnTo>
                      <a:pt x="10" y="28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22" y="11"/>
                    </a:lnTo>
                    <a:lnTo>
                      <a:pt x="24" y="12"/>
                    </a:lnTo>
                    <a:lnTo>
                      <a:pt x="24" y="14"/>
                    </a:lnTo>
                    <a:lnTo>
                      <a:pt x="25" y="17"/>
                    </a:lnTo>
                    <a:lnTo>
                      <a:pt x="25" y="18"/>
                    </a:lnTo>
                    <a:lnTo>
                      <a:pt x="27" y="21"/>
                    </a:lnTo>
                    <a:lnTo>
                      <a:pt x="27" y="22"/>
                    </a:lnTo>
                    <a:lnTo>
                      <a:pt x="27" y="24"/>
                    </a:lnTo>
                    <a:lnTo>
                      <a:pt x="25" y="25"/>
                    </a:lnTo>
                    <a:lnTo>
                      <a:pt x="25" y="2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4" name="Freeform 30"/>
              <p:cNvSpPr>
                <a:spLocks/>
              </p:cNvSpPr>
              <p:nvPr/>
            </p:nvSpPr>
            <p:spPr bwMode="auto">
              <a:xfrm>
                <a:off x="3271" y="1227"/>
                <a:ext cx="35" cy="41"/>
              </a:xfrm>
              <a:custGeom>
                <a:avLst/>
                <a:gdLst>
                  <a:gd name="T0" fmla="*/ 32 w 27"/>
                  <a:gd name="T1" fmla="*/ 37 h 31"/>
                  <a:gd name="T2" fmla="*/ 31 w 27"/>
                  <a:gd name="T3" fmla="*/ 40 h 31"/>
                  <a:gd name="T4" fmla="*/ 29 w 27"/>
                  <a:gd name="T5" fmla="*/ 40 h 31"/>
                  <a:gd name="T6" fmla="*/ 27 w 27"/>
                  <a:gd name="T7" fmla="*/ 41 h 31"/>
                  <a:gd name="T8" fmla="*/ 25 w 27"/>
                  <a:gd name="T9" fmla="*/ 41 h 31"/>
                  <a:gd name="T10" fmla="*/ 23 w 27"/>
                  <a:gd name="T11" fmla="*/ 41 h 31"/>
                  <a:gd name="T12" fmla="*/ 22 w 27"/>
                  <a:gd name="T13" fmla="*/ 41 h 31"/>
                  <a:gd name="T14" fmla="*/ 19 w 27"/>
                  <a:gd name="T15" fmla="*/ 41 h 31"/>
                  <a:gd name="T16" fmla="*/ 16 w 27"/>
                  <a:gd name="T17" fmla="*/ 40 h 31"/>
                  <a:gd name="T18" fmla="*/ 14 w 27"/>
                  <a:gd name="T19" fmla="*/ 37 h 31"/>
                  <a:gd name="T20" fmla="*/ 13 w 27"/>
                  <a:gd name="T21" fmla="*/ 37 h 31"/>
                  <a:gd name="T22" fmla="*/ 10 w 27"/>
                  <a:gd name="T23" fmla="*/ 36 h 31"/>
                  <a:gd name="T24" fmla="*/ 10 w 27"/>
                  <a:gd name="T25" fmla="*/ 34 h 31"/>
                  <a:gd name="T26" fmla="*/ 9 w 27"/>
                  <a:gd name="T27" fmla="*/ 32 h 31"/>
                  <a:gd name="T28" fmla="*/ 6 w 27"/>
                  <a:gd name="T29" fmla="*/ 30 h 31"/>
                  <a:gd name="T30" fmla="*/ 5 w 27"/>
                  <a:gd name="T31" fmla="*/ 26 h 31"/>
                  <a:gd name="T32" fmla="*/ 4 w 27"/>
                  <a:gd name="T33" fmla="*/ 22 h 31"/>
                  <a:gd name="T34" fmla="*/ 1 w 27"/>
                  <a:gd name="T35" fmla="*/ 19 h 31"/>
                  <a:gd name="T36" fmla="*/ 1 w 27"/>
                  <a:gd name="T37" fmla="*/ 13 h 31"/>
                  <a:gd name="T38" fmla="*/ 1 w 27"/>
                  <a:gd name="T39" fmla="*/ 9 h 31"/>
                  <a:gd name="T40" fmla="*/ 1 w 27"/>
                  <a:gd name="T41" fmla="*/ 5 h 31"/>
                  <a:gd name="T42" fmla="*/ 4 w 27"/>
                  <a:gd name="T43" fmla="*/ 4 h 31"/>
                  <a:gd name="T44" fmla="*/ 5 w 27"/>
                  <a:gd name="T45" fmla="*/ 3 h 31"/>
                  <a:gd name="T46" fmla="*/ 6 w 27"/>
                  <a:gd name="T47" fmla="*/ 0 h 31"/>
                  <a:gd name="T48" fmla="*/ 9 w 27"/>
                  <a:gd name="T49" fmla="*/ 0 h 31"/>
                  <a:gd name="T50" fmla="*/ 13 w 27"/>
                  <a:gd name="T51" fmla="*/ 0 h 31"/>
                  <a:gd name="T52" fmla="*/ 16 w 27"/>
                  <a:gd name="T53" fmla="*/ 0 h 31"/>
                  <a:gd name="T54" fmla="*/ 18 w 27"/>
                  <a:gd name="T55" fmla="*/ 3 h 31"/>
                  <a:gd name="T56" fmla="*/ 19 w 27"/>
                  <a:gd name="T57" fmla="*/ 4 h 31"/>
                  <a:gd name="T58" fmla="*/ 22 w 27"/>
                  <a:gd name="T59" fmla="*/ 5 h 31"/>
                  <a:gd name="T60" fmla="*/ 23 w 27"/>
                  <a:gd name="T61" fmla="*/ 8 h 31"/>
                  <a:gd name="T62" fmla="*/ 25 w 27"/>
                  <a:gd name="T63" fmla="*/ 9 h 31"/>
                  <a:gd name="T64" fmla="*/ 27 w 27"/>
                  <a:gd name="T65" fmla="*/ 12 h 31"/>
                  <a:gd name="T66" fmla="*/ 31 w 27"/>
                  <a:gd name="T67" fmla="*/ 17 h 31"/>
                  <a:gd name="T68" fmla="*/ 32 w 27"/>
                  <a:gd name="T69" fmla="*/ 22 h 31"/>
                  <a:gd name="T70" fmla="*/ 35 w 27"/>
                  <a:gd name="T71" fmla="*/ 28 h 31"/>
                  <a:gd name="T72" fmla="*/ 35 w 27"/>
                  <a:gd name="T73" fmla="*/ 30 h 31"/>
                  <a:gd name="T74" fmla="*/ 35 w 27"/>
                  <a:gd name="T75" fmla="*/ 32 h 31"/>
                  <a:gd name="T76" fmla="*/ 32 w 27"/>
                  <a:gd name="T77" fmla="*/ 34 h 31"/>
                  <a:gd name="T78" fmla="*/ 32 w 27"/>
                  <a:gd name="T79" fmla="*/ 36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7" h="31">
                    <a:moveTo>
                      <a:pt x="25" y="27"/>
                    </a:moveTo>
                    <a:lnTo>
                      <a:pt x="25" y="28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19" y="31"/>
                    </a:lnTo>
                    <a:lnTo>
                      <a:pt x="18" y="31"/>
                    </a:lnTo>
                    <a:lnTo>
                      <a:pt x="17" y="31"/>
                    </a:lnTo>
                    <a:lnTo>
                      <a:pt x="15" y="31"/>
                    </a:lnTo>
                    <a:lnTo>
                      <a:pt x="14" y="31"/>
                    </a:lnTo>
                    <a:lnTo>
                      <a:pt x="12" y="30"/>
                    </a:lnTo>
                    <a:lnTo>
                      <a:pt x="11" y="28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8" y="26"/>
                    </a:lnTo>
                    <a:lnTo>
                      <a:pt x="7" y="24"/>
                    </a:lnTo>
                    <a:lnTo>
                      <a:pt x="5" y="23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1" y="9"/>
                    </a:lnTo>
                    <a:lnTo>
                      <a:pt x="22" y="11"/>
                    </a:lnTo>
                    <a:lnTo>
                      <a:pt x="24" y="13"/>
                    </a:lnTo>
                    <a:lnTo>
                      <a:pt x="24" y="14"/>
                    </a:lnTo>
                    <a:lnTo>
                      <a:pt x="25" y="17"/>
                    </a:lnTo>
                    <a:lnTo>
                      <a:pt x="25" y="18"/>
                    </a:lnTo>
                    <a:lnTo>
                      <a:pt x="27" y="21"/>
                    </a:lnTo>
                    <a:lnTo>
                      <a:pt x="27" y="23"/>
                    </a:lnTo>
                    <a:lnTo>
                      <a:pt x="27" y="24"/>
                    </a:lnTo>
                    <a:lnTo>
                      <a:pt x="25" y="24"/>
                    </a:lnTo>
                    <a:lnTo>
                      <a:pt x="25" y="26"/>
                    </a:lnTo>
                    <a:lnTo>
                      <a:pt x="25" y="2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5" name="Freeform 31"/>
              <p:cNvSpPr>
                <a:spLocks/>
              </p:cNvSpPr>
              <p:nvPr/>
            </p:nvSpPr>
            <p:spPr bwMode="auto">
              <a:xfrm>
                <a:off x="3271" y="1268"/>
                <a:ext cx="35" cy="44"/>
              </a:xfrm>
              <a:custGeom>
                <a:avLst/>
                <a:gdLst>
                  <a:gd name="T0" fmla="*/ 32 w 27"/>
                  <a:gd name="T1" fmla="*/ 37 h 33"/>
                  <a:gd name="T2" fmla="*/ 31 w 27"/>
                  <a:gd name="T3" fmla="*/ 40 h 33"/>
                  <a:gd name="T4" fmla="*/ 29 w 27"/>
                  <a:gd name="T5" fmla="*/ 41 h 33"/>
                  <a:gd name="T6" fmla="*/ 27 w 27"/>
                  <a:gd name="T7" fmla="*/ 44 h 33"/>
                  <a:gd name="T8" fmla="*/ 25 w 27"/>
                  <a:gd name="T9" fmla="*/ 44 h 33"/>
                  <a:gd name="T10" fmla="*/ 23 w 27"/>
                  <a:gd name="T11" fmla="*/ 44 h 33"/>
                  <a:gd name="T12" fmla="*/ 22 w 27"/>
                  <a:gd name="T13" fmla="*/ 44 h 33"/>
                  <a:gd name="T14" fmla="*/ 19 w 27"/>
                  <a:gd name="T15" fmla="*/ 44 h 33"/>
                  <a:gd name="T16" fmla="*/ 16 w 27"/>
                  <a:gd name="T17" fmla="*/ 41 h 33"/>
                  <a:gd name="T18" fmla="*/ 14 w 27"/>
                  <a:gd name="T19" fmla="*/ 40 h 33"/>
                  <a:gd name="T20" fmla="*/ 13 w 27"/>
                  <a:gd name="T21" fmla="*/ 37 h 33"/>
                  <a:gd name="T22" fmla="*/ 10 w 27"/>
                  <a:gd name="T23" fmla="*/ 37 h 33"/>
                  <a:gd name="T24" fmla="*/ 10 w 27"/>
                  <a:gd name="T25" fmla="*/ 36 h 33"/>
                  <a:gd name="T26" fmla="*/ 9 w 27"/>
                  <a:gd name="T27" fmla="*/ 32 h 33"/>
                  <a:gd name="T28" fmla="*/ 6 w 27"/>
                  <a:gd name="T29" fmla="*/ 31 h 33"/>
                  <a:gd name="T30" fmla="*/ 5 w 27"/>
                  <a:gd name="T31" fmla="*/ 27 h 33"/>
                  <a:gd name="T32" fmla="*/ 4 w 27"/>
                  <a:gd name="T33" fmla="*/ 23 h 33"/>
                  <a:gd name="T34" fmla="*/ 1 w 27"/>
                  <a:gd name="T35" fmla="*/ 19 h 33"/>
                  <a:gd name="T36" fmla="*/ 1 w 27"/>
                  <a:gd name="T37" fmla="*/ 15 h 33"/>
                  <a:gd name="T38" fmla="*/ 1 w 27"/>
                  <a:gd name="T39" fmla="*/ 12 h 33"/>
                  <a:gd name="T40" fmla="*/ 1 w 27"/>
                  <a:gd name="T41" fmla="*/ 8 h 33"/>
                  <a:gd name="T42" fmla="*/ 4 w 27"/>
                  <a:gd name="T43" fmla="*/ 4 h 33"/>
                  <a:gd name="T44" fmla="*/ 5 w 27"/>
                  <a:gd name="T45" fmla="*/ 3 h 33"/>
                  <a:gd name="T46" fmla="*/ 6 w 27"/>
                  <a:gd name="T47" fmla="*/ 3 h 33"/>
                  <a:gd name="T48" fmla="*/ 9 w 27"/>
                  <a:gd name="T49" fmla="*/ 0 h 33"/>
                  <a:gd name="T50" fmla="*/ 13 w 27"/>
                  <a:gd name="T51" fmla="*/ 0 h 33"/>
                  <a:gd name="T52" fmla="*/ 16 w 27"/>
                  <a:gd name="T53" fmla="*/ 3 h 33"/>
                  <a:gd name="T54" fmla="*/ 18 w 27"/>
                  <a:gd name="T55" fmla="*/ 4 h 33"/>
                  <a:gd name="T56" fmla="*/ 19 w 27"/>
                  <a:gd name="T57" fmla="*/ 5 h 33"/>
                  <a:gd name="T58" fmla="*/ 22 w 27"/>
                  <a:gd name="T59" fmla="*/ 8 h 33"/>
                  <a:gd name="T60" fmla="*/ 23 w 27"/>
                  <a:gd name="T61" fmla="*/ 9 h 33"/>
                  <a:gd name="T62" fmla="*/ 25 w 27"/>
                  <a:gd name="T63" fmla="*/ 12 h 33"/>
                  <a:gd name="T64" fmla="*/ 27 w 27"/>
                  <a:gd name="T65" fmla="*/ 13 h 33"/>
                  <a:gd name="T66" fmla="*/ 31 w 27"/>
                  <a:gd name="T67" fmla="*/ 17 h 33"/>
                  <a:gd name="T68" fmla="*/ 32 w 27"/>
                  <a:gd name="T69" fmla="*/ 23 h 33"/>
                  <a:gd name="T70" fmla="*/ 35 w 27"/>
                  <a:gd name="T71" fmla="*/ 28 h 33"/>
                  <a:gd name="T72" fmla="*/ 35 w 27"/>
                  <a:gd name="T73" fmla="*/ 32 h 33"/>
                  <a:gd name="T74" fmla="*/ 35 w 27"/>
                  <a:gd name="T75" fmla="*/ 35 h 33"/>
                  <a:gd name="T76" fmla="*/ 32 w 27"/>
                  <a:gd name="T77" fmla="*/ 35 h 33"/>
                  <a:gd name="T78" fmla="*/ 32 w 27"/>
                  <a:gd name="T79" fmla="*/ 36 h 3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7" h="33">
                    <a:moveTo>
                      <a:pt x="25" y="28"/>
                    </a:moveTo>
                    <a:lnTo>
                      <a:pt x="25" y="28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4" y="31"/>
                    </a:lnTo>
                    <a:lnTo>
                      <a:pt x="22" y="31"/>
                    </a:lnTo>
                    <a:lnTo>
                      <a:pt x="21" y="33"/>
                    </a:lnTo>
                    <a:lnTo>
                      <a:pt x="19" y="33"/>
                    </a:lnTo>
                    <a:lnTo>
                      <a:pt x="18" y="33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4" y="31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1" y="30"/>
                    </a:lnTo>
                    <a:lnTo>
                      <a:pt x="10" y="28"/>
                    </a:lnTo>
                    <a:lnTo>
                      <a:pt x="8" y="28"/>
                    </a:lnTo>
                    <a:lnTo>
                      <a:pt x="8" y="27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22" y="11"/>
                    </a:lnTo>
                    <a:lnTo>
                      <a:pt x="24" y="13"/>
                    </a:lnTo>
                    <a:lnTo>
                      <a:pt x="24" y="16"/>
                    </a:lnTo>
                    <a:lnTo>
                      <a:pt x="25" y="17"/>
                    </a:lnTo>
                    <a:lnTo>
                      <a:pt x="25" y="20"/>
                    </a:lnTo>
                    <a:lnTo>
                      <a:pt x="27" y="21"/>
                    </a:lnTo>
                    <a:lnTo>
                      <a:pt x="27" y="24"/>
                    </a:lnTo>
                    <a:lnTo>
                      <a:pt x="27" y="26"/>
                    </a:lnTo>
                    <a:lnTo>
                      <a:pt x="25" y="26"/>
                    </a:lnTo>
                    <a:lnTo>
                      <a:pt x="25" y="27"/>
                    </a:lnTo>
                    <a:lnTo>
                      <a:pt x="25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6" name="Freeform 32"/>
              <p:cNvSpPr>
                <a:spLocks/>
              </p:cNvSpPr>
              <p:nvPr/>
            </p:nvSpPr>
            <p:spPr bwMode="auto">
              <a:xfrm>
                <a:off x="3271" y="1312"/>
                <a:ext cx="35" cy="41"/>
              </a:xfrm>
              <a:custGeom>
                <a:avLst/>
                <a:gdLst>
                  <a:gd name="T0" fmla="*/ 32 w 27"/>
                  <a:gd name="T1" fmla="*/ 36 h 32"/>
                  <a:gd name="T2" fmla="*/ 31 w 27"/>
                  <a:gd name="T3" fmla="*/ 37 h 32"/>
                  <a:gd name="T4" fmla="*/ 29 w 27"/>
                  <a:gd name="T5" fmla="*/ 40 h 32"/>
                  <a:gd name="T6" fmla="*/ 27 w 27"/>
                  <a:gd name="T7" fmla="*/ 40 h 32"/>
                  <a:gd name="T8" fmla="*/ 25 w 27"/>
                  <a:gd name="T9" fmla="*/ 41 h 32"/>
                  <a:gd name="T10" fmla="*/ 23 w 27"/>
                  <a:gd name="T11" fmla="*/ 41 h 32"/>
                  <a:gd name="T12" fmla="*/ 22 w 27"/>
                  <a:gd name="T13" fmla="*/ 41 h 32"/>
                  <a:gd name="T14" fmla="*/ 19 w 27"/>
                  <a:gd name="T15" fmla="*/ 40 h 32"/>
                  <a:gd name="T16" fmla="*/ 16 w 27"/>
                  <a:gd name="T17" fmla="*/ 37 h 32"/>
                  <a:gd name="T18" fmla="*/ 14 w 27"/>
                  <a:gd name="T19" fmla="*/ 37 h 32"/>
                  <a:gd name="T20" fmla="*/ 13 w 27"/>
                  <a:gd name="T21" fmla="*/ 36 h 32"/>
                  <a:gd name="T22" fmla="*/ 10 w 27"/>
                  <a:gd name="T23" fmla="*/ 33 h 32"/>
                  <a:gd name="T24" fmla="*/ 10 w 27"/>
                  <a:gd name="T25" fmla="*/ 32 h 32"/>
                  <a:gd name="T26" fmla="*/ 9 w 27"/>
                  <a:gd name="T27" fmla="*/ 31 h 32"/>
                  <a:gd name="T28" fmla="*/ 6 w 27"/>
                  <a:gd name="T29" fmla="*/ 28 h 32"/>
                  <a:gd name="T30" fmla="*/ 5 w 27"/>
                  <a:gd name="T31" fmla="*/ 24 h 32"/>
                  <a:gd name="T32" fmla="*/ 4 w 27"/>
                  <a:gd name="T33" fmla="*/ 21 h 32"/>
                  <a:gd name="T34" fmla="*/ 1 w 27"/>
                  <a:gd name="T35" fmla="*/ 18 h 32"/>
                  <a:gd name="T36" fmla="*/ 1 w 27"/>
                  <a:gd name="T37" fmla="*/ 14 h 32"/>
                  <a:gd name="T38" fmla="*/ 1 w 27"/>
                  <a:gd name="T39" fmla="*/ 10 h 32"/>
                  <a:gd name="T40" fmla="*/ 1 w 27"/>
                  <a:gd name="T41" fmla="*/ 6 h 32"/>
                  <a:gd name="T42" fmla="*/ 4 w 27"/>
                  <a:gd name="T43" fmla="*/ 3 h 32"/>
                  <a:gd name="T44" fmla="*/ 5 w 27"/>
                  <a:gd name="T45" fmla="*/ 1 h 32"/>
                  <a:gd name="T46" fmla="*/ 6 w 27"/>
                  <a:gd name="T47" fmla="*/ 0 h 32"/>
                  <a:gd name="T48" fmla="*/ 9 w 27"/>
                  <a:gd name="T49" fmla="*/ 0 h 32"/>
                  <a:gd name="T50" fmla="*/ 13 w 27"/>
                  <a:gd name="T51" fmla="*/ 0 h 32"/>
                  <a:gd name="T52" fmla="*/ 16 w 27"/>
                  <a:gd name="T53" fmla="*/ 1 h 32"/>
                  <a:gd name="T54" fmla="*/ 18 w 27"/>
                  <a:gd name="T55" fmla="*/ 1 h 32"/>
                  <a:gd name="T56" fmla="*/ 19 w 27"/>
                  <a:gd name="T57" fmla="*/ 3 h 32"/>
                  <a:gd name="T58" fmla="*/ 22 w 27"/>
                  <a:gd name="T59" fmla="*/ 5 h 32"/>
                  <a:gd name="T60" fmla="*/ 23 w 27"/>
                  <a:gd name="T61" fmla="*/ 6 h 32"/>
                  <a:gd name="T62" fmla="*/ 25 w 27"/>
                  <a:gd name="T63" fmla="*/ 9 h 32"/>
                  <a:gd name="T64" fmla="*/ 27 w 27"/>
                  <a:gd name="T65" fmla="*/ 10 h 32"/>
                  <a:gd name="T66" fmla="*/ 29 w 27"/>
                  <a:gd name="T67" fmla="*/ 12 h 32"/>
                  <a:gd name="T68" fmla="*/ 29 w 27"/>
                  <a:gd name="T69" fmla="*/ 15 h 32"/>
                  <a:gd name="T70" fmla="*/ 31 w 27"/>
                  <a:gd name="T71" fmla="*/ 18 h 32"/>
                  <a:gd name="T72" fmla="*/ 32 w 27"/>
                  <a:gd name="T73" fmla="*/ 19 h 32"/>
                  <a:gd name="T74" fmla="*/ 32 w 27"/>
                  <a:gd name="T75" fmla="*/ 23 h 32"/>
                  <a:gd name="T76" fmla="*/ 35 w 27"/>
                  <a:gd name="T77" fmla="*/ 24 h 32"/>
                  <a:gd name="T78" fmla="*/ 35 w 27"/>
                  <a:gd name="T79" fmla="*/ 28 h 32"/>
                  <a:gd name="T80" fmla="*/ 35 w 27"/>
                  <a:gd name="T81" fmla="*/ 31 h 32"/>
                  <a:gd name="T82" fmla="*/ 35 w 27"/>
                  <a:gd name="T83" fmla="*/ 31 h 32"/>
                  <a:gd name="T84" fmla="*/ 32 w 27"/>
                  <a:gd name="T85" fmla="*/ 32 h 32"/>
                  <a:gd name="T86" fmla="*/ 32 w 27"/>
                  <a:gd name="T87" fmla="*/ 33 h 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7" h="32">
                    <a:moveTo>
                      <a:pt x="25" y="26"/>
                    </a:moveTo>
                    <a:lnTo>
                      <a:pt x="25" y="28"/>
                    </a:lnTo>
                    <a:lnTo>
                      <a:pt x="24" y="29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19" y="32"/>
                    </a:lnTo>
                    <a:lnTo>
                      <a:pt x="18" y="32"/>
                    </a:lnTo>
                    <a:lnTo>
                      <a:pt x="17" y="32"/>
                    </a:lnTo>
                    <a:lnTo>
                      <a:pt x="15" y="31"/>
                    </a:lnTo>
                    <a:lnTo>
                      <a:pt x="14" y="31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11" y="28"/>
                    </a:lnTo>
                    <a:lnTo>
                      <a:pt x="10" y="28"/>
                    </a:lnTo>
                    <a:lnTo>
                      <a:pt x="8" y="26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21" y="8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5" y="15"/>
                    </a:lnTo>
                    <a:lnTo>
                      <a:pt x="25" y="16"/>
                    </a:lnTo>
                    <a:lnTo>
                      <a:pt x="25" y="18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2"/>
                    </a:lnTo>
                    <a:lnTo>
                      <a:pt x="27" y="24"/>
                    </a:lnTo>
                    <a:lnTo>
                      <a:pt x="25" y="25"/>
                    </a:lnTo>
                    <a:lnTo>
                      <a:pt x="25" y="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7" name="Freeform 33"/>
              <p:cNvSpPr>
                <a:spLocks/>
              </p:cNvSpPr>
              <p:nvPr/>
            </p:nvSpPr>
            <p:spPr bwMode="auto">
              <a:xfrm>
                <a:off x="3271" y="1353"/>
                <a:ext cx="35" cy="38"/>
              </a:xfrm>
              <a:custGeom>
                <a:avLst/>
                <a:gdLst>
                  <a:gd name="T0" fmla="*/ 32 w 27"/>
                  <a:gd name="T1" fmla="*/ 34 h 31"/>
                  <a:gd name="T2" fmla="*/ 31 w 27"/>
                  <a:gd name="T3" fmla="*/ 37 h 31"/>
                  <a:gd name="T4" fmla="*/ 29 w 27"/>
                  <a:gd name="T5" fmla="*/ 37 h 31"/>
                  <a:gd name="T6" fmla="*/ 27 w 27"/>
                  <a:gd name="T7" fmla="*/ 38 h 31"/>
                  <a:gd name="T8" fmla="*/ 25 w 27"/>
                  <a:gd name="T9" fmla="*/ 38 h 31"/>
                  <a:gd name="T10" fmla="*/ 23 w 27"/>
                  <a:gd name="T11" fmla="*/ 38 h 31"/>
                  <a:gd name="T12" fmla="*/ 22 w 27"/>
                  <a:gd name="T13" fmla="*/ 38 h 31"/>
                  <a:gd name="T14" fmla="*/ 19 w 27"/>
                  <a:gd name="T15" fmla="*/ 38 h 31"/>
                  <a:gd name="T16" fmla="*/ 16 w 27"/>
                  <a:gd name="T17" fmla="*/ 37 h 31"/>
                  <a:gd name="T18" fmla="*/ 14 w 27"/>
                  <a:gd name="T19" fmla="*/ 34 h 31"/>
                  <a:gd name="T20" fmla="*/ 13 w 27"/>
                  <a:gd name="T21" fmla="*/ 34 h 31"/>
                  <a:gd name="T22" fmla="*/ 10 w 27"/>
                  <a:gd name="T23" fmla="*/ 33 h 31"/>
                  <a:gd name="T24" fmla="*/ 10 w 27"/>
                  <a:gd name="T25" fmla="*/ 31 h 31"/>
                  <a:gd name="T26" fmla="*/ 9 w 27"/>
                  <a:gd name="T27" fmla="*/ 29 h 31"/>
                  <a:gd name="T28" fmla="*/ 6 w 27"/>
                  <a:gd name="T29" fmla="*/ 26 h 31"/>
                  <a:gd name="T30" fmla="*/ 5 w 27"/>
                  <a:gd name="T31" fmla="*/ 25 h 31"/>
                  <a:gd name="T32" fmla="*/ 4 w 27"/>
                  <a:gd name="T33" fmla="*/ 21 h 31"/>
                  <a:gd name="T34" fmla="*/ 1 w 27"/>
                  <a:gd name="T35" fmla="*/ 17 h 31"/>
                  <a:gd name="T36" fmla="*/ 1 w 27"/>
                  <a:gd name="T37" fmla="*/ 12 h 31"/>
                  <a:gd name="T38" fmla="*/ 1 w 27"/>
                  <a:gd name="T39" fmla="*/ 9 h 31"/>
                  <a:gd name="T40" fmla="*/ 1 w 27"/>
                  <a:gd name="T41" fmla="*/ 5 h 31"/>
                  <a:gd name="T42" fmla="*/ 4 w 27"/>
                  <a:gd name="T43" fmla="*/ 4 h 31"/>
                  <a:gd name="T44" fmla="*/ 5 w 27"/>
                  <a:gd name="T45" fmla="*/ 1 h 31"/>
                  <a:gd name="T46" fmla="*/ 6 w 27"/>
                  <a:gd name="T47" fmla="*/ 0 h 31"/>
                  <a:gd name="T48" fmla="*/ 9 w 27"/>
                  <a:gd name="T49" fmla="*/ 0 h 31"/>
                  <a:gd name="T50" fmla="*/ 13 w 27"/>
                  <a:gd name="T51" fmla="*/ 0 h 31"/>
                  <a:gd name="T52" fmla="*/ 16 w 27"/>
                  <a:gd name="T53" fmla="*/ 0 h 31"/>
                  <a:gd name="T54" fmla="*/ 18 w 27"/>
                  <a:gd name="T55" fmla="*/ 1 h 31"/>
                  <a:gd name="T56" fmla="*/ 19 w 27"/>
                  <a:gd name="T57" fmla="*/ 4 h 31"/>
                  <a:gd name="T58" fmla="*/ 22 w 27"/>
                  <a:gd name="T59" fmla="*/ 5 h 31"/>
                  <a:gd name="T60" fmla="*/ 23 w 27"/>
                  <a:gd name="T61" fmla="*/ 7 h 31"/>
                  <a:gd name="T62" fmla="*/ 25 w 27"/>
                  <a:gd name="T63" fmla="*/ 9 h 31"/>
                  <a:gd name="T64" fmla="*/ 27 w 27"/>
                  <a:gd name="T65" fmla="*/ 10 h 31"/>
                  <a:gd name="T66" fmla="*/ 29 w 27"/>
                  <a:gd name="T67" fmla="*/ 12 h 31"/>
                  <a:gd name="T68" fmla="*/ 29 w 27"/>
                  <a:gd name="T69" fmla="*/ 13 h 31"/>
                  <a:gd name="T70" fmla="*/ 31 w 27"/>
                  <a:gd name="T71" fmla="*/ 17 h 31"/>
                  <a:gd name="T72" fmla="*/ 32 w 27"/>
                  <a:gd name="T73" fmla="*/ 18 h 31"/>
                  <a:gd name="T74" fmla="*/ 32 w 27"/>
                  <a:gd name="T75" fmla="*/ 21 h 31"/>
                  <a:gd name="T76" fmla="*/ 35 w 27"/>
                  <a:gd name="T77" fmla="*/ 25 h 31"/>
                  <a:gd name="T78" fmla="*/ 35 w 27"/>
                  <a:gd name="T79" fmla="*/ 26 h 31"/>
                  <a:gd name="T80" fmla="*/ 35 w 27"/>
                  <a:gd name="T81" fmla="*/ 28 h 31"/>
                  <a:gd name="T82" fmla="*/ 35 w 27"/>
                  <a:gd name="T83" fmla="*/ 29 h 31"/>
                  <a:gd name="T84" fmla="*/ 32 w 27"/>
                  <a:gd name="T85" fmla="*/ 31 h 31"/>
                  <a:gd name="T86" fmla="*/ 32 w 27"/>
                  <a:gd name="T87" fmla="*/ 31 h 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7" h="31">
                    <a:moveTo>
                      <a:pt x="25" y="27"/>
                    </a:moveTo>
                    <a:lnTo>
                      <a:pt x="25" y="28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19" y="31"/>
                    </a:lnTo>
                    <a:lnTo>
                      <a:pt x="18" y="31"/>
                    </a:lnTo>
                    <a:lnTo>
                      <a:pt x="17" y="31"/>
                    </a:lnTo>
                    <a:lnTo>
                      <a:pt x="15" y="31"/>
                    </a:lnTo>
                    <a:lnTo>
                      <a:pt x="14" y="30"/>
                    </a:lnTo>
                    <a:lnTo>
                      <a:pt x="12" y="30"/>
                    </a:lnTo>
                    <a:lnTo>
                      <a:pt x="11" y="28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7" y="24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1" y="8"/>
                    </a:lnTo>
                    <a:lnTo>
                      <a:pt x="22" y="10"/>
                    </a:lnTo>
                    <a:lnTo>
                      <a:pt x="22" y="11"/>
                    </a:lnTo>
                    <a:lnTo>
                      <a:pt x="24" y="13"/>
                    </a:lnTo>
                    <a:lnTo>
                      <a:pt x="24" y="14"/>
                    </a:lnTo>
                    <a:lnTo>
                      <a:pt x="25" y="15"/>
                    </a:lnTo>
                    <a:lnTo>
                      <a:pt x="25" y="17"/>
                    </a:lnTo>
                    <a:lnTo>
                      <a:pt x="25" y="18"/>
                    </a:lnTo>
                    <a:lnTo>
                      <a:pt x="27" y="20"/>
                    </a:lnTo>
                    <a:lnTo>
                      <a:pt x="27" y="21"/>
                    </a:lnTo>
                    <a:lnTo>
                      <a:pt x="27" y="23"/>
                    </a:lnTo>
                    <a:lnTo>
                      <a:pt x="27" y="24"/>
                    </a:lnTo>
                    <a:lnTo>
                      <a:pt x="25" y="24"/>
                    </a:lnTo>
                    <a:lnTo>
                      <a:pt x="25" y="25"/>
                    </a:lnTo>
                    <a:lnTo>
                      <a:pt x="25" y="2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8" name="Freeform 34"/>
              <p:cNvSpPr>
                <a:spLocks/>
              </p:cNvSpPr>
              <p:nvPr/>
            </p:nvSpPr>
            <p:spPr bwMode="auto">
              <a:xfrm>
                <a:off x="3271" y="1391"/>
                <a:ext cx="32" cy="44"/>
              </a:xfrm>
              <a:custGeom>
                <a:avLst/>
                <a:gdLst>
                  <a:gd name="T0" fmla="*/ 32 w 25"/>
                  <a:gd name="T1" fmla="*/ 39 h 32"/>
                  <a:gd name="T2" fmla="*/ 31 w 25"/>
                  <a:gd name="T3" fmla="*/ 40 h 32"/>
                  <a:gd name="T4" fmla="*/ 28 w 25"/>
                  <a:gd name="T5" fmla="*/ 43 h 32"/>
                  <a:gd name="T6" fmla="*/ 27 w 25"/>
                  <a:gd name="T7" fmla="*/ 43 h 32"/>
                  <a:gd name="T8" fmla="*/ 24 w 25"/>
                  <a:gd name="T9" fmla="*/ 44 h 32"/>
                  <a:gd name="T10" fmla="*/ 23 w 25"/>
                  <a:gd name="T11" fmla="*/ 44 h 32"/>
                  <a:gd name="T12" fmla="*/ 22 w 25"/>
                  <a:gd name="T13" fmla="*/ 44 h 32"/>
                  <a:gd name="T14" fmla="*/ 18 w 25"/>
                  <a:gd name="T15" fmla="*/ 43 h 32"/>
                  <a:gd name="T16" fmla="*/ 15 w 25"/>
                  <a:gd name="T17" fmla="*/ 43 h 32"/>
                  <a:gd name="T18" fmla="*/ 14 w 25"/>
                  <a:gd name="T19" fmla="*/ 40 h 32"/>
                  <a:gd name="T20" fmla="*/ 13 w 25"/>
                  <a:gd name="T21" fmla="*/ 39 h 32"/>
                  <a:gd name="T22" fmla="*/ 10 w 25"/>
                  <a:gd name="T23" fmla="*/ 36 h 32"/>
                  <a:gd name="T24" fmla="*/ 9 w 25"/>
                  <a:gd name="T25" fmla="*/ 34 h 32"/>
                  <a:gd name="T26" fmla="*/ 6 w 25"/>
                  <a:gd name="T27" fmla="*/ 33 h 32"/>
                  <a:gd name="T28" fmla="*/ 5 w 25"/>
                  <a:gd name="T29" fmla="*/ 30 h 32"/>
                  <a:gd name="T30" fmla="*/ 4 w 25"/>
                  <a:gd name="T31" fmla="*/ 26 h 32"/>
                  <a:gd name="T32" fmla="*/ 4 w 25"/>
                  <a:gd name="T33" fmla="*/ 22 h 32"/>
                  <a:gd name="T34" fmla="*/ 1 w 25"/>
                  <a:gd name="T35" fmla="*/ 19 h 32"/>
                  <a:gd name="T36" fmla="*/ 0 w 25"/>
                  <a:gd name="T37" fmla="*/ 15 h 32"/>
                  <a:gd name="T38" fmla="*/ 0 w 25"/>
                  <a:gd name="T39" fmla="*/ 11 h 32"/>
                  <a:gd name="T40" fmla="*/ 1 w 25"/>
                  <a:gd name="T41" fmla="*/ 7 h 32"/>
                  <a:gd name="T42" fmla="*/ 1 w 25"/>
                  <a:gd name="T43" fmla="*/ 3 h 32"/>
                  <a:gd name="T44" fmla="*/ 5 w 25"/>
                  <a:gd name="T45" fmla="*/ 1 h 32"/>
                  <a:gd name="T46" fmla="*/ 6 w 25"/>
                  <a:gd name="T47" fmla="*/ 0 h 32"/>
                  <a:gd name="T48" fmla="*/ 9 w 25"/>
                  <a:gd name="T49" fmla="*/ 0 h 32"/>
                  <a:gd name="T50" fmla="*/ 13 w 25"/>
                  <a:gd name="T51" fmla="*/ 0 h 32"/>
                  <a:gd name="T52" fmla="*/ 14 w 25"/>
                  <a:gd name="T53" fmla="*/ 1 h 32"/>
                  <a:gd name="T54" fmla="*/ 18 w 25"/>
                  <a:gd name="T55" fmla="*/ 1 h 32"/>
                  <a:gd name="T56" fmla="*/ 19 w 25"/>
                  <a:gd name="T57" fmla="*/ 3 h 32"/>
                  <a:gd name="T58" fmla="*/ 22 w 25"/>
                  <a:gd name="T59" fmla="*/ 6 h 32"/>
                  <a:gd name="T60" fmla="*/ 23 w 25"/>
                  <a:gd name="T61" fmla="*/ 7 h 32"/>
                  <a:gd name="T62" fmla="*/ 24 w 25"/>
                  <a:gd name="T63" fmla="*/ 10 h 32"/>
                  <a:gd name="T64" fmla="*/ 27 w 25"/>
                  <a:gd name="T65" fmla="*/ 11 h 32"/>
                  <a:gd name="T66" fmla="*/ 28 w 25"/>
                  <a:gd name="T67" fmla="*/ 12 h 32"/>
                  <a:gd name="T68" fmla="*/ 28 w 25"/>
                  <a:gd name="T69" fmla="*/ 17 h 32"/>
                  <a:gd name="T70" fmla="*/ 31 w 25"/>
                  <a:gd name="T71" fmla="*/ 19 h 32"/>
                  <a:gd name="T72" fmla="*/ 32 w 25"/>
                  <a:gd name="T73" fmla="*/ 21 h 32"/>
                  <a:gd name="T74" fmla="*/ 32 w 25"/>
                  <a:gd name="T75" fmla="*/ 25 h 32"/>
                  <a:gd name="T76" fmla="*/ 32 w 25"/>
                  <a:gd name="T77" fmla="*/ 26 h 32"/>
                  <a:gd name="T78" fmla="*/ 32 w 25"/>
                  <a:gd name="T79" fmla="*/ 30 h 32"/>
                  <a:gd name="T80" fmla="*/ 32 w 25"/>
                  <a:gd name="T81" fmla="*/ 33 h 32"/>
                  <a:gd name="T82" fmla="*/ 32 w 25"/>
                  <a:gd name="T83" fmla="*/ 33 h 32"/>
                  <a:gd name="T84" fmla="*/ 32 w 25"/>
                  <a:gd name="T85" fmla="*/ 34 h 32"/>
                  <a:gd name="T86" fmla="*/ 32 w 25"/>
                  <a:gd name="T87" fmla="*/ 36 h 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5" h="32">
                    <a:moveTo>
                      <a:pt x="25" y="26"/>
                    </a:moveTo>
                    <a:lnTo>
                      <a:pt x="25" y="28"/>
                    </a:lnTo>
                    <a:lnTo>
                      <a:pt x="24" y="29"/>
                    </a:lnTo>
                    <a:lnTo>
                      <a:pt x="24" y="31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19" y="32"/>
                    </a:lnTo>
                    <a:lnTo>
                      <a:pt x="18" y="32"/>
                    </a:lnTo>
                    <a:lnTo>
                      <a:pt x="17" y="32"/>
                    </a:lnTo>
                    <a:lnTo>
                      <a:pt x="15" y="32"/>
                    </a:lnTo>
                    <a:lnTo>
                      <a:pt x="14" y="31"/>
                    </a:lnTo>
                    <a:lnTo>
                      <a:pt x="12" y="31"/>
                    </a:lnTo>
                    <a:lnTo>
                      <a:pt x="11" y="29"/>
                    </a:lnTo>
                    <a:lnTo>
                      <a:pt x="10" y="28"/>
                    </a:lnTo>
                    <a:lnTo>
                      <a:pt x="8" y="26"/>
                    </a:lnTo>
                    <a:lnTo>
                      <a:pt x="7" y="25"/>
                    </a:lnTo>
                    <a:lnTo>
                      <a:pt x="5" y="24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5" y="15"/>
                    </a:lnTo>
                    <a:lnTo>
                      <a:pt x="25" y="16"/>
                    </a:lnTo>
                    <a:lnTo>
                      <a:pt x="25" y="18"/>
                    </a:lnTo>
                    <a:lnTo>
                      <a:pt x="25" y="19"/>
                    </a:lnTo>
                    <a:lnTo>
                      <a:pt x="25" y="21"/>
                    </a:lnTo>
                    <a:lnTo>
                      <a:pt x="25" y="22"/>
                    </a:lnTo>
                    <a:lnTo>
                      <a:pt x="25" y="24"/>
                    </a:lnTo>
                    <a:lnTo>
                      <a:pt x="25" y="25"/>
                    </a:lnTo>
                    <a:lnTo>
                      <a:pt x="25" y="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" name="Freeform 35"/>
              <p:cNvSpPr>
                <a:spLocks/>
              </p:cNvSpPr>
              <p:nvPr/>
            </p:nvSpPr>
            <p:spPr bwMode="auto">
              <a:xfrm>
                <a:off x="3259" y="1069"/>
                <a:ext cx="12" cy="41"/>
              </a:xfrm>
              <a:custGeom>
                <a:avLst/>
                <a:gdLst>
                  <a:gd name="T0" fmla="*/ 7 w 7"/>
                  <a:gd name="T1" fmla="*/ 5 h 31"/>
                  <a:gd name="T2" fmla="*/ 7 w 7"/>
                  <a:gd name="T3" fmla="*/ 9 h 31"/>
                  <a:gd name="T4" fmla="*/ 7 w 7"/>
                  <a:gd name="T5" fmla="*/ 11 h 31"/>
                  <a:gd name="T6" fmla="*/ 9 w 7"/>
                  <a:gd name="T7" fmla="*/ 16 h 31"/>
                  <a:gd name="T8" fmla="*/ 9 w 7"/>
                  <a:gd name="T9" fmla="*/ 20 h 31"/>
                  <a:gd name="T10" fmla="*/ 12 w 7"/>
                  <a:gd name="T11" fmla="*/ 25 h 31"/>
                  <a:gd name="T12" fmla="*/ 12 w 7"/>
                  <a:gd name="T13" fmla="*/ 29 h 31"/>
                  <a:gd name="T14" fmla="*/ 12 w 7"/>
                  <a:gd name="T15" fmla="*/ 33 h 31"/>
                  <a:gd name="T16" fmla="*/ 12 w 7"/>
                  <a:gd name="T17" fmla="*/ 34 h 31"/>
                  <a:gd name="T18" fmla="*/ 12 w 7"/>
                  <a:gd name="T19" fmla="*/ 37 h 31"/>
                  <a:gd name="T20" fmla="*/ 12 w 7"/>
                  <a:gd name="T21" fmla="*/ 38 h 31"/>
                  <a:gd name="T22" fmla="*/ 12 w 7"/>
                  <a:gd name="T23" fmla="*/ 41 h 31"/>
                  <a:gd name="T24" fmla="*/ 9 w 7"/>
                  <a:gd name="T25" fmla="*/ 41 h 31"/>
                  <a:gd name="T26" fmla="*/ 9 w 7"/>
                  <a:gd name="T27" fmla="*/ 41 h 31"/>
                  <a:gd name="T28" fmla="*/ 7 w 7"/>
                  <a:gd name="T29" fmla="*/ 41 h 31"/>
                  <a:gd name="T30" fmla="*/ 7 w 7"/>
                  <a:gd name="T31" fmla="*/ 41 h 31"/>
                  <a:gd name="T32" fmla="*/ 7 w 7"/>
                  <a:gd name="T33" fmla="*/ 41 h 31"/>
                  <a:gd name="T34" fmla="*/ 5 w 7"/>
                  <a:gd name="T35" fmla="*/ 41 h 31"/>
                  <a:gd name="T36" fmla="*/ 2 w 7"/>
                  <a:gd name="T37" fmla="*/ 38 h 31"/>
                  <a:gd name="T38" fmla="*/ 2 w 7"/>
                  <a:gd name="T39" fmla="*/ 37 h 31"/>
                  <a:gd name="T40" fmla="*/ 2 w 7"/>
                  <a:gd name="T41" fmla="*/ 33 h 31"/>
                  <a:gd name="T42" fmla="*/ 0 w 7"/>
                  <a:gd name="T43" fmla="*/ 29 h 31"/>
                  <a:gd name="T44" fmla="*/ 0 w 7"/>
                  <a:gd name="T45" fmla="*/ 25 h 31"/>
                  <a:gd name="T46" fmla="*/ 0 w 7"/>
                  <a:gd name="T47" fmla="*/ 22 h 31"/>
                  <a:gd name="T48" fmla="*/ 0 w 7"/>
                  <a:gd name="T49" fmla="*/ 19 h 31"/>
                  <a:gd name="T50" fmla="*/ 0 w 7"/>
                  <a:gd name="T51" fmla="*/ 15 h 31"/>
                  <a:gd name="T52" fmla="*/ 0 w 7"/>
                  <a:gd name="T53" fmla="*/ 12 h 31"/>
                  <a:gd name="T54" fmla="*/ 0 w 7"/>
                  <a:gd name="T55" fmla="*/ 9 h 31"/>
                  <a:gd name="T56" fmla="*/ 0 w 7"/>
                  <a:gd name="T57" fmla="*/ 5 h 31"/>
                  <a:gd name="T58" fmla="*/ 0 w 7"/>
                  <a:gd name="T59" fmla="*/ 3 h 31"/>
                  <a:gd name="T60" fmla="*/ 0 w 7"/>
                  <a:gd name="T61" fmla="*/ 1 h 31"/>
                  <a:gd name="T62" fmla="*/ 0 w 7"/>
                  <a:gd name="T63" fmla="*/ 1 h 31"/>
                  <a:gd name="T64" fmla="*/ 2 w 7"/>
                  <a:gd name="T65" fmla="*/ 0 h 31"/>
                  <a:gd name="T66" fmla="*/ 2 w 7"/>
                  <a:gd name="T67" fmla="*/ 0 h 31"/>
                  <a:gd name="T68" fmla="*/ 2 w 7"/>
                  <a:gd name="T69" fmla="*/ 0 h 31"/>
                  <a:gd name="T70" fmla="*/ 2 w 7"/>
                  <a:gd name="T71" fmla="*/ 0 h 31"/>
                  <a:gd name="T72" fmla="*/ 5 w 7"/>
                  <a:gd name="T73" fmla="*/ 0 h 31"/>
                  <a:gd name="T74" fmla="*/ 5 w 7"/>
                  <a:gd name="T75" fmla="*/ 1 h 31"/>
                  <a:gd name="T76" fmla="*/ 7 w 7"/>
                  <a:gd name="T77" fmla="*/ 1 h 31"/>
                  <a:gd name="T78" fmla="*/ 7 w 7"/>
                  <a:gd name="T79" fmla="*/ 1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" h="31">
                    <a:moveTo>
                      <a:pt x="4" y="2"/>
                    </a:moveTo>
                    <a:lnTo>
                      <a:pt x="4" y="4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5" y="15"/>
                    </a:lnTo>
                    <a:lnTo>
                      <a:pt x="5" y="18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7" y="22"/>
                    </a:lnTo>
                    <a:lnTo>
                      <a:pt x="7" y="24"/>
                    </a:lnTo>
                    <a:lnTo>
                      <a:pt x="7" y="25"/>
                    </a:lnTo>
                    <a:lnTo>
                      <a:pt x="7" y="26"/>
                    </a:lnTo>
                    <a:lnTo>
                      <a:pt x="7" y="28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3" y="29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" name="Freeform 36"/>
              <p:cNvSpPr>
                <a:spLocks/>
              </p:cNvSpPr>
              <p:nvPr/>
            </p:nvSpPr>
            <p:spPr bwMode="auto">
              <a:xfrm>
                <a:off x="3259" y="1113"/>
                <a:ext cx="12" cy="38"/>
              </a:xfrm>
              <a:custGeom>
                <a:avLst/>
                <a:gdLst>
                  <a:gd name="T0" fmla="*/ 7 w 7"/>
                  <a:gd name="T1" fmla="*/ 4 h 31"/>
                  <a:gd name="T2" fmla="*/ 7 w 7"/>
                  <a:gd name="T3" fmla="*/ 7 h 31"/>
                  <a:gd name="T4" fmla="*/ 7 w 7"/>
                  <a:gd name="T5" fmla="*/ 10 h 31"/>
                  <a:gd name="T6" fmla="*/ 7 w 7"/>
                  <a:gd name="T7" fmla="*/ 13 h 31"/>
                  <a:gd name="T8" fmla="*/ 9 w 7"/>
                  <a:gd name="T9" fmla="*/ 20 h 31"/>
                  <a:gd name="T10" fmla="*/ 9 w 7"/>
                  <a:gd name="T11" fmla="*/ 22 h 31"/>
                  <a:gd name="T12" fmla="*/ 12 w 7"/>
                  <a:gd name="T13" fmla="*/ 26 h 31"/>
                  <a:gd name="T14" fmla="*/ 12 w 7"/>
                  <a:gd name="T15" fmla="*/ 29 h 31"/>
                  <a:gd name="T16" fmla="*/ 12 w 7"/>
                  <a:gd name="T17" fmla="*/ 31 h 31"/>
                  <a:gd name="T18" fmla="*/ 12 w 7"/>
                  <a:gd name="T19" fmla="*/ 33 h 31"/>
                  <a:gd name="T20" fmla="*/ 12 w 7"/>
                  <a:gd name="T21" fmla="*/ 34 h 31"/>
                  <a:gd name="T22" fmla="*/ 9 w 7"/>
                  <a:gd name="T23" fmla="*/ 37 h 31"/>
                  <a:gd name="T24" fmla="*/ 9 w 7"/>
                  <a:gd name="T25" fmla="*/ 37 h 31"/>
                  <a:gd name="T26" fmla="*/ 7 w 7"/>
                  <a:gd name="T27" fmla="*/ 38 h 31"/>
                  <a:gd name="T28" fmla="*/ 7 w 7"/>
                  <a:gd name="T29" fmla="*/ 38 h 31"/>
                  <a:gd name="T30" fmla="*/ 7 w 7"/>
                  <a:gd name="T31" fmla="*/ 38 h 31"/>
                  <a:gd name="T32" fmla="*/ 5 w 7"/>
                  <a:gd name="T33" fmla="*/ 38 h 31"/>
                  <a:gd name="T34" fmla="*/ 5 w 7"/>
                  <a:gd name="T35" fmla="*/ 37 h 31"/>
                  <a:gd name="T36" fmla="*/ 2 w 7"/>
                  <a:gd name="T37" fmla="*/ 34 h 31"/>
                  <a:gd name="T38" fmla="*/ 2 w 7"/>
                  <a:gd name="T39" fmla="*/ 33 h 31"/>
                  <a:gd name="T40" fmla="*/ 0 w 7"/>
                  <a:gd name="T41" fmla="*/ 29 h 31"/>
                  <a:gd name="T42" fmla="*/ 0 w 7"/>
                  <a:gd name="T43" fmla="*/ 26 h 31"/>
                  <a:gd name="T44" fmla="*/ 0 w 7"/>
                  <a:gd name="T45" fmla="*/ 22 h 31"/>
                  <a:gd name="T46" fmla="*/ 0 w 7"/>
                  <a:gd name="T47" fmla="*/ 20 h 31"/>
                  <a:gd name="T48" fmla="*/ 0 w 7"/>
                  <a:gd name="T49" fmla="*/ 7 h 31"/>
                  <a:gd name="T50" fmla="*/ 0 w 7"/>
                  <a:gd name="T51" fmla="*/ 4 h 31"/>
                  <a:gd name="T52" fmla="*/ 0 w 7"/>
                  <a:gd name="T53" fmla="*/ 1 h 31"/>
                  <a:gd name="T54" fmla="*/ 0 w 7"/>
                  <a:gd name="T55" fmla="*/ 1 h 31"/>
                  <a:gd name="T56" fmla="*/ 0 w 7"/>
                  <a:gd name="T57" fmla="*/ 0 h 31"/>
                  <a:gd name="T58" fmla="*/ 0 w 7"/>
                  <a:gd name="T59" fmla="*/ 0 h 31"/>
                  <a:gd name="T60" fmla="*/ 0 w 7"/>
                  <a:gd name="T61" fmla="*/ 0 h 31"/>
                  <a:gd name="T62" fmla="*/ 2 w 7"/>
                  <a:gd name="T63" fmla="*/ 0 h 31"/>
                  <a:gd name="T64" fmla="*/ 2 w 7"/>
                  <a:gd name="T65" fmla="*/ 0 h 31"/>
                  <a:gd name="T66" fmla="*/ 5 w 7"/>
                  <a:gd name="T67" fmla="*/ 0 h 31"/>
                  <a:gd name="T68" fmla="*/ 5 w 7"/>
                  <a:gd name="T69" fmla="*/ 0 h 31"/>
                  <a:gd name="T70" fmla="*/ 5 w 7"/>
                  <a:gd name="T71" fmla="*/ 0 h 31"/>
                  <a:gd name="T72" fmla="*/ 7 w 7"/>
                  <a:gd name="T73" fmla="*/ 1 h 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" h="31">
                    <a:moveTo>
                      <a:pt x="4" y="1"/>
                    </a:moveTo>
                    <a:lnTo>
                      <a:pt x="4" y="3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5" y="13"/>
                    </a:lnTo>
                    <a:lnTo>
                      <a:pt x="5" y="16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7" y="24"/>
                    </a:lnTo>
                    <a:lnTo>
                      <a:pt x="7" y="25"/>
                    </a:lnTo>
                    <a:lnTo>
                      <a:pt x="7" y="27"/>
                    </a:lnTo>
                    <a:lnTo>
                      <a:pt x="7" y="28"/>
                    </a:lnTo>
                    <a:lnTo>
                      <a:pt x="7" y="30"/>
                    </a:lnTo>
                    <a:lnTo>
                      <a:pt x="5" y="30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1" y="30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1" name="Freeform 37"/>
              <p:cNvSpPr>
                <a:spLocks/>
              </p:cNvSpPr>
              <p:nvPr/>
            </p:nvSpPr>
            <p:spPr bwMode="auto">
              <a:xfrm>
                <a:off x="3259" y="1151"/>
                <a:ext cx="12" cy="41"/>
              </a:xfrm>
              <a:custGeom>
                <a:avLst/>
                <a:gdLst>
                  <a:gd name="T0" fmla="*/ 7 w 7"/>
                  <a:gd name="T1" fmla="*/ 4 h 31"/>
                  <a:gd name="T2" fmla="*/ 7 w 7"/>
                  <a:gd name="T3" fmla="*/ 8 h 31"/>
                  <a:gd name="T4" fmla="*/ 7 w 7"/>
                  <a:gd name="T5" fmla="*/ 11 h 31"/>
                  <a:gd name="T6" fmla="*/ 7 w 7"/>
                  <a:gd name="T7" fmla="*/ 15 h 31"/>
                  <a:gd name="T8" fmla="*/ 9 w 7"/>
                  <a:gd name="T9" fmla="*/ 21 h 31"/>
                  <a:gd name="T10" fmla="*/ 9 w 7"/>
                  <a:gd name="T11" fmla="*/ 26 h 31"/>
                  <a:gd name="T12" fmla="*/ 12 w 7"/>
                  <a:gd name="T13" fmla="*/ 30 h 31"/>
                  <a:gd name="T14" fmla="*/ 12 w 7"/>
                  <a:gd name="T15" fmla="*/ 33 h 31"/>
                  <a:gd name="T16" fmla="*/ 12 w 7"/>
                  <a:gd name="T17" fmla="*/ 36 h 31"/>
                  <a:gd name="T18" fmla="*/ 12 w 7"/>
                  <a:gd name="T19" fmla="*/ 37 h 31"/>
                  <a:gd name="T20" fmla="*/ 12 w 7"/>
                  <a:gd name="T21" fmla="*/ 40 h 31"/>
                  <a:gd name="T22" fmla="*/ 9 w 7"/>
                  <a:gd name="T23" fmla="*/ 40 h 31"/>
                  <a:gd name="T24" fmla="*/ 9 w 7"/>
                  <a:gd name="T25" fmla="*/ 41 h 31"/>
                  <a:gd name="T26" fmla="*/ 7 w 7"/>
                  <a:gd name="T27" fmla="*/ 41 h 31"/>
                  <a:gd name="T28" fmla="*/ 7 w 7"/>
                  <a:gd name="T29" fmla="*/ 41 h 31"/>
                  <a:gd name="T30" fmla="*/ 7 w 7"/>
                  <a:gd name="T31" fmla="*/ 41 h 31"/>
                  <a:gd name="T32" fmla="*/ 5 w 7"/>
                  <a:gd name="T33" fmla="*/ 41 h 31"/>
                  <a:gd name="T34" fmla="*/ 5 w 7"/>
                  <a:gd name="T35" fmla="*/ 40 h 31"/>
                  <a:gd name="T36" fmla="*/ 2 w 7"/>
                  <a:gd name="T37" fmla="*/ 40 h 31"/>
                  <a:gd name="T38" fmla="*/ 2 w 7"/>
                  <a:gd name="T39" fmla="*/ 37 h 31"/>
                  <a:gd name="T40" fmla="*/ 0 w 7"/>
                  <a:gd name="T41" fmla="*/ 33 h 31"/>
                  <a:gd name="T42" fmla="*/ 0 w 7"/>
                  <a:gd name="T43" fmla="*/ 30 h 31"/>
                  <a:gd name="T44" fmla="*/ 0 w 7"/>
                  <a:gd name="T45" fmla="*/ 26 h 31"/>
                  <a:gd name="T46" fmla="*/ 0 w 7"/>
                  <a:gd name="T47" fmla="*/ 22 h 31"/>
                  <a:gd name="T48" fmla="*/ 0 w 7"/>
                  <a:gd name="T49" fmla="*/ 8 h 31"/>
                  <a:gd name="T50" fmla="*/ 0 w 7"/>
                  <a:gd name="T51" fmla="*/ 5 h 31"/>
                  <a:gd name="T52" fmla="*/ 0 w 7"/>
                  <a:gd name="T53" fmla="*/ 4 h 31"/>
                  <a:gd name="T54" fmla="*/ 0 w 7"/>
                  <a:gd name="T55" fmla="*/ 1 h 31"/>
                  <a:gd name="T56" fmla="*/ 0 w 7"/>
                  <a:gd name="T57" fmla="*/ 0 h 31"/>
                  <a:gd name="T58" fmla="*/ 0 w 7"/>
                  <a:gd name="T59" fmla="*/ 0 h 31"/>
                  <a:gd name="T60" fmla="*/ 0 w 7"/>
                  <a:gd name="T61" fmla="*/ 0 h 31"/>
                  <a:gd name="T62" fmla="*/ 2 w 7"/>
                  <a:gd name="T63" fmla="*/ 0 h 31"/>
                  <a:gd name="T64" fmla="*/ 2 w 7"/>
                  <a:gd name="T65" fmla="*/ 0 h 31"/>
                  <a:gd name="T66" fmla="*/ 5 w 7"/>
                  <a:gd name="T67" fmla="*/ 0 h 31"/>
                  <a:gd name="T68" fmla="*/ 5 w 7"/>
                  <a:gd name="T69" fmla="*/ 0 h 31"/>
                  <a:gd name="T70" fmla="*/ 5 w 7"/>
                  <a:gd name="T71" fmla="*/ 1 h 31"/>
                  <a:gd name="T72" fmla="*/ 7 w 7"/>
                  <a:gd name="T73" fmla="*/ 1 h 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" h="31">
                    <a:moveTo>
                      <a:pt x="4" y="3"/>
                    </a:moveTo>
                    <a:lnTo>
                      <a:pt x="4" y="3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5" y="13"/>
                    </a:lnTo>
                    <a:lnTo>
                      <a:pt x="5" y="16"/>
                    </a:lnTo>
                    <a:lnTo>
                      <a:pt x="5" y="17"/>
                    </a:lnTo>
                    <a:lnTo>
                      <a:pt x="5" y="20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7" y="24"/>
                    </a:lnTo>
                    <a:lnTo>
                      <a:pt x="7" y="25"/>
                    </a:lnTo>
                    <a:lnTo>
                      <a:pt x="7" y="27"/>
                    </a:lnTo>
                    <a:lnTo>
                      <a:pt x="7" y="28"/>
                    </a:lnTo>
                    <a:lnTo>
                      <a:pt x="7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1" y="30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" name="Freeform 38"/>
              <p:cNvSpPr>
                <a:spLocks/>
              </p:cNvSpPr>
              <p:nvPr/>
            </p:nvSpPr>
            <p:spPr bwMode="auto">
              <a:xfrm>
                <a:off x="3259" y="1192"/>
                <a:ext cx="12" cy="41"/>
              </a:xfrm>
              <a:custGeom>
                <a:avLst/>
                <a:gdLst>
                  <a:gd name="T0" fmla="*/ 7 w 7"/>
                  <a:gd name="T1" fmla="*/ 5 h 32"/>
                  <a:gd name="T2" fmla="*/ 7 w 7"/>
                  <a:gd name="T3" fmla="*/ 9 h 32"/>
                  <a:gd name="T4" fmla="*/ 7 w 7"/>
                  <a:gd name="T5" fmla="*/ 13 h 32"/>
                  <a:gd name="T6" fmla="*/ 9 w 7"/>
                  <a:gd name="T7" fmla="*/ 17 h 32"/>
                  <a:gd name="T8" fmla="*/ 9 w 7"/>
                  <a:gd name="T9" fmla="*/ 19 h 32"/>
                  <a:gd name="T10" fmla="*/ 12 w 7"/>
                  <a:gd name="T11" fmla="*/ 26 h 32"/>
                  <a:gd name="T12" fmla="*/ 12 w 7"/>
                  <a:gd name="T13" fmla="*/ 29 h 32"/>
                  <a:gd name="T14" fmla="*/ 12 w 7"/>
                  <a:gd name="T15" fmla="*/ 32 h 32"/>
                  <a:gd name="T16" fmla="*/ 12 w 7"/>
                  <a:gd name="T17" fmla="*/ 35 h 32"/>
                  <a:gd name="T18" fmla="*/ 12 w 7"/>
                  <a:gd name="T19" fmla="*/ 36 h 32"/>
                  <a:gd name="T20" fmla="*/ 12 w 7"/>
                  <a:gd name="T21" fmla="*/ 38 h 32"/>
                  <a:gd name="T22" fmla="*/ 12 w 7"/>
                  <a:gd name="T23" fmla="*/ 40 h 32"/>
                  <a:gd name="T24" fmla="*/ 9 w 7"/>
                  <a:gd name="T25" fmla="*/ 40 h 32"/>
                  <a:gd name="T26" fmla="*/ 9 w 7"/>
                  <a:gd name="T27" fmla="*/ 40 h 32"/>
                  <a:gd name="T28" fmla="*/ 7 w 7"/>
                  <a:gd name="T29" fmla="*/ 41 h 32"/>
                  <a:gd name="T30" fmla="*/ 7 w 7"/>
                  <a:gd name="T31" fmla="*/ 41 h 32"/>
                  <a:gd name="T32" fmla="*/ 7 w 7"/>
                  <a:gd name="T33" fmla="*/ 40 h 32"/>
                  <a:gd name="T34" fmla="*/ 5 w 7"/>
                  <a:gd name="T35" fmla="*/ 40 h 32"/>
                  <a:gd name="T36" fmla="*/ 2 w 7"/>
                  <a:gd name="T37" fmla="*/ 38 h 32"/>
                  <a:gd name="T38" fmla="*/ 2 w 7"/>
                  <a:gd name="T39" fmla="*/ 36 h 32"/>
                  <a:gd name="T40" fmla="*/ 2 w 7"/>
                  <a:gd name="T41" fmla="*/ 32 h 32"/>
                  <a:gd name="T42" fmla="*/ 0 w 7"/>
                  <a:gd name="T43" fmla="*/ 29 h 32"/>
                  <a:gd name="T44" fmla="*/ 0 w 7"/>
                  <a:gd name="T45" fmla="*/ 26 h 32"/>
                  <a:gd name="T46" fmla="*/ 0 w 7"/>
                  <a:gd name="T47" fmla="*/ 22 h 32"/>
                  <a:gd name="T48" fmla="*/ 0 w 7"/>
                  <a:gd name="T49" fmla="*/ 18 h 32"/>
                  <a:gd name="T50" fmla="*/ 0 w 7"/>
                  <a:gd name="T51" fmla="*/ 14 h 32"/>
                  <a:gd name="T52" fmla="*/ 0 w 7"/>
                  <a:gd name="T53" fmla="*/ 13 h 32"/>
                  <a:gd name="T54" fmla="*/ 0 w 7"/>
                  <a:gd name="T55" fmla="*/ 9 h 32"/>
                  <a:gd name="T56" fmla="*/ 0 w 7"/>
                  <a:gd name="T57" fmla="*/ 5 h 32"/>
                  <a:gd name="T58" fmla="*/ 0 w 7"/>
                  <a:gd name="T59" fmla="*/ 4 h 32"/>
                  <a:gd name="T60" fmla="*/ 0 w 7"/>
                  <a:gd name="T61" fmla="*/ 4 h 32"/>
                  <a:gd name="T62" fmla="*/ 0 w 7"/>
                  <a:gd name="T63" fmla="*/ 1 h 32"/>
                  <a:gd name="T64" fmla="*/ 2 w 7"/>
                  <a:gd name="T65" fmla="*/ 1 h 32"/>
                  <a:gd name="T66" fmla="*/ 2 w 7"/>
                  <a:gd name="T67" fmla="*/ 0 h 32"/>
                  <a:gd name="T68" fmla="*/ 2 w 7"/>
                  <a:gd name="T69" fmla="*/ 0 h 32"/>
                  <a:gd name="T70" fmla="*/ 2 w 7"/>
                  <a:gd name="T71" fmla="*/ 0 h 32"/>
                  <a:gd name="T72" fmla="*/ 5 w 7"/>
                  <a:gd name="T73" fmla="*/ 1 h 32"/>
                  <a:gd name="T74" fmla="*/ 5 w 7"/>
                  <a:gd name="T75" fmla="*/ 1 h 32"/>
                  <a:gd name="T76" fmla="*/ 7 w 7"/>
                  <a:gd name="T77" fmla="*/ 1 h 32"/>
                  <a:gd name="T78" fmla="*/ 7 w 7"/>
                  <a:gd name="T79" fmla="*/ 4 h 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" h="32">
                    <a:moveTo>
                      <a:pt x="4" y="3"/>
                    </a:moveTo>
                    <a:lnTo>
                      <a:pt x="4" y="4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5" y="15"/>
                    </a:lnTo>
                    <a:lnTo>
                      <a:pt x="5" y="18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7" y="24"/>
                    </a:lnTo>
                    <a:lnTo>
                      <a:pt x="7" y="25"/>
                    </a:lnTo>
                    <a:lnTo>
                      <a:pt x="7" y="27"/>
                    </a:lnTo>
                    <a:lnTo>
                      <a:pt x="7" y="28"/>
                    </a:lnTo>
                    <a:lnTo>
                      <a:pt x="7" y="30"/>
                    </a:lnTo>
                    <a:lnTo>
                      <a:pt x="7" y="31"/>
                    </a:lnTo>
                    <a:lnTo>
                      <a:pt x="5" y="31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1" y="30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" name="Freeform 39"/>
              <p:cNvSpPr>
                <a:spLocks/>
              </p:cNvSpPr>
              <p:nvPr/>
            </p:nvSpPr>
            <p:spPr bwMode="auto">
              <a:xfrm>
                <a:off x="3259" y="1233"/>
                <a:ext cx="12" cy="38"/>
              </a:xfrm>
              <a:custGeom>
                <a:avLst/>
                <a:gdLst>
                  <a:gd name="T0" fmla="*/ 7 w 7"/>
                  <a:gd name="T1" fmla="*/ 4 h 31"/>
                  <a:gd name="T2" fmla="*/ 7 w 7"/>
                  <a:gd name="T3" fmla="*/ 7 h 31"/>
                  <a:gd name="T4" fmla="*/ 7 w 7"/>
                  <a:gd name="T5" fmla="*/ 11 h 31"/>
                  <a:gd name="T6" fmla="*/ 7 w 7"/>
                  <a:gd name="T7" fmla="*/ 15 h 31"/>
                  <a:gd name="T8" fmla="*/ 9 w 7"/>
                  <a:gd name="T9" fmla="*/ 20 h 31"/>
                  <a:gd name="T10" fmla="*/ 9 w 7"/>
                  <a:gd name="T11" fmla="*/ 25 h 31"/>
                  <a:gd name="T12" fmla="*/ 12 w 7"/>
                  <a:gd name="T13" fmla="*/ 28 h 31"/>
                  <a:gd name="T14" fmla="*/ 12 w 7"/>
                  <a:gd name="T15" fmla="*/ 32 h 31"/>
                  <a:gd name="T16" fmla="*/ 12 w 7"/>
                  <a:gd name="T17" fmla="*/ 33 h 31"/>
                  <a:gd name="T18" fmla="*/ 12 w 7"/>
                  <a:gd name="T19" fmla="*/ 36 h 31"/>
                  <a:gd name="T20" fmla="*/ 12 w 7"/>
                  <a:gd name="T21" fmla="*/ 37 h 31"/>
                  <a:gd name="T22" fmla="*/ 9 w 7"/>
                  <a:gd name="T23" fmla="*/ 37 h 31"/>
                  <a:gd name="T24" fmla="*/ 9 w 7"/>
                  <a:gd name="T25" fmla="*/ 38 h 31"/>
                  <a:gd name="T26" fmla="*/ 7 w 7"/>
                  <a:gd name="T27" fmla="*/ 38 h 31"/>
                  <a:gd name="T28" fmla="*/ 7 w 7"/>
                  <a:gd name="T29" fmla="*/ 38 h 31"/>
                  <a:gd name="T30" fmla="*/ 7 w 7"/>
                  <a:gd name="T31" fmla="*/ 38 h 31"/>
                  <a:gd name="T32" fmla="*/ 5 w 7"/>
                  <a:gd name="T33" fmla="*/ 38 h 31"/>
                  <a:gd name="T34" fmla="*/ 5 w 7"/>
                  <a:gd name="T35" fmla="*/ 38 h 31"/>
                  <a:gd name="T36" fmla="*/ 2 w 7"/>
                  <a:gd name="T37" fmla="*/ 37 h 31"/>
                  <a:gd name="T38" fmla="*/ 2 w 7"/>
                  <a:gd name="T39" fmla="*/ 36 h 31"/>
                  <a:gd name="T40" fmla="*/ 0 w 7"/>
                  <a:gd name="T41" fmla="*/ 32 h 31"/>
                  <a:gd name="T42" fmla="*/ 0 w 7"/>
                  <a:gd name="T43" fmla="*/ 28 h 31"/>
                  <a:gd name="T44" fmla="*/ 0 w 7"/>
                  <a:gd name="T45" fmla="*/ 25 h 31"/>
                  <a:gd name="T46" fmla="*/ 0 w 7"/>
                  <a:gd name="T47" fmla="*/ 20 h 31"/>
                  <a:gd name="T48" fmla="*/ 0 w 7"/>
                  <a:gd name="T49" fmla="*/ 6 h 31"/>
                  <a:gd name="T50" fmla="*/ 0 w 7"/>
                  <a:gd name="T51" fmla="*/ 4 h 31"/>
                  <a:gd name="T52" fmla="*/ 0 w 7"/>
                  <a:gd name="T53" fmla="*/ 4 h 31"/>
                  <a:gd name="T54" fmla="*/ 0 w 7"/>
                  <a:gd name="T55" fmla="*/ 2 h 31"/>
                  <a:gd name="T56" fmla="*/ 0 w 7"/>
                  <a:gd name="T57" fmla="*/ 0 h 31"/>
                  <a:gd name="T58" fmla="*/ 0 w 7"/>
                  <a:gd name="T59" fmla="*/ 0 h 31"/>
                  <a:gd name="T60" fmla="*/ 2 w 7"/>
                  <a:gd name="T61" fmla="*/ 0 h 31"/>
                  <a:gd name="T62" fmla="*/ 2 w 7"/>
                  <a:gd name="T63" fmla="*/ 0 h 31"/>
                  <a:gd name="T64" fmla="*/ 2 w 7"/>
                  <a:gd name="T65" fmla="*/ 0 h 31"/>
                  <a:gd name="T66" fmla="*/ 5 w 7"/>
                  <a:gd name="T67" fmla="*/ 0 h 31"/>
                  <a:gd name="T68" fmla="*/ 5 w 7"/>
                  <a:gd name="T69" fmla="*/ 2 h 31"/>
                  <a:gd name="T70" fmla="*/ 7 w 7"/>
                  <a:gd name="T71" fmla="*/ 2 h 31"/>
                  <a:gd name="T72" fmla="*/ 7 w 7"/>
                  <a:gd name="T73" fmla="*/ 4 h 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" h="31">
                    <a:moveTo>
                      <a:pt x="4" y="3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5" y="13"/>
                    </a:lnTo>
                    <a:lnTo>
                      <a:pt x="5" y="16"/>
                    </a:lnTo>
                    <a:lnTo>
                      <a:pt x="5" y="17"/>
                    </a:lnTo>
                    <a:lnTo>
                      <a:pt x="5" y="20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7" y="24"/>
                    </a:lnTo>
                    <a:lnTo>
                      <a:pt x="7" y="26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7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1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" name="Freeform 40"/>
              <p:cNvSpPr>
                <a:spLocks/>
              </p:cNvSpPr>
              <p:nvPr/>
            </p:nvSpPr>
            <p:spPr bwMode="auto">
              <a:xfrm>
                <a:off x="3259" y="1274"/>
                <a:ext cx="12" cy="41"/>
              </a:xfrm>
              <a:custGeom>
                <a:avLst/>
                <a:gdLst>
                  <a:gd name="T0" fmla="*/ 6 w 8"/>
                  <a:gd name="T1" fmla="*/ 4 h 31"/>
                  <a:gd name="T2" fmla="*/ 6 w 8"/>
                  <a:gd name="T3" fmla="*/ 7 h 31"/>
                  <a:gd name="T4" fmla="*/ 8 w 8"/>
                  <a:gd name="T5" fmla="*/ 11 h 31"/>
                  <a:gd name="T6" fmla="*/ 8 w 8"/>
                  <a:gd name="T7" fmla="*/ 15 h 31"/>
                  <a:gd name="T8" fmla="*/ 8 w 8"/>
                  <a:gd name="T9" fmla="*/ 20 h 31"/>
                  <a:gd name="T10" fmla="*/ 11 w 8"/>
                  <a:gd name="T11" fmla="*/ 24 h 31"/>
                  <a:gd name="T12" fmla="*/ 11 w 8"/>
                  <a:gd name="T13" fmla="*/ 29 h 31"/>
                  <a:gd name="T14" fmla="*/ 12 w 8"/>
                  <a:gd name="T15" fmla="*/ 32 h 31"/>
                  <a:gd name="T16" fmla="*/ 12 w 8"/>
                  <a:gd name="T17" fmla="*/ 33 h 31"/>
                  <a:gd name="T18" fmla="*/ 12 w 8"/>
                  <a:gd name="T19" fmla="*/ 36 h 31"/>
                  <a:gd name="T20" fmla="*/ 11 w 8"/>
                  <a:gd name="T21" fmla="*/ 37 h 31"/>
                  <a:gd name="T22" fmla="*/ 11 w 8"/>
                  <a:gd name="T23" fmla="*/ 38 h 31"/>
                  <a:gd name="T24" fmla="*/ 8 w 8"/>
                  <a:gd name="T25" fmla="*/ 41 h 31"/>
                  <a:gd name="T26" fmla="*/ 8 w 8"/>
                  <a:gd name="T27" fmla="*/ 41 h 31"/>
                  <a:gd name="T28" fmla="*/ 6 w 8"/>
                  <a:gd name="T29" fmla="*/ 41 h 31"/>
                  <a:gd name="T30" fmla="*/ 6 w 8"/>
                  <a:gd name="T31" fmla="*/ 41 h 31"/>
                  <a:gd name="T32" fmla="*/ 6 w 8"/>
                  <a:gd name="T33" fmla="*/ 41 h 31"/>
                  <a:gd name="T34" fmla="*/ 5 w 8"/>
                  <a:gd name="T35" fmla="*/ 38 h 31"/>
                  <a:gd name="T36" fmla="*/ 5 w 8"/>
                  <a:gd name="T37" fmla="*/ 37 h 31"/>
                  <a:gd name="T38" fmla="*/ 2 w 8"/>
                  <a:gd name="T39" fmla="*/ 36 h 31"/>
                  <a:gd name="T40" fmla="*/ 2 w 8"/>
                  <a:gd name="T41" fmla="*/ 33 h 31"/>
                  <a:gd name="T42" fmla="*/ 2 w 8"/>
                  <a:gd name="T43" fmla="*/ 29 h 31"/>
                  <a:gd name="T44" fmla="*/ 0 w 8"/>
                  <a:gd name="T45" fmla="*/ 24 h 31"/>
                  <a:gd name="T46" fmla="*/ 0 w 8"/>
                  <a:gd name="T47" fmla="*/ 20 h 31"/>
                  <a:gd name="T48" fmla="*/ 0 w 8"/>
                  <a:gd name="T49" fmla="*/ 16 h 31"/>
                  <a:gd name="T50" fmla="*/ 0 w 8"/>
                  <a:gd name="T51" fmla="*/ 15 h 31"/>
                  <a:gd name="T52" fmla="*/ 0 w 8"/>
                  <a:gd name="T53" fmla="*/ 11 h 31"/>
                  <a:gd name="T54" fmla="*/ 0 w 8"/>
                  <a:gd name="T55" fmla="*/ 7 h 31"/>
                  <a:gd name="T56" fmla="*/ 0 w 8"/>
                  <a:gd name="T57" fmla="*/ 4 h 31"/>
                  <a:gd name="T58" fmla="*/ 0 w 8"/>
                  <a:gd name="T59" fmla="*/ 4 h 31"/>
                  <a:gd name="T60" fmla="*/ 0 w 8"/>
                  <a:gd name="T61" fmla="*/ 1 h 31"/>
                  <a:gd name="T62" fmla="*/ 2 w 8"/>
                  <a:gd name="T63" fmla="*/ 0 h 31"/>
                  <a:gd name="T64" fmla="*/ 2 w 8"/>
                  <a:gd name="T65" fmla="*/ 0 h 31"/>
                  <a:gd name="T66" fmla="*/ 2 w 8"/>
                  <a:gd name="T67" fmla="*/ 0 h 31"/>
                  <a:gd name="T68" fmla="*/ 2 w 8"/>
                  <a:gd name="T69" fmla="*/ 0 h 31"/>
                  <a:gd name="T70" fmla="*/ 2 w 8"/>
                  <a:gd name="T71" fmla="*/ 0 h 31"/>
                  <a:gd name="T72" fmla="*/ 5 w 8"/>
                  <a:gd name="T73" fmla="*/ 0 h 31"/>
                  <a:gd name="T74" fmla="*/ 5 w 8"/>
                  <a:gd name="T75" fmla="*/ 0 h 31"/>
                  <a:gd name="T76" fmla="*/ 6 w 8"/>
                  <a:gd name="T77" fmla="*/ 0 h 31"/>
                  <a:gd name="T78" fmla="*/ 6 w 8"/>
                  <a:gd name="T79" fmla="*/ 1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" h="31">
                    <a:moveTo>
                      <a:pt x="4" y="1"/>
                    </a:moveTo>
                    <a:lnTo>
                      <a:pt x="4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5" y="15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21"/>
                    </a:lnTo>
                    <a:lnTo>
                      <a:pt x="7" y="22"/>
                    </a:lnTo>
                    <a:lnTo>
                      <a:pt x="8" y="24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8"/>
                    </a:lnTo>
                    <a:lnTo>
                      <a:pt x="7" y="28"/>
                    </a:lnTo>
                    <a:lnTo>
                      <a:pt x="7" y="29"/>
                    </a:lnTo>
                    <a:lnTo>
                      <a:pt x="5" y="29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29"/>
                    </a:lnTo>
                    <a:lnTo>
                      <a:pt x="3" y="28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" name="Freeform 41"/>
              <p:cNvSpPr>
                <a:spLocks/>
              </p:cNvSpPr>
              <p:nvPr/>
            </p:nvSpPr>
            <p:spPr bwMode="auto">
              <a:xfrm>
                <a:off x="3259" y="1317"/>
                <a:ext cx="12" cy="41"/>
              </a:xfrm>
              <a:custGeom>
                <a:avLst/>
                <a:gdLst>
                  <a:gd name="T0" fmla="*/ 7 w 7"/>
                  <a:gd name="T1" fmla="*/ 4 h 31"/>
                  <a:gd name="T2" fmla="*/ 7 w 7"/>
                  <a:gd name="T3" fmla="*/ 8 h 31"/>
                  <a:gd name="T4" fmla="*/ 7 w 7"/>
                  <a:gd name="T5" fmla="*/ 12 h 31"/>
                  <a:gd name="T6" fmla="*/ 9 w 7"/>
                  <a:gd name="T7" fmla="*/ 15 h 31"/>
                  <a:gd name="T8" fmla="*/ 9 w 7"/>
                  <a:gd name="T9" fmla="*/ 21 h 31"/>
                  <a:gd name="T10" fmla="*/ 12 w 7"/>
                  <a:gd name="T11" fmla="*/ 25 h 31"/>
                  <a:gd name="T12" fmla="*/ 12 w 7"/>
                  <a:gd name="T13" fmla="*/ 30 h 31"/>
                  <a:gd name="T14" fmla="*/ 12 w 7"/>
                  <a:gd name="T15" fmla="*/ 32 h 31"/>
                  <a:gd name="T16" fmla="*/ 12 w 7"/>
                  <a:gd name="T17" fmla="*/ 34 h 31"/>
                  <a:gd name="T18" fmla="*/ 12 w 7"/>
                  <a:gd name="T19" fmla="*/ 36 h 31"/>
                  <a:gd name="T20" fmla="*/ 12 w 7"/>
                  <a:gd name="T21" fmla="*/ 37 h 31"/>
                  <a:gd name="T22" fmla="*/ 12 w 7"/>
                  <a:gd name="T23" fmla="*/ 40 h 31"/>
                  <a:gd name="T24" fmla="*/ 9 w 7"/>
                  <a:gd name="T25" fmla="*/ 41 h 31"/>
                  <a:gd name="T26" fmla="*/ 9 w 7"/>
                  <a:gd name="T27" fmla="*/ 41 h 31"/>
                  <a:gd name="T28" fmla="*/ 7 w 7"/>
                  <a:gd name="T29" fmla="*/ 41 h 31"/>
                  <a:gd name="T30" fmla="*/ 7 w 7"/>
                  <a:gd name="T31" fmla="*/ 41 h 31"/>
                  <a:gd name="T32" fmla="*/ 7 w 7"/>
                  <a:gd name="T33" fmla="*/ 41 h 31"/>
                  <a:gd name="T34" fmla="*/ 5 w 7"/>
                  <a:gd name="T35" fmla="*/ 40 h 31"/>
                  <a:gd name="T36" fmla="*/ 2 w 7"/>
                  <a:gd name="T37" fmla="*/ 37 h 31"/>
                  <a:gd name="T38" fmla="*/ 2 w 7"/>
                  <a:gd name="T39" fmla="*/ 36 h 31"/>
                  <a:gd name="T40" fmla="*/ 2 w 7"/>
                  <a:gd name="T41" fmla="*/ 34 h 31"/>
                  <a:gd name="T42" fmla="*/ 0 w 7"/>
                  <a:gd name="T43" fmla="*/ 30 h 31"/>
                  <a:gd name="T44" fmla="*/ 0 w 7"/>
                  <a:gd name="T45" fmla="*/ 26 h 31"/>
                  <a:gd name="T46" fmla="*/ 0 w 7"/>
                  <a:gd name="T47" fmla="*/ 21 h 31"/>
                  <a:gd name="T48" fmla="*/ 0 w 7"/>
                  <a:gd name="T49" fmla="*/ 17 h 31"/>
                  <a:gd name="T50" fmla="*/ 0 w 7"/>
                  <a:gd name="T51" fmla="*/ 15 h 31"/>
                  <a:gd name="T52" fmla="*/ 0 w 7"/>
                  <a:gd name="T53" fmla="*/ 12 h 31"/>
                  <a:gd name="T54" fmla="*/ 0 w 7"/>
                  <a:gd name="T55" fmla="*/ 8 h 31"/>
                  <a:gd name="T56" fmla="*/ 0 w 7"/>
                  <a:gd name="T57" fmla="*/ 5 h 31"/>
                  <a:gd name="T58" fmla="*/ 0 w 7"/>
                  <a:gd name="T59" fmla="*/ 4 h 31"/>
                  <a:gd name="T60" fmla="*/ 0 w 7"/>
                  <a:gd name="T61" fmla="*/ 3 h 31"/>
                  <a:gd name="T62" fmla="*/ 0 w 7"/>
                  <a:gd name="T63" fmla="*/ 0 h 31"/>
                  <a:gd name="T64" fmla="*/ 2 w 7"/>
                  <a:gd name="T65" fmla="*/ 0 h 31"/>
                  <a:gd name="T66" fmla="*/ 2 w 7"/>
                  <a:gd name="T67" fmla="*/ 0 h 31"/>
                  <a:gd name="T68" fmla="*/ 2 w 7"/>
                  <a:gd name="T69" fmla="*/ 0 h 31"/>
                  <a:gd name="T70" fmla="*/ 2 w 7"/>
                  <a:gd name="T71" fmla="*/ 0 h 31"/>
                  <a:gd name="T72" fmla="*/ 5 w 7"/>
                  <a:gd name="T73" fmla="*/ 0 h 31"/>
                  <a:gd name="T74" fmla="*/ 5 w 7"/>
                  <a:gd name="T75" fmla="*/ 0 h 31"/>
                  <a:gd name="T76" fmla="*/ 7 w 7"/>
                  <a:gd name="T77" fmla="*/ 3 h 31"/>
                  <a:gd name="T78" fmla="*/ 7 w 7"/>
                  <a:gd name="T79" fmla="*/ 3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" h="31">
                    <a:moveTo>
                      <a:pt x="4" y="2"/>
                    </a:moveTo>
                    <a:lnTo>
                      <a:pt x="4" y="3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5" y="16"/>
                    </a:lnTo>
                    <a:lnTo>
                      <a:pt x="5" y="17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7" y="24"/>
                    </a:lnTo>
                    <a:lnTo>
                      <a:pt x="7" y="26"/>
                    </a:lnTo>
                    <a:lnTo>
                      <a:pt x="7" y="27"/>
                    </a:lnTo>
                    <a:lnTo>
                      <a:pt x="7" y="28"/>
                    </a:lnTo>
                    <a:lnTo>
                      <a:pt x="7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0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" name="Freeform 42"/>
              <p:cNvSpPr>
                <a:spLocks/>
              </p:cNvSpPr>
              <p:nvPr/>
            </p:nvSpPr>
            <p:spPr bwMode="auto">
              <a:xfrm>
                <a:off x="3259" y="1358"/>
                <a:ext cx="12" cy="41"/>
              </a:xfrm>
              <a:custGeom>
                <a:avLst/>
                <a:gdLst>
                  <a:gd name="T0" fmla="*/ 7 w 7"/>
                  <a:gd name="T1" fmla="*/ 5 h 33"/>
                  <a:gd name="T2" fmla="*/ 7 w 7"/>
                  <a:gd name="T3" fmla="*/ 9 h 33"/>
                  <a:gd name="T4" fmla="*/ 7 w 7"/>
                  <a:gd name="T5" fmla="*/ 12 h 33"/>
                  <a:gd name="T6" fmla="*/ 9 w 7"/>
                  <a:gd name="T7" fmla="*/ 16 h 33"/>
                  <a:gd name="T8" fmla="*/ 9 w 7"/>
                  <a:gd name="T9" fmla="*/ 21 h 33"/>
                  <a:gd name="T10" fmla="*/ 12 w 7"/>
                  <a:gd name="T11" fmla="*/ 25 h 33"/>
                  <a:gd name="T12" fmla="*/ 12 w 7"/>
                  <a:gd name="T13" fmla="*/ 29 h 33"/>
                  <a:gd name="T14" fmla="*/ 12 w 7"/>
                  <a:gd name="T15" fmla="*/ 32 h 33"/>
                  <a:gd name="T16" fmla="*/ 12 w 7"/>
                  <a:gd name="T17" fmla="*/ 34 h 33"/>
                  <a:gd name="T18" fmla="*/ 12 w 7"/>
                  <a:gd name="T19" fmla="*/ 35 h 33"/>
                  <a:gd name="T20" fmla="*/ 12 w 7"/>
                  <a:gd name="T21" fmla="*/ 37 h 33"/>
                  <a:gd name="T22" fmla="*/ 12 w 7"/>
                  <a:gd name="T23" fmla="*/ 39 h 33"/>
                  <a:gd name="T24" fmla="*/ 9 w 7"/>
                  <a:gd name="T25" fmla="*/ 39 h 33"/>
                  <a:gd name="T26" fmla="*/ 9 w 7"/>
                  <a:gd name="T27" fmla="*/ 41 h 33"/>
                  <a:gd name="T28" fmla="*/ 7 w 7"/>
                  <a:gd name="T29" fmla="*/ 41 h 33"/>
                  <a:gd name="T30" fmla="*/ 7 w 7"/>
                  <a:gd name="T31" fmla="*/ 41 h 33"/>
                  <a:gd name="T32" fmla="*/ 7 w 7"/>
                  <a:gd name="T33" fmla="*/ 39 h 33"/>
                  <a:gd name="T34" fmla="*/ 5 w 7"/>
                  <a:gd name="T35" fmla="*/ 39 h 33"/>
                  <a:gd name="T36" fmla="*/ 2 w 7"/>
                  <a:gd name="T37" fmla="*/ 37 h 33"/>
                  <a:gd name="T38" fmla="*/ 2 w 7"/>
                  <a:gd name="T39" fmla="*/ 35 h 33"/>
                  <a:gd name="T40" fmla="*/ 2 w 7"/>
                  <a:gd name="T41" fmla="*/ 32 h 33"/>
                  <a:gd name="T42" fmla="*/ 0 w 7"/>
                  <a:gd name="T43" fmla="*/ 29 h 33"/>
                  <a:gd name="T44" fmla="*/ 0 w 7"/>
                  <a:gd name="T45" fmla="*/ 25 h 33"/>
                  <a:gd name="T46" fmla="*/ 0 w 7"/>
                  <a:gd name="T47" fmla="*/ 21 h 33"/>
                  <a:gd name="T48" fmla="*/ 0 w 7"/>
                  <a:gd name="T49" fmla="*/ 17 h 33"/>
                  <a:gd name="T50" fmla="*/ 0 w 7"/>
                  <a:gd name="T51" fmla="*/ 16 h 33"/>
                  <a:gd name="T52" fmla="*/ 0 w 7"/>
                  <a:gd name="T53" fmla="*/ 12 h 33"/>
                  <a:gd name="T54" fmla="*/ 0 w 7"/>
                  <a:gd name="T55" fmla="*/ 9 h 33"/>
                  <a:gd name="T56" fmla="*/ 0 w 7"/>
                  <a:gd name="T57" fmla="*/ 5 h 33"/>
                  <a:gd name="T58" fmla="*/ 0 w 7"/>
                  <a:gd name="T59" fmla="*/ 4 h 33"/>
                  <a:gd name="T60" fmla="*/ 0 w 7"/>
                  <a:gd name="T61" fmla="*/ 4 h 33"/>
                  <a:gd name="T62" fmla="*/ 0 w 7"/>
                  <a:gd name="T63" fmla="*/ 2 h 33"/>
                  <a:gd name="T64" fmla="*/ 2 w 7"/>
                  <a:gd name="T65" fmla="*/ 2 h 33"/>
                  <a:gd name="T66" fmla="*/ 2 w 7"/>
                  <a:gd name="T67" fmla="*/ 2 h 33"/>
                  <a:gd name="T68" fmla="*/ 2 w 7"/>
                  <a:gd name="T69" fmla="*/ 0 h 33"/>
                  <a:gd name="T70" fmla="*/ 2 w 7"/>
                  <a:gd name="T71" fmla="*/ 2 h 33"/>
                  <a:gd name="T72" fmla="*/ 5 w 7"/>
                  <a:gd name="T73" fmla="*/ 2 h 33"/>
                  <a:gd name="T74" fmla="*/ 5 w 7"/>
                  <a:gd name="T75" fmla="*/ 2 h 33"/>
                  <a:gd name="T76" fmla="*/ 7 w 7"/>
                  <a:gd name="T77" fmla="*/ 2 h 33"/>
                  <a:gd name="T78" fmla="*/ 7 w 7"/>
                  <a:gd name="T79" fmla="*/ 4 h 3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" h="33">
                    <a:moveTo>
                      <a:pt x="4" y="3"/>
                    </a:moveTo>
                    <a:lnTo>
                      <a:pt x="4" y="4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7" y="24"/>
                    </a:lnTo>
                    <a:lnTo>
                      <a:pt x="7" y="26"/>
                    </a:lnTo>
                    <a:lnTo>
                      <a:pt x="7" y="27"/>
                    </a:lnTo>
                    <a:lnTo>
                      <a:pt x="7" y="28"/>
                    </a:lnTo>
                    <a:lnTo>
                      <a:pt x="7" y="30"/>
                    </a:lnTo>
                    <a:lnTo>
                      <a:pt x="7" y="31"/>
                    </a:lnTo>
                    <a:lnTo>
                      <a:pt x="5" y="31"/>
                    </a:lnTo>
                    <a:lnTo>
                      <a:pt x="5" y="33"/>
                    </a:lnTo>
                    <a:lnTo>
                      <a:pt x="4" y="33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1" y="30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" name="Freeform 43"/>
              <p:cNvSpPr>
                <a:spLocks/>
              </p:cNvSpPr>
              <p:nvPr/>
            </p:nvSpPr>
            <p:spPr bwMode="auto">
              <a:xfrm>
                <a:off x="3271" y="981"/>
                <a:ext cx="35" cy="41"/>
              </a:xfrm>
              <a:custGeom>
                <a:avLst/>
                <a:gdLst>
                  <a:gd name="T0" fmla="*/ 32 w 27"/>
                  <a:gd name="T1" fmla="*/ 36 h 31"/>
                  <a:gd name="T2" fmla="*/ 31 w 27"/>
                  <a:gd name="T3" fmla="*/ 40 h 31"/>
                  <a:gd name="T4" fmla="*/ 29 w 27"/>
                  <a:gd name="T5" fmla="*/ 40 h 31"/>
                  <a:gd name="T6" fmla="*/ 27 w 27"/>
                  <a:gd name="T7" fmla="*/ 41 h 31"/>
                  <a:gd name="T8" fmla="*/ 25 w 27"/>
                  <a:gd name="T9" fmla="*/ 41 h 31"/>
                  <a:gd name="T10" fmla="*/ 23 w 27"/>
                  <a:gd name="T11" fmla="*/ 41 h 31"/>
                  <a:gd name="T12" fmla="*/ 22 w 27"/>
                  <a:gd name="T13" fmla="*/ 41 h 31"/>
                  <a:gd name="T14" fmla="*/ 19 w 27"/>
                  <a:gd name="T15" fmla="*/ 41 h 31"/>
                  <a:gd name="T16" fmla="*/ 16 w 27"/>
                  <a:gd name="T17" fmla="*/ 40 h 31"/>
                  <a:gd name="T18" fmla="*/ 14 w 27"/>
                  <a:gd name="T19" fmla="*/ 37 h 31"/>
                  <a:gd name="T20" fmla="*/ 13 w 27"/>
                  <a:gd name="T21" fmla="*/ 37 h 31"/>
                  <a:gd name="T22" fmla="*/ 10 w 27"/>
                  <a:gd name="T23" fmla="*/ 36 h 31"/>
                  <a:gd name="T24" fmla="*/ 10 w 27"/>
                  <a:gd name="T25" fmla="*/ 33 h 31"/>
                  <a:gd name="T26" fmla="*/ 9 w 27"/>
                  <a:gd name="T27" fmla="*/ 32 h 31"/>
                  <a:gd name="T28" fmla="*/ 6 w 27"/>
                  <a:gd name="T29" fmla="*/ 28 h 31"/>
                  <a:gd name="T30" fmla="*/ 5 w 27"/>
                  <a:gd name="T31" fmla="*/ 26 h 31"/>
                  <a:gd name="T32" fmla="*/ 4 w 27"/>
                  <a:gd name="T33" fmla="*/ 22 h 31"/>
                  <a:gd name="T34" fmla="*/ 1 w 27"/>
                  <a:gd name="T35" fmla="*/ 19 h 31"/>
                  <a:gd name="T36" fmla="*/ 1 w 27"/>
                  <a:gd name="T37" fmla="*/ 13 h 31"/>
                  <a:gd name="T38" fmla="*/ 1 w 27"/>
                  <a:gd name="T39" fmla="*/ 9 h 31"/>
                  <a:gd name="T40" fmla="*/ 1 w 27"/>
                  <a:gd name="T41" fmla="*/ 5 h 31"/>
                  <a:gd name="T42" fmla="*/ 4 w 27"/>
                  <a:gd name="T43" fmla="*/ 4 h 31"/>
                  <a:gd name="T44" fmla="*/ 5 w 27"/>
                  <a:gd name="T45" fmla="*/ 1 h 31"/>
                  <a:gd name="T46" fmla="*/ 6 w 27"/>
                  <a:gd name="T47" fmla="*/ 0 h 31"/>
                  <a:gd name="T48" fmla="*/ 9 w 27"/>
                  <a:gd name="T49" fmla="*/ 0 h 31"/>
                  <a:gd name="T50" fmla="*/ 13 w 27"/>
                  <a:gd name="T51" fmla="*/ 0 h 31"/>
                  <a:gd name="T52" fmla="*/ 16 w 27"/>
                  <a:gd name="T53" fmla="*/ 0 h 31"/>
                  <a:gd name="T54" fmla="*/ 18 w 27"/>
                  <a:gd name="T55" fmla="*/ 1 h 31"/>
                  <a:gd name="T56" fmla="*/ 19 w 27"/>
                  <a:gd name="T57" fmla="*/ 4 h 31"/>
                  <a:gd name="T58" fmla="*/ 22 w 27"/>
                  <a:gd name="T59" fmla="*/ 5 h 31"/>
                  <a:gd name="T60" fmla="*/ 23 w 27"/>
                  <a:gd name="T61" fmla="*/ 8 h 31"/>
                  <a:gd name="T62" fmla="*/ 25 w 27"/>
                  <a:gd name="T63" fmla="*/ 9 h 31"/>
                  <a:gd name="T64" fmla="*/ 27 w 27"/>
                  <a:gd name="T65" fmla="*/ 11 h 31"/>
                  <a:gd name="T66" fmla="*/ 29 w 27"/>
                  <a:gd name="T67" fmla="*/ 13 h 31"/>
                  <a:gd name="T68" fmla="*/ 29 w 27"/>
                  <a:gd name="T69" fmla="*/ 15 h 31"/>
                  <a:gd name="T70" fmla="*/ 31 w 27"/>
                  <a:gd name="T71" fmla="*/ 17 h 31"/>
                  <a:gd name="T72" fmla="*/ 32 w 27"/>
                  <a:gd name="T73" fmla="*/ 20 h 31"/>
                  <a:gd name="T74" fmla="*/ 32 w 27"/>
                  <a:gd name="T75" fmla="*/ 22 h 31"/>
                  <a:gd name="T76" fmla="*/ 35 w 27"/>
                  <a:gd name="T77" fmla="*/ 26 h 31"/>
                  <a:gd name="T78" fmla="*/ 35 w 27"/>
                  <a:gd name="T79" fmla="*/ 28 h 31"/>
                  <a:gd name="T80" fmla="*/ 35 w 27"/>
                  <a:gd name="T81" fmla="*/ 30 h 31"/>
                  <a:gd name="T82" fmla="*/ 35 w 27"/>
                  <a:gd name="T83" fmla="*/ 32 h 31"/>
                  <a:gd name="T84" fmla="*/ 32 w 27"/>
                  <a:gd name="T85" fmla="*/ 33 h 31"/>
                  <a:gd name="T86" fmla="*/ 32 w 27"/>
                  <a:gd name="T87" fmla="*/ 33 h 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7" h="31">
                    <a:moveTo>
                      <a:pt x="25" y="27"/>
                    </a:moveTo>
                    <a:lnTo>
                      <a:pt x="25" y="27"/>
                    </a:lnTo>
                    <a:lnTo>
                      <a:pt x="25" y="28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19" y="31"/>
                    </a:lnTo>
                    <a:lnTo>
                      <a:pt x="18" y="31"/>
                    </a:lnTo>
                    <a:lnTo>
                      <a:pt x="17" y="31"/>
                    </a:lnTo>
                    <a:lnTo>
                      <a:pt x="15" y="31"/>
                    </a:lnTo>
                    <a:lnTo>
                      <a:pt x="14" y="30"/>
                    </a:lnTo>
                    <a:lnTo>
                      <a:pt x="12" y="30"/>
                    </a:lnTo>
                    <a:lnTo>
                      <a:pt x="11" y="28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7" y="24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1" y="8"/>
                    </a:lnTo>
                    <a:lnTo>
                      <a:pt x="22" y="10"/>
                    </a:lnTo>
                    <a:lnTo>
                      <a:pt x="22" y="11"/>
                    </a:lnTo>
                    <a:lnTo>
                      <a:pt x="24" y="13"/>
                    </a:lnTo>
                    <a:lnTo>
                      <a:pt x="24" y="14"/>
                    </a:lnTo>
                    <a:lnTo>
                      <a:pt x="25" y="15"/>
                    </a:lnTo>
                    <a:lnTo>
                      <a:pt x="25" y="17"/>
                    </a:lnTo>
                    <a:lnTo>
                      <a:pt x="25" y="18"/>
                    </a:lnTo>
                    <a:lnTo>
                      <a:pt x="27" y="20"/>
                    </a:lnTo>
                    <a:lnTo>
                      <a:pt x="27" y="21"/>
                    </a:lnTo>
                    <a:lnTo>
                      <a:pt x="27" y="23"/>
                    </a:lnTo>
                    <a:lnTo>
                      <a:pt x="27" y="24"/>
                    </a:lnTo>
                    <a:lnTo>
                      <a:pt x="25" y="24"/>
                    </a:lnTo>
                    <a:lnTo>
                      <a:pt x="25" y="25"/>
                    </a:lnTo>
                    <a:lnTo>
                      <a:pt x="25" y="2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" name="Freeform 44"/>
              <p:cNvSpPr>
                <a:spLocks/>
              </p:cNvSpPr>
              <p:nvPr/>
            </p:nvSpPr>
            <p:spPr bwMode="auto">
              <a:xfrm>
                <a:off x="3353" y="1045"/>
                <a:ext cx="44" cy="41"/>
              </a:xfrm>
              <a:custGeom>
                <a:avLst/>
                <a:gdLst>
                  <a:gd name="T0" fmla="*/ 22 w 34"/>
                  <a:gd name="T1" fmla="*/ 3 h 31"/>
                  <a:gd name="T2" fmla="*/ 26 w 34"/>
                  <a:gd name="T3" fmla="*/ 0 h 31"/>
                  <a:gd name="T4" fmla="*/ 30 w 34"/>
                  <a:gd name="T5" fmla="*/ 0 h 31"/>
                  <a:gd name="T6" fmla="*/ 31 w 34"/>
                  <a:gd name="T7" fmla="*/ 0 h 31"/>
                  <a:gd name="T8" fmla="*/ 35 w 34"/>
                  <a:gd name="T9" fmla="*/ 3 h 31"/>
                  <a:gd name="T10" fmla="*/ 36 w 34"/>
                  <a:gd name="T11" fmla="*/ 3 h 31"/>
                  <a:gd name="T12" fmla="*/ 39 w 34"/>
                  <a:gd name="T13" fmla="*/ 4 h 31"/>
                  <a:gd name="T14" fmla="*/ 40 w 34"/>
                  <a:gd name="T15" fmla="*/ 7 h 31"/>
                  <a:gd name="T16" fmla="*/ 43 w 34"/>
                  <a:gd name="T17" fmla="*/ 8 h 31"/>
                  <a:gd name="T18" fmla="*/ 43 w 34"/>
                  <a:gd name="T19" fmla="*/ 9 h 31"/>
                  <a:gd name="T20" fmla="*/ 43 w 34"/>
                  <a:gd name="T21" fmla="*/ 13 h 31"/>
                  <a:gd name="T22" fmla="*/ 44 w 34"/>
                  <a:gd name="T23" fmla="*/ 16 h 31"/>
                  <a:gd name="T24" fmla="*/ 44 w 34"/>
                  <a:gd name="T25" fmla="*/ 17 h 31"/>
                  <a:gd name="T26" fmla="*/ 44 w 34"/>
                  <a:gd name="T27" fmla="*/ 19 h 31"/>
                  <a:gd name="T28" fmla="*/ 44 w 34"/>
                  <a:gd name="T29" fmla="*/ 21 h 31"/>
                  <a:gd name="T30" fmla="*/ 43 w 34"/>
                  <a:gd name="T31" fmla="*/ 22 h 31"/>
                  <a:gd name="T32" fmla="*/ 43 w 34"/>
                  <a:gd name="T33" fmla="*/ 26 h 31"/>
                  <a:gd name="T34" fmla="*/ 43 w 34"/>
                  <a:gd name="T35" fmla="*/ 28 h 31"/>
                  <a:gd name="T36" fmla="*/ 40 w 34"/>
                  <a:gd name="T37" fmla="*/ 32 h 31"/>
                  <a:gd name="T38" fmla="*/ 39 w 34"/>
                  <a:gd name="T39" fmla="*/ 34 h 31"/>
                  <a:gd name="T40" fmla="*/ 36 w 34"/>
                  <a:gd name="T41" fmla="*/ 34 h 31"/>
                  <a:gd name="T42" fmla="*/ 35 w 34"/>
                  <a:gd name="T43" fmla="*/ 36 h 31"/>
                  <a:gd name="T44" fmla="*/ 32 w 34"/>
                  <a:gd name="T45" fmla="*/ 37 h 31"/>
                  <a:gd name="T46" fmla="*/ 30 w 34"/>
                  <a:gd name="T47" fmla="*/ 40 h 31"/>
                  <a:gd name="T48" fmla="*/ 27 w 34"/>
                  <a:gd name="T49" fmla="*/ 40 h 31"/>
                  <a:gd name="T50" fmla="*/ 23 w 34"/>
                  <a:gd name="T51" fmla="*/ 40 h 31"/>
                  <a:gd name="T52" fmla="*/ 21 w 34"/>
                  <a:gd name="T53" fmla="*/ 41 h 31"/>
                  <a:gd name="T54" fmla="*/ 18 w 34"/>
                  <a:gd name="T55" fmla="*/ 41 h 31"/>
                  <a:gd name="T56" fmla="*/ 13 w 34"/>
                  <a:gd name="T57" fmla="*/ 41 h 31"/>
                  <a:gd name="T58" fmla="*/ 12 w 34"/>
                  <a:gd name="T59" fmla="*/ 41 h 31"/>
                  <a:gd name="T60" fmla="*/ 8 w 34"/>
                  <a:gd name="T61" fmla="*/ 40 h 31"/>
                  <a:gd name="T62" fmla="*/ 4 w 34"/>
                  <a:gd name="T63" fmla="*/ 37 h 31"/>
                  <a:gd name="T64" fmla="*/ 3 w 34"/>
                  <a:gd name="T65" fmla="*/ 34 h 31"/>
                  <a:gd name="T66" fmla="*/ 0 w 34"/>
                  <a:gd name="T67" fmla="*/ 30 h 31"/>
                  <a:gd name="T68" fmla="*/ 0 w 34"/>
                  <a:gd name="T69" fmla="*/ 26 h 31"/>
                  <a:gd name="T70" fmla="*/ 0 w 34"/>
                  <a:gd name="T71" fmla="*/ 22 h 31"/>
                  <a:gd name="T72" fmla="*/ 0 w 34"/>
                  <a:gd name="T73" fmla="*/ 17 h 31"/>
                  <a:gd name="T74" fmla="*/ 3 w 34"/>
                  <a:gd name="T75" fmla="*/ 13 h 31"/>
                  <a:gd name="T76" fmla="*/ 5 w 34"/>
                  <a:gd name="T77" fmla="*/ 9 h 31"/>
                  <a:gd name="T78" fmla="*/ 8 w 34"/>
                  <a:gd name="T79" fmla="*/ 8 h 31"/>
                  <a:gd name="T80" fmla="*/ 12 w 34"/>
                  <a:gd name="T81" fmla="*/ 7 h 31"/>
                  <a:gd name="T82" fmla="*/ 12 w 34"/>
                  <a:gd name="T83" fmla="*/ 7 h 31"/>
                  <a:gd name="T84" fmla="*/ 13 w 34"/>
                  <a:gd name="T85" fmla="*/ 4 h 31"/>
                  <a:gd name="T86" fmla="*/ 14 w 34"/>
                  <a:gd name="T87" fmla="*/ 4 h 31"/>
                  <a:gd name="T88" fmla="*/ 22 w 34"/>
                  <a:gd name="T89" fmla="*/ 3 h 3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4" h="31">
                    <a:moveTo>
                      <a:pt x="17" y="2"/>
                    </a:moveTo>
                    <a:lnTo>
                      <a:pt x="17" y="2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1" y="5"/>
                    </a:lnTo>
                    <a:lnTo>
                      <a:pt x="33" y="6"/>
                    </a:lnTo>
                    <a:lnTo>
                      <a:pt x="33" y="7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4" y="12"/>
                    </a:lnTo>
                    <a:lnTo>
                      <a:pt x="34" y="13"/>
                    </a:lnTo>
                    <a:lnTo>
                      <a:pt x="34" y="14"/>
                    </a:lnTo>
                    <a:lnTo>
                      <a:pt x="34" y="16"/>
                    </a:lnTo>
                    <a:lnTo>
                      <a:pt x="33" y="17"/>
                    </a:lnTo>
                    <a:lnTo>
                      <a:pt x="33" y="19"/>
                    </a:lnTo>
                    <a:lnTo>
                      <a:pt x="33" y="20"/>
                    </a:lnTo>
                    <a:lnTo>
                      <a:pt x="33" y="21"/>
                    </a:lnTo>
                    <a:lnTo>
                      <a:pt x="31" y="23"/>
                    </a:lnTo>
                    <a:lnTo>
                      <a:pt x="31" y="24"/>
                    </a:lnTo>
                    <a:lnTo>
                      <a:pt x="30" y="26"/>
                    </a:lnTo>
                    <a:lnTo>
                      <a:pt x="28" y="26"/>
                    </a:lnTo>
                    <a:lnTo>
                      <a:pt x="27" y="27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3" y="30"/>
                    </a:lnTo>
                    <a:lnTo>
                      <a:pt x="21" y="30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7" y="31"/>
                    </a:lnTo>
                    <a:lnTo>
                      <a:pt x="16" y="31"/>
                    </a:lnTo>
                    <a:lnTo>
                      <a:pt x="14" y="31"/>
                    </a:lnTo>
                    <a:lnTo>
                      <a:pt x="11" y="31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" name="Freeform 45"/>
              <p:cNvSpPr>
                <a:spLocks/>
              </p:cNvSpPr>
              <p:nvPr/>
            </p:nvSpPr>
            <p:spPr bwMode="auto">
              <a:xfrm>
                <a:off x="3429" y="984"/>
                <a:ext cx="15" cy="44"/>
              </a:xfrm>
              <a:custGeom>
                <a:avLst/>
                <a:gdLst>
                  <a:gd name="T0" fmla="*/ 11 w 10"/>
                  <a:gd name="T1" fmla="*/ 0 h 34"/>
                  <a:gd name="T2" fmla="*/ 14 w 10"/>
                  <a:gd name="T3" fmla="*/ 3 h 34"/>
                  <a:gd name="T4" fmla="*/ 15 w 10"/>
                  <a:gd name="T5" fmla="*/ 4 h 34"/>
                  <a:gd name="T6" fmla="*/ 15 w 10"/>
                  <a:gd name="T7" fmla="*/ 6 h 34"/>
                  <a:gd name="T8" fmla="*/ 15 w 10"/>
                  <a:gd name="T9" fmla="*/ 12 h 34"/>
                  <a:gd name="T10" fmla="*/ 15 w 10"/>
                  <a:gd name="T11" fmla="*/ 16 h 34"/>
                  <a:gd name="T12" fmla="*/ 15 w 10"/>
                  <a:gd name="T13" fmla="*/ 17 h 34"/>
                  <a:gd name="T14" fmla="*/ 15 w 10"/>
                  <a:gd name="T15" fmla="*/ 21 h 34"/>
                  <a:gd name="T16" fmla="*/ 15 w 10"/>
                  <a:gd name="T17" fmla="*/ 25 h 34"/>
                  <a:gd name="T18" fmla="*/ 15 w 10"/>
                  <a:gd name="T19" fmla="*/ 28 h 34"/>
                  <a:gd name="T20" fmla="*/ 15 w 10"/>
                  <a:gd name="T21" fmla="*/ 31 h 34"/>
                  <a:gd name="T22" fmla="*/ 14 w 10"/>
                  <a:gd name="T23" fmla="*/ 35 h 34"/>
                  <a:gd name="T24" fmla="*/ 14 w 10"/>
                  <a:gd name="T25" fmla="*/ 39 h 34"/>
                  <a:gd name="T26" fmla="*/ 14 w 10"/>
                  <a:gd name="T27" fmla="*/ 40 h 34"/>
                  <a:gd name="T28" fmla="*/ 11 w 10"/>
                  <a:gd name="T29" fmla="*/ 43 h 34"/>
                  <a:gd name="T30" fmla="*/ 9 w 10"/>
                  <a:gd name="T31" fmla="*/ 44 h 34"/>
                  <a:gd name="T32" fmla="*/ 8 w 10"/>
                  <a:gd name="T33" fmla="*/ 44 h 34"/>
                  <a:gd name="T34" fmla="*/ 5 w 10"/>
                  <a:gd name="T35" fmla="*/ 44 h 34"/>
                  <a:gd name="T36" fmla="*/ 3 w 10"/>
                  <a:gd name="T37" fmla="*/ 43 h 34"/>
                  <a:gd name="T38" fmla="*/ 3 w 10"/>
                  <a:gd name="T39" fmla="*/ 40 h 34"/>
                  <a:gd name="T40" fmla="*/ 0 w 10"/>
                  <a:gd name="T41" fmla="*/ 39 h 34"/>
                  <a:gd name="T42" fmla="*/ 0 w 10"/>
                  <a:gd name="T43" fmla="*/ 38 h 34"/>
                  <a:gd name="T44" fmla="*/ 0 w 10"/>
                  <a:gd name="T45" fmla="*/ 35 h 34"/>
                  <a:gd name="T46" fmla="*/ 0 w 10"/>
                  <a:gd name="T47" fmla="*/ 31 h 34"/>
                  <a:gd name="T48" fmla="*/ 3 w 10"/>
                  <a:gd name="T49" fmla="*/ 30 h 34"/>
                  <a:gd name="T50" fmla="*/ 3 w 10"/>
                  <a:gd name="T51" fmla="*/ 28 h 34"/>
                  <a:gd name="T52" fmla="*/ 3 w 10"/>
                  <a:gd name="T53" fmla="*/ 25 h 34"/>
                  <a:gd name="T54" fmla="*/ 5 w 10"/>
                  <a:gd name="T55" fmla="*/ 21 h 34"/>
                  <a:gd name="T56" fmla="*/ 5 w 10"/>
                  <a:gd name="T57" fmla="*/ 17 h 34"/>
                  <a:gd name="T58" fmla="*/ 5 w 10"/>
                  <a:gd name="T59" fmla="*/ 13 h 34"/>
                  <a:gd name="T60" fmla="*/ 5 w 10"/>
                  <a:gd name="T61" fmla="*/ 9 h 34"/>
                  <a:gd name="T62" fmla="*/ 8 w 10"/>
                  <a:gd name="T63" fmla="*/ 8 h 34"/>
                  <a:gd name="T64" fmla="*/ 8 w 10"/>
                  <a:gd name="T65" fmla="*/ 4 h 34"/>
                  <a:gd name="T66" fmla="*/ 8 w 10"/>
                  <a:gd name="T67" fmla="*/ 4 h 34"/>
                  <a:gd name="T68" fmla="*/ 9 w 10"/>
                  <a:gd name="T69" fmla="*/ 3 h 34"/>
                  <a:gd name="T70" fmla="*/ 9 w 10"/>
                  <a:gd name="T71" fmla="*/ 3 h 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" h="34">
                    <a:moveTo>
                      <a:pt x="7" y="2"/>
                    </a:moveTo>
                    <a:lnTo>
                      <a:pt x="7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10" y="13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10" y="17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10" y="22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9" y="27"/>
                    </a:lnTo>
                    <a:lnTo>
                      <a:pt x="9" y="29"/>
                    </a:lnTo>
                    <a:lnTo>
                      <a:pt x="9" y="30"/>
                    </a:lnTo>
                    <a:lnTo>
                      <a:pt x="9" y="31"/>
                    </a:lnTo>
                    <a:lnTo>
                      <a:pt x="7" y="33"/>
                    </a:lnTo>
                    <a:lnTo>
                      <a:pt x="7" y="34"/>
                    </a:lnTo>
                    <a:lnTo>
                      <a:pt x="6" y="34"/>
                    </a:lnTo>
                    <a:lnTo>
                      <a:pt x="5" y="34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0" name="Freeform 46"/>
              <p:cNvSpPr>
                <a:spLocks/>
              </p:cNvSpPr>
              <p:nvPr/>
            </p:nvSpPr>
            <p:spPr bwMode="auto">
              <a:xfrm>
                <a:off x="3432" y="940"/>
                <a:ext cx="12" cy="47"/>
              </a:xfrm>
              <a:custGeom>
                <a:avLst/>
                <a:gdLst>
                  <a:gd name="T0" fmla="*/ 8 w 8"/>
                  <a:gd name="T1" fmla="*/ 0 h 35"/>
                  <a:gd name="T2" fmla="*/ 8 w 8"/>
                  <a:gd name="T3" fmla="*/ 0 h 35"/>
                  <a:gd name="T4" fmla="*/ 8 w 8"/>
                  <a:gd name="T5" fmla="*/ 0 h 35"/>
                  <a:gd name="T6" fmla="*/ 11 w 8"/>
                  <a:gd name="T7" fmla="*/ 0 h 35"/>
                  <a:gd name="T8" fmla="*/ 11 w 8"/>
                  <a:gd name="T9" fmla="*/ 1 h 35"/>
                  <a:gd name="T10" fmla="*/ 11 w 8"/>
                  <a:gd name="T11" fmla="*/ 1 h 35"/>
                  <a:gd name="T12" fmla="*/ 12 w 8"/>
                  <a:gd name="T13" fmla="*/ 3 h 35"/>
                  <a:gd name="T14" fmla="*/ 12 w 8"/>
                  <a:gd name="T15" fmla="*/ 7 h 35"/>
                  <a:gd name="T16" fmla="*/ 12 w 8"/>
                  <a:gd name="T17" fmla="*/ 9 h 35"/>
                  <a:gd name="T18" fmla="*/ 12 w 8"/>
                  <a:gd name="T19" fmla="*/ 12 h 35"/>
                  <a:gd name="T20" fmla="*/ 12 w 8"/>
                  <a:gd name="T21" fmla="*/ 19 h 35"/>
                  <a:gd name="T22" fmla="*/ 12 w 8"/>
                  <a:gd name="T23" fmla="*/ 24 h 35"/>
                  <a:gd name="T24" fmla="*/ 12 w 8"/>
                  <a:gd name="T25" fmla="*/ 35 h 35"/>
                  <a:gd name="T26" fmla="*/ 11 w 8"/>
                  <a:gd name="T27" fmla="*/ 39 h 35"/>
                  <a:gd name="T28" fmla="*/ 11 w 8"/>
                  <a:gd name="T29" fmla="*/ 42 h 35"/>
                  <a:gd name="T30" fmla="*/ 11 w 8"/>
                  <a:gd name="T31" fmla="*/ 43 h 35"/>
                  <a:gd name="T32" fmla="*/ 8 w 8"/>
                  <a:gd name="T33" fmla="*/ 47 h 35"/>
                  <a:gd name="T34" fmla="*/ 6 w 8"/>
                  <a:gd name="T35" fmla="*/ 47 h 35"/>
                  <a:gd name="T36" fmla="*/ 6 w 8"/>
                  <a:gd name="T37" fmla="*/ 47 h 35"/>
                  <a:gd name="T38" fmla="*/ 5 w 8"/>
                  <a:gd name="T39" fmla="*/ 47 h 35"/>
                  <a:gd name="T40" fmla="*/ 2 w 8"/>
                  <a:gd name="T41" fmla="*/ 47 h 35"/>
                  <a:gd name="T42" fmla="*/ 2 w 8"/>
                  <a:gd name="T43" fmla="*/ 44 h 35"/>
                  <a:gd name="T44" fmla="*/ 0 w 8"/>
                  <a:gd name="T45" fmla="*/ 43 h 35"/>
                  <a:gd name="T46" fmla="*/ 0 w 8"/>
                  <a:gd name="T47" fmla="*/ 42 h 35"/>
                  <a:gd name="T48" fmla="*/ 0 w 8"/>
                  <a:gd name="T49" fmla="*/ 39 h 35"/>
                  <a:gd name="T50" fmla="*/ 0 w 8"/>
                  <a:gd name="T51" fmla="*/ 38 h 35"/>
                  <a:gd name="T52" fmla="*/ 0 w 8"/>
                  <a:gd name="T53" fmla="*/ 34 h 35"/>
                  <a:gd name="T54" fmla="*/ 2 w 8"/>
                  <a:gd name="T55" fmla="*/ 30 h 35"/>
                  <a:gd name="T56" fmla="*/ 2 w 8"/>
                  <a:gd name="T57" fmla="*/ 26 h 35"/>
                  <a:gd name="T58" fmla="*/ 5 w 8"/>
                  <a:gd name="T59" fmla="*/ 20 h 35"/>
                  <a:gd name="T60" fmla="*/ 5 w 8"/>
                  <a:gd name="T61" fmla="*/ 16 h 35"/>
                  <a:gd name="T62" fmla="*/ 5 w 8"/>
                  <a:gd name="T63" fmla="*/ 11 h 35"/>
                  <a:gd name="T64" fmla="*/ 5 w 8"/>
                  <a:gd name="T65" fmla="*/ 9 h 35"/>
                  <a:gd name="T66" fmla="*/ 5 w 8"/>
                  <a:gd name="T67" fmla="*/ 3 h 35"/>
                  <a:gd name="T68" fmla="*/ 5 w 8"/>
                  <a:gd name="T69" fmla="*/ 1 h 35"/>
                  <a:gd name="T70" fmla="*/ 6 w 8"/>
                  <a:gd name="T71" fmla="*/ 0 h 35"/>
                  <a:gd name="T72" fmla="*/ 6 w 8"/>
                  <a:gd name="T73" fmla="*/ 0 h 3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" h="35">
                    <a:moveTo>
                      <a:pt x="5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5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7" y="32"/>
                    </a:lnTo>
                    <a:lnTo>
                      <a:pt x="5" y="33"/>
                    </a:lnTo>
                    <a:lnTo>
                      <a:pt x="5" y="35"/>
                    </a:lnTo>
                    <a:lnTo>
                      <a:pt x="4" y="35"/>
                    </a:lnTo>
                    <a:lnTo>
                      <a:pt x="3" y="35"/>
                    </a:lnTo>
                    <a:lnTo>
                      <a:pt x="1" y="35"/>
                    </a:lnTo>
                    <a:lnTo>
                      <a:pt x="1" y="33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1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1" name="Freeform 47"/>
              <p:cNvSpPr>
                <a:spLocks/>
              </p:cNvSpPr>
              <p:nvPr/>
            </p:nvSpPr>
            <p:spPr bwMode="auto">
              <a:xfrm>
                <a:off x="3432" y="1028"/>
                <a:ext cx="12" cy="38"/>
              </a:xfrm>
              <a:custGeom>
                <a:avLst/>
                <a:gdLst>
                  <a:gd name="T0" fmla="*/ 9 w 7"/>
                  <a:gd name="T1" fmla="*/ 0 h 31"/>
                  <a:gd name="T2" fmla="*/ 9 w 7"/>
                  <a:gd name="T3" fmla="*/ 0 h 31"/>
                  <a:gd name="T4" fmla="*/ 9 w 7"/>
                  <a:gd name="T5" fmla="*/ 0 h 31"/>
                  <a:gd name="T6" fmla="*/ 12 w 7"/>
                  <a:gd name="T7" fmla="*/ 2 h 31"/>
                  <a:gd name="T8" fmla="*/ 12 w 7"/>
                  <a:gd name="T9" fmla="*/ 2 h 31"/>
                  <a:gd name="T10" fmla="*/ 12 w 7"/>
                  <a:gd name="T11" fmla="*/ 2 h 31"/>
                  <a:gd name="T12" fmla="*/ 12 w 7"/>
                  <a:gd name="T13" fmla="*/ 4 h 31"/>
                  <a:gd name="T14" fmla="*/ 12 w 7"/>
                  <a:gd name="T15" fmla="*/ 5 h 31"/>
                  <a:gd name="T16" fmla="*/ 12 w 7"/>
                  <a:gd name="T17" fmla="*/ 9 h 31"/>
                  <a:gd name="T18" fmla="*/ 12 w 7"/>
                  <a:gd name="T19" fmla="*/ 12 h 31"/>
                  <a:gd name="T20" fmla="*/ 12 w 7"/>
                  <a:gd name="T21" fmla="*/ 13 h 31"/>
                  <a:gd name="T22" fmla="*/ 12 w 7"/>
                  <a:gd name="T23" fmla="*/ 17 h 31"/>
                  <a:gd name="T24" fmla="*/ 12 w 7"/>
                  <a:gd name="T25" fmla="*/ 21 h 31"/>
                  <a:gd name="T26" fmla="*/ 12 w 7"/>
                  <a:gd name="T27" fmla="*/ 25 h 31"/>
                  <a:gd name="T28" fmla="*/ 12 w 7"/>
                  <a:gd name="T29" fmla="*/ 28 h 31"/>
                  <a:gd name="T30" fmla="*/ 9 w 7"/>
                  <a:gd name="T31" fmla="*/ 32 h 31"/>
                  <a:gd name="T32" fmla="*/ 9 w 7"/>
                  <a:gd name="T33" fmla="*/ 34 h 31"/>
                  <a:gd name="T34" fmla="*/ 9 w 7"/>
                  <a:gd name="T35" fmla="*/ 37 h 31"/>
                  <a:gd name="T36" fmla="*/ 7 w 7"/>
                  <a:gd name="T37" fmla="*/ 38 h 31"/>
                  <a:gd name="T38" fmla="*/ 7 w 7"/>
                  <a:gd name="T39" fmla="*/ 38 h 31"/>
                  <a:gd name="T40" fmla="*/ 5 w 7"/>
                  <a:gd name="T41" fmla="*/ 38 h 31"/>
                  <a:gd name="T42" fmla="*/ 5 w 7"/>
                  <a:gd name="T43" fmla="*/ 38 h 31"/>
                  <a:gd name="T44" fmla="*/ 5 w 7"/>
                  <a:gd name="T45" fmla="*/ 38 h 31"/>
                  <a:gd name="T46" fmla="*/ 2 w 7"/>
                  <a:gd name="T47" fmla="*/ 38 h 31"/>
                  <a:gd name="T48" fmla="*/ 2 w 7"/>
                  <a:gd name="T49" fmla="*/ 38 h 31"/>
                  <a:gd name="T50" fmla="*/ 0 w 7"/>
                  <a:gd name="T51" fmla="*/ 37 h 31"/>
                  <a:gd name="T52" fmla="*/ 0 w 7"/>
                  <a:gd name="T53" fmla="*/ 34 h 31"/>
                  <a:gd name="T54" fmla="*/ 0 w 7"/>
                  <a:gd name="T55" fmla="*/ 33 h 31"/>
                  <a:gd name="T56" fmla="*/ 0 w 7"/>
                  <a:gd name="T57" fmla="*/ 29 h 31"/>
                  <a:gd name="T58" fmla="*/ 0 w 7"/>
                  <a:gd name="T59" fmla="*/ 26 h 31"/>
                  <a:gd name="T60" fmla="*/ 2 w 7"/>
                  <a:gd name="T61" fmla="*/ 23 h 31"/>
                  <a:gd name="T62" fmla="*/ 2 w 7"/>
                  <a:gd name="T63" fmla="*/ 20 h 31"/>
                  <a:gd name="T64" fmla="*/ 2 w 7"/>
                  <a:gd name="T65" fmla="*/ 16 h 31"/>
                  <a:gd name="T66" fmla="*/ 5 w 7"/>
                  <a:gd name="T67" fmla="*/ 12 h 31"/>
                  <a:gd name="T68" fmla="*/ 5 w 7"/>
                  <a:gd name="T69" fmla="*/ 9 h 31"/>
                  <a:gd name="T70" fmla="*/ 5 w 7"/>
                  <a:gd name="T71" fmla="*/ 5 h 31"/>
                  <a:gd name="T72" fmla="*/ 5 w 7"/>
                  <a:gd name="T73" fmla="*/ 4 h 31"/>
                  <a:gd name="T74" fmla="*/ 7 w 7"/>
                  <a:gd name="T75" fmla="*/ 2 h 31"/>
                  <a:gd name="T76" fmla="*/ 7 w 7"/>
                  <a:gd name="T77" fmla="*/ 2 h 31"/>
                  <a:gd name="T78" fmla="*/ 7 w 7"/>
                  <a:gd name="T79" fmla="*/ 2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" h="31">
                    <a:moveTo>
                      <a:pt x="5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7" y="24"/>
                    </a:lnTo>
                    <a:lnTo>
                      <a:pt x="5" y="26"/>
                    </a:lnTo>
                    <a:lnTo>
                      <a:pt x="5" y="27"/>
                    </a:lnTo>
                    <a:lnTo>
                      <a:pt x="5" y="28"/>
                    </a:lnTo>
                    <a:lnTo>
                      <a:pt x="5" y="30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2" name="Freeform 48"/>
              <p:cNvSpPr>
                <a:spLocks/>
              </p:cNvSpPr>
              <p:nvPr/>
            </p:nvSpPr>
            <p:spPr bwMode="auto">
              <a:xfrm>
                <a:off x="3353" y="1004"/>
                <a:ext cx="44" cy="41"/>
              </a:xfrm>
              <a:custGeom>
                <a:avLst/>
                <a:gdLst>
                  <a:gd name="T0" fmla="*/ 22 w 34"/>
                  <a:gd name="T1" fmla="*/ 0 h 31"/>
                  <a:gd name="T2" fmla="*/ 26 w 34"/>
                  <a:gd name="T3" fmla="*/ 0 h 31"/>
                  <a:gd name="T4" fmla="*/ 30 w 34"/>
                  <a:gd name="T5" fmla="*/ 0 h 31"/>
                  <a:gd name="T6" fmla="*/ 31 w 34"/>
                  <a:gd name="T7" fmla="*/ 0 h 31"/>
                  <a:gd name="T8" fmla="*/ 35 w 34"/>
                  <a:gd name="T9" fmla="*/ 0 h 31"/>
                  <a:gd name="T10" fmla="*/ 36 w 34"/>
                  <a:gd name="T11" fmla="*/ 3 h 31"/>
                  <a:gd name="T12" fmla="*/ 39 w 34"/>
                  <a:gd name="T13" fmla="*/ 4 h 31"/>
                  <a:gd name="T14" fmla="*/ 40 w 34"/>
                  <a:gd name="T15" fmla="*/ 4 h 31"/>
                  <a:gd name="T16" fmla="*/ 43 w 34"/>
                  <a:gd name="T17" fmla="*/ 7 h 31"/>
                  <a:gd name="T18" fmla="*/ 43 w 34"/>
                  <a:gd name="T19" fmla="*/ 9 h 31"/>
                  <a:gd name="T20" fmla="*/ 43 w 34"/>
                  <a:gd name="T21" fmla="*/ 12 h 31"/>
                  <a:gd name="T22" fmla="*/ 44 w 34"/>
                  <a:gd name="T23" fmla="*/ 16 h 31"/>
                  <a:gd name="T24" fmla="*/ 44 w 34"/>
                  <a:gd name="T25" fmla="*/ 17 h 31"/>
                  <a:gd name="T26" fmla="*/ 44 w 34"/>
                  <a:gd name="T27" fmla="*/ 19 h 31"/>
                  <a:gd name="T28" fmla="*/ 44 w 34"/>
                  <a:gd name="T29" fmla="*/ 21 h 31"/>
                  <a:gd name="T30" fmla="*/ 43 w 34"/>
                  <a:gd name="T31" fmla="*/ 22 h 31"/>
                  <a:gd name="T32" fmla="*/ 43 w 34"/>
                  <a:gd name="T33" fmla="*/ 25 h 31"/>
                  <a:gd name="T34" fmla="*/ 43 w 34"/>
                  <a:gd name="T35" fmla="*/ 28 h 31"/>
                  <a:gd name="T36" fmla="*/ 40 w 34"/>
                  <a:gd name="T37" fmla="*/ 30 h 31"/>
                  <a:gd name="T38" fmla="*/ 39 w 34"/>
                  <a:gd name="T39" fmla="*/ 32 h 31"/>
                  <a:gd name="T40" fmla="*/ 36 w 34"/>
                  <a:gd name="T41" fmla="*/ 34 h 31"/>
                  <a:gd name="T42" fmla="*/ 35 w 34"/>
                  <a:gd name="T43" fmla="*/ 36 h 31"/>
                  <a:gd name="T44" fmla="*/ 32 w 34"/>
                  <a:gd name="T45" fmla="*/ 37 h 31"/>
                  <a:gd name="T46" fmla="*/ 30 w 34"/>
                  <a:gd name="T47" fmla="*/ 37 h 31"/>
                  <a:gd name="T48" fmla="*/ 27 w 34"/>
                  <a:gd name="T49" fmla="*/ 40 h 31"/>
                  <a:gd name="T50" fmla="*/ 23 w 34"/>
                  <a:gd name="T51" fmla="*/ 40 h 31"/>
                  <a:gd name="T52" fmla="*/ 21 w 34"/>
                  <a:gd name="T53" fmla="*/ 40 h 31"/>
                  <a:gd name="T54" fmla="*/ 18 w 34"/>
                  <a:gd name="T55" fmla="*/ 41 h 31"/>
                  <a:gd name="T56" fmla="*/ 13 w 34"/>
                  <a:gd name="T57" fmla="*/ 41 h 31"/>
                  <a:gd name="T58" fmla="*/ 12 w 34"/>
                  <a:gd name="T59" fmla="*/ 41 h 31"/>
                  <a:gd name="T60" fmla="*/ 8 w 34"/>
                  <a:gd name="T61" fmla="*/ 40 h 31"/>
                  <a:gd name="T62" fmla="*/ 4 w 34"/>
                  <a:gd name="T63" fmla="*/ 37 h 31"/>
                  <a:gd name="T64" fmla="*/ 3 w 34"/>
                  <a:gd name="T65" fmla="*/ 34 h 31"/>
                  <a:gd name="T66" fmla="*/ 0 w 34"/>
                  <a:gd name="T67" fmla="*/ 30 h 31"/>
                  <a:gd name="T68" fmla="*/ 0 w 34"/>
                  <a:gd name="T69" fmla="*/ 26 h 31"/>
                  <a:gd name="T70" fmla="*/ 0 w 34"/>
                  <a:gd name="T71" fmla="*/ 21 h 31"/>
                  <a:gd name="T72" fmla="*/ 0 w 34"/>
                  <a:gd name="T73" fmla="*/ 17 h 31"/>
                  <a:gd name="T74" fmla="*/ 3 w 34"/>
                  <a:gd name="T75" fmla="*/ 13 h 31"/>
                  <a:gd name="T76" fmla="*/ 5 w 34"/>
                  <a:gd name="T77" fmla="*/ 9 h 31"/>
                  <a:gd name="T78" fmla="*/ 8 w 34"/>
                  <a:gd name="T79" fmla="*/ 8 h 31"/>
                  <a:gd name="T80" fmla="*/ 12 w 34"/>
                  <a:gd name="T81" fmla="*/ 7 h 31"/>
                  <a:gd name="T82" fmla="*/ 12 w 34"/>
                  <a:gd name="T83" fmla="*/ 4 h 31"/>
                  <a:gd name="T84" fmla="*/ 13 w 34"/>
                  <a:gd name="T85" fmla="*/ 4 h 31"/>
                  <a:gd name="T86" fmla="*/ 14 w 34"/>
                  <a:gd name="T87" fmla="*/ 4 h 31"/>
                  <a:gd name="T88" fmla="*/ 22 w 34"/>
                  <a:gd name="T89" fmla="*/ 3 h 3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4" h="31">
                    <a:moveTo>
                      <a:pt x="17" y="2"/>
                    </a:move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3" y="6"/>
                    </a:lnTo>
                    <a:lnTo>
                      <a:pt x="33" y="7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4" y="12"/>
                    </a:lnTo>
                    <a:lnTo>
                      <a:pt x="34" y="13"/>
                    </a:lnTo>
                    <a:lnTo>
                      <a:pt x="34" y="14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3" y="17"/>
                    </a:lnTo>
                    <a:lnTo>
                      <a:pt x="33" y="19"/>
                    </a:lnTo>
                    <a:lnTo>
                      <a:pt x="33" y="20"/>
                    </a:lnTo>
                    <a:lnTo>
                      <a:pt x="33" y="21"/>
                    </a:lnTo>
                    <a:lnTo>
                      <a:pt x="31" y="23"/>
                    </a:lnTo>
                    <a:lnTo>
                      <a:pt x="31" y="24"/>
                    </a:lnTo>
                    <a:lnTo>
                      <a:pt x="30" y="24"/>
                    </a:lnTo>
                    <a:lnTo>
                      <a:pt x="30" y="26"/>
                    </a:lnTo>
                    <a:lnTo>
                      <a:pt x="28" y="26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1" y="28"/>
                    </a:lnTo>
                    <a:lnTo>
                      <a:pt x="21" y="30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7" y="30"/>
                    </a:lnTo>
                    <a:lnTo>
                      <a:pt x="16" y="30"/>
                    </a:lnTo>
                    <a:lnTo>
                      <a:pt x="16" y="31"/>
                    </a:lnTo>
                    <a:lnTo>
                      <a:pt x="14" y="31"/>
                    </a:lnTo>
                    <a:lnTo>
                      <a:pt x="11" y="31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3" name="Freeform 49"/>
              <p:cNvSpPr>
                <a:spLocks/>
              </p:cNvSpPr>
              <p:nvPr/>
            </p:nvSpPr>
            <p:spPr bwMode="auto">
              <a:xfrm>
                <a:off x="3353" y="1130"/>
                <a:ext cx="44" cy="38"/>
              </a:xfrm>
              <a:custGeom>
                <a:avLst/>
                <a:gdLst>
                  <a:gd name="T0" fmla="*/ 22 w 34"/>
                  <a:gd name="T1" fmla="*/ 0 h 31"/>
                  <a:gd name="T2" fmla="*/ 26 w 34"/>
                  <a:gd name="T3" fmla="*/ 0 h 31"/>
                  <a:gd name="T4" fmla="*/ 30 w 34"/>
                  <a:gd name="T5" fmla="*/ 0 h 31"/>
                  <a:gd name="T6" fmla="*/ 31 w 34"/>
                  <a:gd name="T7" fmla="*/ 0 h 31"/>
                  <a:gd name="T8" fmla="*/ 35 w 34"/>
                  <a:gd name="T9" fmla="*/ 0 h 31"/>
                  <a:gd name="T10" fmla="*/ 36 w 34"/>
                  <a:gd name="T11" fmla="*/ 1 h 31"/>
                  <a:gd name="T12" fmla="*/ 39 w 34"/>
                  <a:gd name="T13" fmla="*/ 1 h 31"/>
                  <a:gd name="T14" fmla="*/ 40 w 34"/>
                  <a:gd name="T15" fmla="*/ 4 h 31"/>
                  <a:gd name="T16" fmla="*/ 43 w 34"/>
                  <a:gd name="T17" fmla="*/ 5 h 31"/>
                  <a:gd name="T18" fmla="*/ 43 w 34"/>
                  <a:gd name="T19" fmla="*/ 9 h 31"/>
                  <a:gd name="T20" fmla="*/ 43 w 34"/>
                  <a:gd name="T21" fmla="*/ 10 h 31"/>
                  <a:gd name="T22" fmla="*/ 44 w 34"/>
                  <a:gd name="T23" fmla="*/ 13 h 31"/>
                  <a:gd name="T24" fmla="*/ 44 w 34"/>
                  <a:gd name="T25" fmla="*/ 15 h 31"/>
                  <a:gd name="T26" fmla="*/ 44 w 34"/>
                  <a:gd name="T27" fmla="*/ 17 h 31"/>
                  <a:gd name="T28" fmla="*/ 44 w 34"/>
                  <a:gd name="T29" fmla="*/ 18 h 31"/>
                  <a:gd name="T30" fmla="*/ 43 w 34"/>
                  <a:gd name="T31" fmla="*/ 21 h 31"/>
                  <a:gd name="T32" fmla="*/ 43 w 34"/>
                  <a:gd name="T33" fmla="*/ 22 h 31"/>
                  <a:gd name="T34" fmla="*/ 43 w 34"/>
                  <a:gd name="T35" fmla="*/ 26 h 31"/>
                  <a:gd name="T36" fmla="*/ 40 w 34"/>
                  <a:gd name="T37" fmla="*/ 27 h 31"/>
                  <a:gd name="T38" fmla="*/ 39 w 34"/>
                  <a:gd name="T39" fmla="*/ 29 h 31"/>
                  <a:gd name="T40" fmla="*/ 36 w 34"/>
                  <a:gd name="T41" fmla="*/ 31 h 31"/>
                  <a:gd name="T42" fmla="*/ 35 w 34"/>
                  <a:gd name="T43" fmla="*/ 32 h 31"/>
                  <a:gd name="T44" fmla="*/ 32 w 34"/>
                  <a:gd name="T45" fmla="*/ 34 h 31"/>
                  <a:gd name="T46" fmla="*/ 30 w 34"/>
                  <a:gd name="T47" fmla="*/ 34 h 31"/>
                  <a:gd name="T48" fmla="*/ 27 w 34"/>
                  <a:gd name="T49" fmla="*/ 34 h 31"/>
                  <a:gd name="T50" fmla="*/ 23 w 34"/>
                  <a:gd name="T51" fmla="*/ 36 h 31"/>
                  <a:gd name="T52" fmla="*/ 21 w 34"/>
                  <a:gd name="T53" fmla="*/ 36 h 31"/>
                  <a:gd name="T54" fmla="*/ 18 w 34"/>
                  <a:gd name="T55" fmla="*/ 38 h 31"/>
                  <a:gd name="T56" fmla="*/ 13 w 34"/>
                  <a:gd name="T57" fmla="*/ 38 h 31"/>
                  <a:gd name="T58" fmla="*/ 12 w 34"/>
                  <a:gd name="T59" fmla="*/ 38 h 31"/>
                  <a:gd name="T60" fmla="*/ 8 w 34"/>
                  <a:gd name="T61" fmla="*/ 36 h 31"/>
                  <a:gd name="T62" fmla="*/ 4 w 34"/>
                  <a:gd name="T63" fmla="*/ 34 h 31"/>
                  <a:gd name="T64" fmla="*/ 3 w 34"/>
                  <a:gd name="T65" fmla="*/ 31 h 31"/>
                  <a:gd name="T66" fmla="*/ 0 w 34"/>
                  <a:gd name="T67" fmla="*/ 27 h 31"/>
                  <a:gd name="T68" fmla="*/ 0 w 34"/>
                  <a:gd name="T69" fmla="*/ 23 h 31"/>
                  <a:gd name="T70" fmla="*/ 0 w 34"/>
                  <a:gd name="T71" fmla="*/ 18 h 31"/>
                  <a:gd name="T72" fmla="*/ 0 w 34"/>
                  <a:gd name="T73" fmla="*/ 15 h 31"/>
                  <a:gd name="T74" fmla="*/ 3 w 34"/>
                  <a:gd name="T75" fmla="*/ 12 h 31"/>
                  <a:gd name="T76" fmla="*/ 5 w 34"/>
                  <a:gd name="T77" fmla="*/ 9 h 31"/>
                  <a:gd name="T78" fmla="*/ 8 w 34"/>
                  <a:gd name="T79" fmla="*/ 5 h 31"/>
                  <a:gd name="T80" fmla="*/ 12 w 34"/>
                  <a:gd name="T81" fmla="*/ 5 h 31"/>
                  <a:gd name="T82" fmla="*/ 12 w 34"/>
                  <a:gd name="T83" fmla="*/ 4 h 31"/>
                  <a:gd name="T84" fmla="*/ 13 w 34"/>
                  <a:gd name="T85" fmla="*/ 4 h 31"/>
                  <a:gd name="T86" fmla="*/ 14 w 34"/>
                  <a:gd name="T87" fmla="*/ 1 h 31"/>
                  <a:gd name="T88" fmla="*/ 22 w 34"/>
                  <a:gd name="T89" fmla="*/ 0 h 3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4" h="31">
                    <a:moveTo>
                      <a:pt x="17" y="0"/>
                    </a:move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1" y="3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5"/>
                    </a:lnTo>
                    <a:lnTo>
                      <a:pt x="33" y="7"/>
                    </a:lnTo>
                    <a:lnTo>
                      <a:pt x="33" y="8"/>
                    </a:lnTo>
                    <a:lnTo>
                      <a:pt x="33" y="10"/>
                    </a:lnTo>
                    <a:lnTo>
                      <a:pt x="34" y="11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3" y="17"/>
                    </a:lnTo>
                    <a:lnTo>
                      <a:pt x="33" y="18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1" y="22"/>
                    </a:lnTo>
                    <a:lnTo>
                      <a:pt x="31" y="24"/>
                    </a:lnTo>
                    <a:lnTo>
                      <a:pt x="30" y="24"/>
                    </a:lnTo>
                    <a:lnTo>
                      <a:pt x="30" y="25"/>
                    </a:lnTo>
                    <a:lnTo>
                      <a:pt x="28" y="25"/>
                    </a:lnTo>
                    <a:lnTo>
                      <a:pt x="27" y="25"/>
                    </a:lnTo>
                    <a:lnTo>
                      <a:pt x="27" y="26"/>
                    </a:lnTo>
                    <a:lnTo>
                      <a:pt x="25" y="26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1" y="28"/>
                    </a:lnTo>
                    <a:lnTo>
                      <a:pt x="20" y="29"/>
                    </a:lnTo>
                    <a:lnTo>
                      <a:pt x="18" y="29"/>
                    </a:lnTo>
                    <a:lnTo>
                      <a:pt x="17" y="29"/>
                    </a:lnTo>
                    <a:lnTo>
                      <a:pt x="16" y="29"/>
                    </a:lnTo>
                    <a:lnTo>
                      <a:pt x="14" y="31"/>
                    </a:lnTo>
                    <a:lnTo>
                      <a:pt x="11" y="31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4" y="28"/>
                    </a:lnTo>
                    <a:lnTo>
                      <a:pt x="3" y="28"/>
                    </a:lnTo>
                    <a:lnTo>
                      <a:pt x="3" y="26"/>
                    </a:lnTo>
                    <a:lnTo>
                      <a:pt x="2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4" name="Freeform 50"/>
              <p:cNvSpPr>
                <a:spLocks/>
              </p:cNvSpPr>
              <p:nvPr/>
            </p:nvSpPr>
            <p:spPr bwMode="auto">
              <a:xfrm>
                <a:off x="3353" y="1089"/>
                <a:ext cx="44" cy="35"/>
              </a:xfrm>
              <a:custGeom>
                <a:avLst/>
                <a:gdLst>
                  <a:gd name="T0" fmla="*/ 22 w 34"/>
                  <a:gd name="T1" fmla="*/ 0 h 29"/>
                  <a:gd name="T2" fmla="*/ 26 w 34"/>
                  <a:gd name="T3" fmla="*/ 0 h 29"/>
                  <a:gd name="T4" fmla="*/ 30 w 34"/>
                  <a:gd name="T5" fmla="*/ 0 h 29"/>
                  <a:gd name="T6" fmla="*/ 31 w 34"/>
                  <a:gd name="T7" fmla="*/ 0 h 29"/>
                  <a:gd name="T8" fmla="*/ 35 w 34"/>
                  <a:gd name="T9" fmla="*/ 0 h 29"/>
                  <a:gd name="T10" fmla="*/ 36 w 34"/>
                  <a:gd name="T11" fmla="*/ 0 h 29"/>
                  <a:gd name="T12" fmla="*/ 39 w 34"/>
                  <a:gd name="T13" fmla="*/ 1 h 29"/>
                  <a:gd name="T14" fmla="*/ 40 w 34"/>
                  <a:gd name="T15" fmla="*/ 4 h 29"/>
                  <a:gd name="T16" fmla="*/ 43 w 34"/>
                  <a:gd name="T17" fmla="*/ 5 h 29"/>
                  <a:gd name="T18" fmla="*/ 43 w 34"/>
                  <a:gd name="T19" fmla="*/ 6 h 29"/>
                  <a:gd name="T20" fmla="*/ 43 w 34"/>
                  <a:gd name="T21" fmla="*/ 10 h 29"/>
                  <a:gd name="T22" fmla="*/ 44 w 34"/>
                  <a:gd name="T23" fmla="*/ 13 h 29"/>
                  <a:gd name="T24" fmla="*/ 44 w 34"/>
                  <a:gd name="T25" fmla="*/ 14 h 29"/>
                  <a:gd name="T26" fmla="*/ 44 w 34"/>
                  <a:gd name="T27" fmla="*/ 17 h 29"/>
                  <a:gd name="T28" fmla="*/ 44 w 34"/>
                  <a:gd name="T29" fmla="*/ 17 h 29"/>
                  <a:gd name="T30" fmla="*/ 43 w 34"/>
                  <a:gd name="T31" fmla="*/ 18 h 29"/>
                  <a:gd name="T32" fmla="*/ 43 w 34"/>
                  <a:gd name="T33" fmla="*/ 22 h 29"/>
                  <a:gd name="T34" fmla="*/ 43 w 34"/>
                  <a:gd name="T35" fmla="*/ 25 h 29"/>
                  <a:gd name="T36" fmla="*/ 40 w 34"/>
                  <a:gd name="T37" fmla="*/ 27 h 29"/>
                  <a:gd name="T38" fmla="*/ 39 w 34"/>
                  <a:gd name="T39" fmla="*/ 29 h 29"/>
                  <a:gd name="T40" fmla="*/ 36 w 34"/>
                  <a:gd name="T41" fmla="*/ 30 h 29"/>
                  <a:gd name="T42" fmla="*/ 35 w 34"/>
                  <a:gd name="T43" fmla="*/ 31 h 29"/>
                  <a:gd name="T44" fmla="*/ 32 w 34"/>
                  <a:gd name="T45" fmla="*/ 31 h 29"/>
                  <a:gd name="T46" fmla="*/ 30 w 34"/>
                  <a:gd name="T47" fmla="*/ 34 h 29"/>
                  <a:gd name="T48" fmla="*/ 27 w 34"/>
                  <a:gd name="T49" fmla="*/ 34 h 29"/>
                  <a:gd name="T50" fmla="*/ 23 w 34"/>
                  <a:gd name="T51" fmla="*/ 35 h 29"/>
                  <a:gd name="T52" fmla="*/ 21 w 34"/>
                  <a:gd name="T53" fmla="*/ 35 h 29"/>
                  <a:gd name="T54" fmla="*/ 18 w 34"/>
                  <a:gd name="T55" fmla="*/ 35 h 29"/>
                  <a:gd name="T56" fmla="*/ 13 w 34"/>
                  <a:gd name="T57" fmla="*/ 35 h 29"/>
                  <a:gd name="T58" fmla="*/ 12 w 34"/>
                  <a:gd name="T59" fmla="*/ 35 h 29"/>
                  <a:gd name="T60" fmla="*/ 8 w 34"/>
                  <a:gd name="T61" fmla="*/ 35 h 29"/>
                  <a:gd name="T62" fmla="*/ 4 w 34"/>
                  <a:gd name="T63" fmla="*/ 31 h 29"/>
                  <a:gd name="T64" fmla="*/ 3 w 34"/>
                  <a:gd name="T65" fmla="*/ 30 h 29"/>
                  <a:gd name="T66" fmla="*/ 0 w 34"/>
                  <a:gd name="T67" fmla="*/ 27 h 29"/>
                  <a:gd name="T68" fmla="*/ 0 w 34"/>
                  <a:gd name="T69" fmla="*/ 22 h 29"/>
                  <a:gd name="T70" fmla="*/ 0 w 34"/>
                  <a:gd name="T71" fmla="*/ 18 h 29"/>
                  <a:gd name="T72" fmla="*/ 0 w 34"/>
                  <a:gd name="T73" fmla="*/ 13 h 29"/>
                  <a:gd name="T74" fmla="*/ 3 w 34"/>
                  <a:gd name="T75" fmla="*/ 10 h 29"/>
                  <a:gd name="T76" fmla="*/ 5 w 34"/>
                  <a:gd name="T77" fmla="*/ 8 h 29"/>
                  <a:gd name="T78" fmla="*/ 8 w 34"/>
                  <a:gd name="T79" fmla="*/ 5 h 29"/>
                  <a:gd name="T80" fmla="*/ 12 w 34"/>
                  <a:gd name="T81" fmla="*/ 4 h 29"/>
                  <a:gd name="T82" fmla="*/ 12 w 34"/>
                  <a:gd name="T83" fmla="*/ 4 h 29"/>
                  <a:gd name="T84" fmla="*/ 13 w 34"/>
                  <a:gd name="T85" fmla="*/ 4 h 29"/>
                  <a:gd name="T86" fmla="*/ 14 w 34"/>
                  <a:gd name="T87" fmla="*/ 1 h 29"/>
                  <a:gd name="T88" fmla="*/ 22 w 34"/>
                  <a:gd name="T89" fmla="*/ 0 h 2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4" h="29">
                    <a:moveTo>
                      <a:pt x="17" y="0"/>
                    </a:move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1"/>
                    </a:lnTo>
                    <a:lnTo>
                      <a:pt x="31" y="3"/>
                    </a:lnTo>
                    <a:lnTo>
                      <a:pt x="33" y="4"/>
                    </a:lnTo>
                    <a:lnTo>
                      <a:pt x="33" y="5"/>
                    </a:lnTo>
                    <a:lnTo>
                      <a:pt x="33" y="7"/>
                    </a:lnTo>
                    <a:lnTo>
                      <a:pt x="33" y="8"/>
                    </a:lnTo>
                    <a:lnTo>
                      <a:pt x="33" y="10"/>
                    </a:lnTo>
                    <a:lnTo>
                      <a:pt x="34" y="11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3" y="15"/>
                    </a:lnTo>
                    <a:lnTo>
                      <a:pt x="33" y="17"/>
                    </a:lnTo>
                    <a:lnTo>
                      <a:pt x="33" y="18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1" y="22"/>
                    </a:lnTo>
                    <a:lnTo>
                      <a:pt x="30" y="24"/>
                    </a:lnTo>
                    <a:lnTo>
                      <a:pt x="28" y="25"/>
                    </a:lnTo>
                    <a:lnTo>
                      <a:pt x="27" y="25"/>
                    </a:lnTo>
                    <a:lnTo>
                      <a:pt x="27" y="26"/>
                    </a:lnTo>
                    <a:lnTo>
                      <a:pt x="25" y="26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8" y="29"/>
                    </a:lnTo>
                    <a:lnTo>
                      <a:pt x="17" y="29"/>
                    </a:lnTo>
                    <a:lnTo>
                      <a:pt x="16" y="29"/>
                    </a:lnTo>
                    <a:lnTo>
                      <a:pt x="14" y="29"/>
                    </a:lnTo>
                    <a:lnTo>
                      <a:pt x="11" y="29"/>
                    </a:lnTo>
                    <a:lnTo>
                      <a:pt x="10" y="29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4" y="28"/>
                    </a:lnTo>
                    <a:lnTo>
                      <a:pt x="3" y="26"/>
                    </a:lnTo>
                    <a:lnTo>
                      <a:pt x="2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3353" y="1209"/>
                <a:ext cx="44" cy="41"/>
              </a:xfrm>
              <a:custGeom>
                <a:avLst/>
                <a:gdLst>
                  <a:gd name="T0" fmla="*/ 22 w 34"/>
                  <a:gd name="T1" fmla="*/ 1 h 31"/>
                  <a:gd name="T2" fmla="*/ 26 w 34"/>
                  <a:gd name="T3" fmla="*/ 1 h 31"/>
                  <a:gd name="T4" fmla="*/ 30 w 34"/>
                  <a:gd name="T5" fmla="*/ 0 h 31"/>
                  <a:gd name="T6" fmla="*/ 31 w 34"/>
                  <a:gd name="T7" fmla="*/ 0 h 31"/>
                  <a:gd name="T8" fmla="*/ 35 w 34"/>
                  <a:gd name="T9" fmla="*/ 1 h 31"/>
                  <a:gd name="T10" fmla="*/ 36 w 34"/>
                  <a:gd name="T11" fmla="*/ 1 h 31"/>
                  <a:gd name="T12" fmla="*/ 39 w 34"/>
                  <a:gd name="T13" fmla="*/ 3 h 31"/>
                  <a:gd name="T14" fmla="*/ 40 w 34"/>
                  <a:gd name="T15" fmla="*/ 5 h 31"/>
                  <a:gd name="T16" fmla="*/ 43 w 34"/>
                  <a:gd name="T17" fmla="*/ 7 h 31"/>
                  <a:gd name="T18" fmla="*/ 43 w 34"/>
                  <a:gd name="T19" fmla="*/ 9 h 31"/>
                  <a:gd name="T20" fmla="*/ 43 w 34"/>
                  <a:gd name="T21" fmla="*/ 13 h 31"/>
                  <a:gd name="T22" fmla="*/ 44 w 34"/>
                  <a:gd name="T23" fmla="*/ 15 h 31"/>
                  <a:gd name="T24" fmla="*/ 44 w 34"/>
                  <a:gd name="T25" fmla="*/ 19 h 31"/>
                  <a:gd name="T26" fmla="*/ 44 w 34"/>
                  <a:gd name="T27" fmla="*/ 19 h 31"/>
                  <a:gd name="T28" fmla="*/ 44 w 34"/>
                  <a:gd name="T29" fmla="*/ 20 h 31"/>
                  <a:gd name="T30" fmla="*/ 43 w 34"/>
                  <a:gd name="T31" fmla="*/ 22 h 31"/>
                  <a:gd name="T32" fmla="*/ 43 w 34"/>
                  <a:gd name="T33" fmla="*/ 25 h 31"/>
                  <a:gd name="T34" fmla="*/ 43 w 34"/>
                  <a:gd name="T35" fmla="*/ 28 h 31"/>
                  <a:gd name="T36" fmla="*/ 40 w 34"/>
                  <a:gd name="T37" fmla="*/ 32 h 31"/>
                  <a:gd name="T38" fmla="*/ 39 w 34"/>
                  <a:gd name="T39" fmla="*/ 33 h 31"/>
                  <a:gd name="T40" fmla="*/ 36 w 34"/>
                  <a:gd name="T41" fmla="*/ 34 h 31"/>
                  <a:gd name="T42" fmla="*/ 35 w 34"/>
                  <a:gd name="T43" fmla="*/ 34 h 31"/>
                  <a:gd name="T44" fmla="*/ 32 w 34"/>
                  <a:gd name="T45" fmla="*/ 37 h 31"/>
                  <a:gd name="T46" fmla="*/ 30 w 34"/>
                  <a:gd name="T47" fmla="*/ 38 h 31"/>
                  <a:gd name="T48" fmla="*/ 27 w 34"/>
                  <a:gd name="T49" fmla="*/ 38 h 31"/>
                  <a:gd name="T50" fmla="*/ 23 w 34"/>
                  <a:gd name="T51" fmla="*/ 38 h 31"/>
                  <a:gd name="T52" fmla="*/ 21 w 34"/>
                  <a:gd name="T53" fmla="*/ 41 h 31"/>
                  <a:gd name="T54" fmla="*/ 18 w 34"/>
                  <a:gd name="T55" fmla="*/ 41 h 31"/>
                  <a:gd name="T56" fmla="*/ 13 w 34"/>
                  <a:gd name="T57" fmla="*/ 41 h 31"/>
                  <a:gd name="T58" fmla="*/ 12 w 34"/>
                  <a:gd name="T59" fmla="*/ 41 h 31"/>
                  <a:gd name="T60" fmla="*/ 8 w 34"/>
                  <a:gd name="T61" fmla="*/ 41 h 31"/>
                  <a:gd name="T62" fmla="*/ 4 w 34"/>
                  <a:gd name="T63" fmla="*/ 37 h 31"/>
                  <a:gd name="T64" fmla="*/ 3 w 34"/>
                  <a:gd name="T65" fmla="*/ 33 h 31"/>
                  <a:gd name="T66" fmla="*/ 0 w 34"/>
                  <a:gd name="T67" fmla="*/ 29 h 31"/>
                  <a:gd name="T68" fmla="*/ 0 w 34"/>
                  <a:gd name="T69" fmla="*/ 25 h 31"/>
                  <a:gd name="T70" fmla="*/ 0 w 34"/>
                  <a:gd name="T71" fmla="*/ 22 h 31"/>
                  <a:gd name="T72" fmla="*/ 0 w 34"/>
                  <a:gd name="T73" fmla="*/ 16 h 31"/>
                  <a:gd name="T74" fmla="*/ 3 w 34"/>
                  <a:gd name="T75" fmla="*/ 13 h 31"/>
                  <a:gd name="T76" fmla="*/ 5 w 34"/>
                  <a:gd name="T77" fmla="*/ 9 h 31"/>
                  <a:gd name="T78" fmla="*/ 8 w 34"/>
                  <a:gd name="T79" fmla="*/ 7 h 31"/>
                  <a:gd name="T80" fmla="*/ 12 w 34"/>
                  <a:gd name="T81" fmla="*/ 5 h 31"/>
                  <a:gd name="T82" fmla="*/ 12 w 34"/>
                  <a:gd name="T83" fmla="*/ 5 h 31"/>
                  <a:gd name="T84" fmla="*/ 13 w 34"/>
                  <a:gd name="T85" fmla="*/ 3 h 31"/>
                  <a:gd name="T86" fmla="*/ 14 w 34"/>
                  <a:gd name="T87" fmla="*/ 3 h 31"/>
                  <a:gd name="T88" fmla="*/ 22 w 34"/>
                  <a:gd name="T89" fmla="*/ 1 h 3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4" h="31">
                    <a:moveTo>
                      <a:pt x="17" y="1"/>
                    </a:moveTo>
                    <a:lnTo>
                      <a:pt x="17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3" y="5"/>
                    </a:lnTo>
                    <a:lnTo>
                      <a:pt x="33" y="7"/>
                    </a:lnTo>
                    <a:lnTo>
                      <a:pt x="33" y="8"/>
                    </a:lnTo>
                    <a:lnTo>
                      <a:pt x="33" y="10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4" y="15"/>
                    </a:lnTo>
                    <a:lnTo>
                      <a:pt x="33" y="17"/>
                    </a:lnTo>
                    <a:lnTo>
                      <a:pt x="33" y="18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1" y="22"/>
                    </a:lnTo>
                    <a:lnTo>
                      <a:pt x="31" y="24"/>
                    </a:lnTo>
                    <a:lnTo>
                      <a:pt x="30" y="25"/>
                    </a:lnTo>
                    <a:lnTo>
                      <a:pt x="28" y="26"/>
                    </a:lnTo>
                    <a:lnTo>
                      <a:pt x="27" y="26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3" y="29"/>
                    </a:lnTo>
                    <a:lnTo>
                      <a:pt x="21" y="29"/>
                    </a:lnTo>
                    <a:lnTo>
                      <a:pt x="20" y="29"/>
                    </a:lnTo>
                    <a:lnTo>
                      <a:pt x="18" y="29"/>
                    </a:lnTo>
                    <a:lnTo>
                      <a:pt x="17" y="31"/>
                    </a:lnTo>
                    <a:lnTo>
                      <a:pt x="16" y="31"/>
                    </a:lnTo>
                    <a:lnTo>
                      <a:pt x="14" y="31"/>
                    </a:lnTo>
                    <a:lnTo>
                      <a:pt x="11" y="31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4" y="29"/>
                    </a:lnTo>
                    <a:lnTo>
                      <a:pt x="3" y="28"/>
                    </a:lnTo>
                    <a:lnTo>
                      <a:pt x="3" y="26"/>
                    </a:lnTo>
                    <a:lnTo>
                      <a:pt x="2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6" name="Freeform 52"/>
              <p:cNvSpPr>
                <a:spLocks/>
              </p:cNvSpPr>
              <p:nvPr/>
            </p:nvSpPr>
            <p:spPr bwMode="auto">
              <a:xfrm>
                <a:off x="3353" y="1168"/>
                <a:ext cx="44" cy="41"/>
              </a:xfrm>
              <a:custGeom>
                <a:avLst/>
                <a:gdLst>
                  <a:gd name="T0" fmla="*/ 22 w 34"/>
                  <a:gd name="T1" fmla="*/ 1 h 31"/>
                  <a:gd name="T2" fmla="*/ 26 w 34"/>
                  <a:gd name="T3" fmla="*/ 0 h 31"/>
                  <a:gd name="T4" fmla="*/ 30 w 34"/>
                  <a:gd name="T5" fmla="*/ 0 h 31"/>
                  <a:gd name="T6" fmla="*/ 31 w 34"/>
                  <a:gd name="T7" fmla="*/ 0 h 31"/>
                  <a:gd name="T8" fmla="*/ 35 w 34"/>
                  <a:gd name="T9" fmla="*/ 0 h 31"/>
                  <a:gd name="T10" fmla="*/ 36 w 34"/>
                  <a:gd name="T11" fmla="*/ 1 h 31"/>
                  <a:gd name="T12" fmla="*/ 39 w 34"/>
                  <a:gd name="T13" fmla="*/ 4 h 31"/>
                  <a:gd name="T14" fmla="*/ 40 w 34"/>
                  <a:gd name="T15" fmla="*/ 5 h 31"/>
                  <a:gd name="T16" fmla="*/ 43 w 34"/>
                  <a:gd name="T17" fmla="*/ 7 h 31"/>
                  <a:gd name="T18" fmla="*/ 43 w 34"/>
                  <a:gd name="T19" fmla="*/ 9 h 31"/>
                  <a:gd name="T20" fmla="*/ 43 w 34"/>
                  <a:gd name="T21" fmla="*/ 11 h 31"/>
                  <a:gd name="T22" fmla="*/ 44 w 34"/>
                  <a:gd name="T23" fmla="*/ 15 h 31"/>
                  <a:gd name="T24" fmla="*/ 44 w 34"/>
                  <a:gd name="T25" fmla="*/ 16 h 31"/>
                  <a:gd name="T26" fmla="*/ 44 w 34"/>
                  <a:gd name="T27" fmla="*/ 19 h 31"/>
                  <a:gd name="T28" fmla="*/ 44 w 34"/>
                  <a:gd name="T29" fmla="*/ 20 h 31"/>
                  <a:gd name="T30" fmla="*/ 43 w 34"/>
                  <a:gd name="T31" fmla="*/ 22 h 31"/>
                  <a:gd name="T32" fmla="*/ 43 w 34"/>
                  <a:gd name="T33" fmla="*/ 25 h 31"/>
                  <a:gd name="T34" fmla="*/ 43 w 34"/>
                  <a:gd name="T35" fmla="*/ 28 h 31"/>
                  <a:gd name="T36" fmla="*/ 40 w 34"/>
                  <a:gd name="T37" fmla="*/ 32 h 31"/>
                  <a:gd name="T38" fmla="*/ 39 w 34"/>
                  <a:gd name="T39" fmla="*/ 33 h 31"/>
                  <a:gd name="T40" fmla="*/ 36 w 34"/>
                  <a:gd name="T41" fmla="*/ 33 h 31"/>
                  <a:gd name="T42" fmla="*/ 35 w 34"/>
                  <a:gd name="T43" fmla="*/ 34 h 31"/>
                  <a:gd name="T44" fmla="*/ 32 w 34"/>
                  <a:gd name="T45" fmla="*/ 37 h 31"/>
                  <a:gd name="T46" fmla="*/ 30 w 34"/>
                  <a:gd name="T47" fmla="*/ 37 h 31"/>
                  <a:gd name="T48" fmla="*/ 27 w 34"/>
                  <a:gd name="T49" fmla="*/ 38 h 31"/>
                  <a:gd name="T50" fmla="*/ 23 w 34"/>
                  <a:gd name="T51" fmla="*/ 38 h 31"/>
                  <a:gd name="T52" fmla="*/ 21 w 34"/>
                  <a:gd name="T53" fmla="*/ 41 h 31"/>
                  <a:gd name="T54" fmla="*/ 18 w 34"/>
                  <a:gd name="T55" fmla="*/ 41 h 31"/>
                  <a:gd name="T56" fmla="*/ 13 w 34"/>
                  <a:gd name="T57" fmla="*/ 41 h 31"/>
                  <a:gd name="T58" fmla="*/ 12 w 34"/>
                  <a:gd name="T59" fmla="*/ 41 h 31"/>
                  <a:gd name="T60" fmla="*/ 8 w 34"/>
                  <a:gd name="T61" fmla="*/ 38 h 31"/>
                  <a:gd name="T62" fmla="*/ 4 w 34"/>
                  <a:gd name="T63" fmla="*/ 37 h 31"/>
                  <a:gd name="T64" fmla="*/ 3 w 34"/>
                  <a:gd name="T65" fmla="*/ 33 h 31"/>
                  <a:gd name="T66" fmla="*/ 0 w 34"/>
                  <a:gd name="T67" fmla="*/ 29 h 31"/>
                  <a:gd name="T68" fmla="*/ 0 w 34"/>
                  <a:gd name="T69" fmla="*/ 25 h 31"/>
                  <a:gd name="T70" fmla="*/ 0 w 34"/>
                  <a:gd name="T71" fmla="*/ 22 h 31"/>
                  <a:gd name="T72" fmla="*/ 0 w 34"/>
                  <a:gd name="T73" fmla="*/ 16 h 31"/>
                  <a:gd name="T74" fmla="*/ 3 w 34"/>
                  <a:gd name="T75" fmla="*/ 13 h 31"/>
                  <a:gd name="T76" fmla="*/ 5 w 34"/>
                  <a:gd name="T77" fmla="*/ 9 h 31"/>
                  <a:gd name="T78" fmla="*/ 8 w 34"/>
                  <a:gd name="T79" fmla="*/ 7 h 31"/>
                  <a:gd name="T80" fmla="*/ 12 w 34"/>
                  <a:gd name="T81" fmla="*/ 5 h 31"/>
                  <a:gd name="T82" fmla="*/ 12 w 34"/>
                  <a:gd name="T83" fmla="*/ 4 h 31"/>
                  <a:gd name="T84" fmla="*/ 13 w 34"/>
                  <a:gd name="T85" fmla="*/ 4 h 31"/>
                  <a:gd name="T86" fmla="*/ 14 w 34"/>
                  <a:gd name="T87" fmla="*/ 4 h 31"/>
                  <a:gd name="T88" fmla="*/ 22 w 34"/>
                  <a:gd name="T89" fmla="*/ 1 h 3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4" h="31">
                    <a:moveTo>
                      <a:pt x="17" y="1"/>
                    </a:moveTo>
                    <a:lnTo>
                      <a:pt x="17" y="1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1" y="4"/>
                    </a:lnTo>
                    <a:lnTo>
                      <a:pt x="33" y="5"/>
                    </a:lnTo>
                    <a:lnTo>
                      <a:pt x="33" y="7"/>
                    </a:lnTo>
                    <a:lnTo>
                      <a:pt x="33" y="8"/>
                    </a:lnTo>
                    <a:lnTo>
                      <a:pt x="33" y="10"/>
                    </a:lnTo>
                    <a:lnTo>
                      <a:pt x="34" y="11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4" y="15"/>
                    </a:lnTo>
                    <a:lnTo>
                      <a:pt x="33" y="17"/>
                    </a:lnTo>
                    <a:lnTo>
                      <a:pt x="33" y="18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1" y="22"/>
                    </a:lnTo>
                    <a:lnTo>
                      <a:pt x="31" y="24"/>
                    </a:lnTo>
                    <a:lnTo>
                      <a:pt x="30" y="25"/>
                    </a:lnTo>
                    <a:lnTo>
                      <a:pt x="28" y="25"/>
                    </a:lnTo>
                    <a:lnTo>
                      <a:pt x="27" y="26"/>
                    </a:lnTo>
                    <a:lnTo>
                      <a:pt x="25" y="26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1" y="29"/>
                    </a:lnTo>
                    <a:lnTo>
                      <a:pt x="20" y="29"/>
                    </a:lnTo>
                    <a:lnTo>
                      <a:pt x="18" y="29"/>
                    </a:lnTo>
                    <a:lnTo>
                      <a:pt x="17" y="29"/>
                    </a:lnTo>
                    <a:lnTo>
                      <a:pt x="16" y="31"/>
                    </a:lnTo>
                    <a:lnTo>
                      <a:pt x="14" y="31"/>
                    </a:lnTo>
                    <a:lnTo>
                      <a:pt x="11" y="31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3" y="28"/>
                    </a:lnTo>
                    <a:lnTo>
                      <a:pt x="3" y="26"/>
                    </a:lnTo>
                    <a:lnTo>
                      <a:pt x="2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" name="Freeform 53"/>
              <p:cNvSpPr>
                <a:spLocks/>
              </p:cNvSpPr>
              <p:nvPr/>
            </p:nvSpPr>
            <p:spPr bwMode="auto">
              <a:xfrm>
                <a:off x="3353" y="1288"/>
                <a:ext cx="44" cy="41"/>
              </a:xfrm>
              <a:custGeom>
                <a:avLst/>
                <a:gdLst>
                  <a:gd name="T0" fmla="*/ 22 w 34"/>
                  <a:gd name="T1" fmla="*/ 0 h 31"/>
                  <a:gd name="T2" fmla="*/ 26 w 34"/>
                  <a:gd name="T3" fmla="*/ 0 h 31"/>
                  <a:gd name="T4" fmla="*/ 30 w 34"/>
                  <a:gd name="T5" fmla="*/ 0 h 31"/>
                  <a:gd name="T6" fmla="*/ 31 w 34"/>
                  <a:gd name="T7" fmla="*/ 0 h 31"/>
                  <a:gd name="T8" fmla="*/ 35 w 34"/>
                  <a:gd name="T9" fmla="*/ 0 h 31"/>
                  <a:gd name="T10" fmla="*/ 36 w 34"/>
                  <a:gd name="T11" fmla="*/ 1 h 31"/>
                  <a:gd name="T12" fmla="*/ 39 w 34"/>
                  <a:gd name="T13" fmla="*/ 4 h 31"/>
                  <a:gd name="T14" fmla="*/ 40 w 34"/>
                  <a:gd name="T15" fmla="*/ 4 h 31"/>
                  <a:gd name="T16" fmla="*/ 43 w 34"/>
                  <a:gd name="T17" fmla="*/ 5 h 31"/>
                  <a:gd name="T18" fmla="*/ 43 w 34"/>
                  <a:gd name="T19" fmla="*/ 9 h 31"/>
                  <a:gd name="T20" fmla="*/ 43 w 34"/>
                  <a:gd name="T21" fmla="*/ 12 h 31"/>
                  <a:gd name="T22" fmla="*/ 44 w 34"/>
                  <a:gd name="T23" fmla="*/ 15 h 31"/>
                  <a:gd name="T24" fmla="*/ 44 w 34"/>
                  <a:gd name="T25" fmla="*/ 17 h 31"/>
                  <a:gd name="T26" fmla="*/ 44 w 34"/>
                  <a:gd name="T27" fmla="*/ 19 h 31"/>
                  <a:gd name="T28" fmla="*/ 44 w 34"/>
                  <a:gd name="T29" fmla="*/ 21 h 31"/>
                  <a:gd name="T30" fmla="*/ 43 w 34"/>
                  <a:gd name="T31" fmla="*/ 22 h 31"/>
                  <a:gd name="T32" fmla="*/ 43 w 34"/>
                  <a:gd name="T33" fmla="*/ 24 h 31"/>
                  <a:gd name="T34" fmla="*/ 43 w 34"/>
                  <a:gd name="T35" fmla="*/ 28 h 31"/>
                  <a:gd name="T36" fmla="*/ 40 w 34"/>
                  <a:gd name="T37" fmla="*/ 30 h 31"/>
                  <a:gd name="T38" fmla="*/ 39 w 34"/>
                  <a:gd name="T39" fmla="*/ 32 h 31"/>
                  <a:gd name="T40" fmla="*/ 36 w 34"/>
                  <a:gd name="T41" fmla="*/ 33 h 31"/>
                  <a:gd name="T42" fmla="*/ 35 w 34"/>
                  <a:gd name="T43" fmla="*/ 36 h 31"/>
                  <a:gd name="T44" fmla="*/ 32 w 34"/>
                  <a:gd name="T45" fmla="*/ 37 h 31"/>
                  <a:gd name="T46" fmla="*/ 30 w 34"/>
                  <a:gd name="T47" fmla="*/ 37 h 31"/>
                  <a:gd name="T48" fmla="*/ 27 w 34"/>
                  <a:gd name="T49" fmla="*/ 40 h 31"/>
                  <a:gd name="T50" fmla="*/ 23 w 34"/>
                  <a:gd name="T51" fmla="*/ 40 h 31"/>
                  <a:gd name="T52" fmla="*/ 21 w 34"/>
                  <a:gd name="T53" fmla="*/ 40 h 31"/>
                  <a:gd name="T54" fmla="*/ 18 w 34"/>
                  <a:gd name="T55" fmla="*/ 41 h 31"/>
                  <a:gd name="T56" fmla="*/ 13 w 34"/>
                  <a:gd name="T57" fmla="*/ 41 h 31"/>
                  <a:gd name="T58" fmla="*/ 12 w 34"/>
                  <a:gd name="T59" fmla="*/ 41 h 31"/>
                  <a:gd name="T60" fmla="*/ 8 w 34"/>
                  <a:gd name="T61" fmla="*/ 40 h 31"/>
                  <a:gd name="T62" fmla="*/ 4 w 34"/>
                  <a:gd name="T63" fmla="*/ 37 h 31"/>
                  <a:gd name="T64" fmla="*/ 3 w 34"/>
                  <a:gd name="T65" fmla="*/ 33 h 31"/>
                  <a:gd name="T66" fmla="*/ 0 w 34"/>
                  <a:gd name="T67" fmla="*/ 30 h 31"/>
                  <a:gd name="T68" fmla="*/ 0 w 34"/>
                  <a:gd name="T69" fmla="*/ 26 h 31"/>
                  <a:gd name="T70" fmla="*/ 0 w 34"/>
                  <a:gd name="T71" fmla="*/ 22 h 31"/>
                  <a:gd name="T72" fmla="*/ 0 w 34"/>
                  <a:gd name="T73" fmla="*/ 17 h 31"/>
                  <a:gd name="T74" fmla="*/ 3 w 34"/>
                  <a:gd name="T75" fmla="*/ 13 h 31"/>
                  <a:gd name="T76" fmla="*/ 5 w 34"/>
                  <a:gd name="T77" fmla="*/ 9 h 31"/>
                  <a:gd name="T78" fmla="*/ 8 w 34"/>
                  <a:gd name="T79" fmla="*/ 8 h 31"/>
                  <a:gd name="T80" fmla="*/ 12 w 34"/>
                  <a:gd name="T81" fmla="*/ 5 h 31"/>
                  <a:gd name="T82" fmla="*/ 12 w 34"/>
                  <a:gd name="T83" fmla="*/ 4 h 31"/>
                  <a:gd name="T84" fmla="*/ 13 w 34"/>
                  <a:gd name="T85" fmla="*/ 4 h 31"/>
                  <a:gd name="T86" fmla="*/ 14 w 34"/>
                  <a:gd name="T87" fmla="*/ 4 h 31"/>
                  <a:gd name="T88" fmla="*/ 17 w 34"/>
                  <a:gd name="T89" fmla="*/ 1 h 3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4" h="31">
                    <a:moveTo>
                      <a:pt x="17" y="1"/>
                    </a:move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3" y="7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4" y="14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3" y="17"/>
                    </a:lnTo>
                    <a:lnTo>
                      <a:pt x="33" y="18"/>
                    </a:lnTo>
                    <a:lnTo>
                      <a:pt x="33" y="20"/>
                    </a:lnTo>
                    <a:lnTo>
                      <a:pt x="33" y="21"/>
                    </a:lnTo>
                    <a:lnTo>
                      <a:pt x="31" y="23"/>
                    </a:lnTo>
                    <a:lnTo>
                      <a:pt x="31" y="24"/>
                    </a:lnTo>
                    <a:lnTo>
                      <a:pt x="30" y="24"/>
                    </a:lnTo>
                    <a:lnTo>
                      <a:pt x="30" y="25"/>
                    </a:lnTo>
                    <a:lnTo>
                      <a:pt x="28" y="25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1" y="28"/>
                    </a:lnTo>
                    <a:lnTo>
                      <a:pt x="21" y="30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7" y="30"/>
                    </a:lnTo>
                    <a:lnTo>
                      <a:pt x="16" y="30"/>
                    </a:lnTo>
                    <a:lnTo>
                      <a:pt x="16" y="31"/>
                    </a:lnTo>
                    <a:lnTo>
                      <a:pt x="14" y="31"/>
                    </a:lnTo>
                    <a:lnTo>
                      <a:pt x="11" y="31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2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1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8" name="Freeform 54"/>
              <p:cNvSpPr>
                <a:spLocks/>
              </p:cNvSpPr>
              <p:nvPr/>
            </p:nvSpPr>
            <p:spPr bwMode="auto">
              <a:xfrm>
                <a:off x="3353" y="1250"/>
                <a:ext cx="44" cy="38"/>
              </a:xfrm>
              <a:custGeom>
                <a:avLst/>
                <a:gdLst>
                  <a:gd name="T0" fmla="*/ 22 w 34"/>
                  <a:gd name="T1" fmla="*/ 0 h 31"/>
                  <a:gd name="T2" fmla="*/ 26 w 34"/>
                  <a:gd name="T3" fmla="*/ 0 h 31"/>
                  <a:gd name="T4" fmla="*/ 30 w 34"/>
                  <a:gd name="T5" fmla="*/ 0 h 31"/>
                  <a:gd name="T6" fmla="*/ 31 w 34"/>
                  <a:gd name="T7" fmla="*/ 0 h 31"/>
                  <a:gd name="T8" fmla="*/ 35 w 34"/>
                  <a:gd name="T9" fmla="*/ 0 h 31"/>
                  <a:gd name="T10" fmla="*/ 36 w 34"/>
                  <a:gd name="T11" fmla="*/ 1 h 31"/>
                  <a:gd name="T12" fmla="*/ 39 w 34"/>
                  <a:gd name="T13" fmla="*/ 1 h 31"/>
                  <a:gd name="T14" fmla="*/ 40 w 34"/>
                  <a:gd name="T15" fmla="*/ 4 h 31"/>
                  <a:gd name="T16" fmla="*/ 43 w 34"/>
                  <a:gd name="T17" fmla="*/ 5 h 31"/>
                  <a:gd name="T18" fmla="*/ 43 w 34"/>
                  <a:gd name="T19" fmla="*/ 9 h 31"/>
                  <a:gd name="T20" fmla="*/ 43 w 34"/>
                  <a:gd name="T21" fmla="*/ 11 h 31"/>
                  <a:gd name="T22" fmla="*/ 44 w 34"/>
                  <a:gd name="T23" fmla="*/ 13 h 31"/>
                  <a:gd name="T24" fmla="*/ 44 w 34"/>
                  <a:gd name="T25" fmla="*/ 16 h 31"/>
                  <a:gd name="T26" fmla="*/ 44 w 34"/>
                  <a:gd name="T27" fmla="*/ 17 h 31"/>
                  <a:gd name="T28" fmla="*/ 44 w 34"/>
                  <a:gd name="T29" fmla="*/ 20 h 31"/>
                  <a:gd name="T30" fmla="*/ 43 w 34"/>
                  <a:gd name="T31" fmla="*/ 21 h 31"/>
                  <a:gd name="T32" fmla="*/ 43 w 34"/>
                  <a:gd name="T33" fmla="*/ 22 h 31"/>
                  <a:gd name="T34" fmla="*/ 43 w 34"/>
                  <a:gd name="T35" fmla="*/ 26 h 31"/>
                  <a:gd name="T36" fmla="*/ 40 w 34"/>
                  <a:gd name="T37" fmla="*/ 28 h 31"/>
                  <a:gd name="T38" fmla="*/ 39 w 34"/>
                  <a:gd name="T39" fmla="*/ 29 h 31"/>
                  <a:gd name="T40" fmla="*/ 36 w 34"/>
                  <a:gd name="T41" fmla="*/ 31 h 31"/>
                  <a:gd name="T42" fmla="*/ 35 w 34"/>
                  <a:gd name="T43" fmla="*/ 33 h 31"/>
                  <a:gd name="T44" fmla="*/ 32 w 34"/>
                  <a:gd name="T45" fmla="*/ 33 h 31"/>
                  <a:gd name="T46" fmla="*/ 30 w 34"/>
                  <a:gd name="T47" fmla="*/ 34 h 31"/>
                  <a:gd name="T48" fmla="*/ 27 w 34"/>
                  <a:gd name="T49" fmla="*/ 34 h 31"/>
                  <a:gd name="T50" fmla="*/ 23 w 34"/>
                  <a:gd name="T51" fmla="*/ 37 h 31"/>
                  <a:gd name="T52" fmla="*/ 21 w 34"/>
                  <a:gd name="T53" fmla="*/ 37 h 31"/>
                  <a:gd name="T54" fmla="*/ 18 w 34"/>
                  <a:gd name="T55" fmla="*/ 37 h 31"/>
                  <a:gd name="T56" fmla="*/ 13 w 34"/>
                  <a:gd name="T57" fmla="*/ 38 h 31"/>
                  <a:gd name="T58" fmla="*/ 12 w 34"/>
                  <a:gd name="T59" fmla="*/ 37 h 31"/>
                  <a:gd name="T60" fmla="*/ 8 w 34"/>
                  <a:gd name="T61" fmla="*/ 37 h 31"/>
                  <a:gd name="T62" fmla="*/ 4 w 34"/>
                  <a:gd name="T63" fmla="*/ 34 h 31"/>
                  <a:gd name="T64" fmla="*/ 3 w 34"/>
                  <a:gd name="T65" fmla="*/ 31 h 31"/>
                  <a:gd name="T66" fmla="*/ 0 w 34"/>
                  <a:gd name="T67" fmla="*/ 28 h 31"/>
                  <a:gd name="T68" fmla="*/ 0 w 34"/>
                  <a:gd name="T69" fmla="*/ 25 h 31"/>
                  <a:gd name="T70" fmla="*/ 0 w 34"/>
                  <a:gd name="T71" fmla="*/ 20 h 31"/>
                  <a:gd name="T72" fmla="*/ 0 w 34"/>
                  <a:gd name="T73" fmla="*/ 16 h 31"/>
                  <a:gd name="T74" fmla="*/ 3 w 34"/>
                  <a:gd name="T75" fmla="*/ 11 h 31"/>
                  <a:gd name="T76" fmla="*/ 5 w 34"/>
                  <a:gd name="T77" fmla="*/ 9 h 31"/>
                  <a:gd name="T78" fmla="*/ 8 w 34"/>
                  <a:gd name="T79" fmla="*/ 5 h 31"/>
                  <a:gd name="T80" fmla="*/ 12 w 34"/>
                  <a:gd name="T81" fmla="*/ 5 h 31"/>
                  <a:gd name="T82" fmla="*/ 12 w 34"/>
                  <a:gd name="T83" fmla="*/ 4 h 31"/>
                  <a:gd name="T84" fmla="*/ 13 w 34"/>
                  <a:gd name="T85" fmla="*/ 4 h 31"/>
                  <a:gd name="T86" fmla="*/ 14 w 34"/>
                  <a:gd name="T87" fmla="*/ 1 h 31"/>
                  <a:gd name="T88" fmla="*/ 22 w 34"/>
                  <a:gd name="T89" fmla="*/ 0 h 3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4" h="31">
                    <a:moveTo>
                      <a:pt x="17" y="0"/>
                    </a:move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1" y="3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3" y="7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4" y="14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3" y="17"/>
                    </a:lnTo>
                    <a:lnTo>
                      <a:pt x="33" y="18"/>
                    </a:lnTo>
                    <a:lnTo>
                      <a:pt x="33" y="20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1" y="23"/>
                    </a:lnTo>
                    <a:lnTo>
                      <a:pt x="31" y="24"/>
                    </a:lnTo>
                    <a:lnTo>
                      <a:pt x="30" y="24"/>
                    </a:lnTo>
                    <a:lnTo>
                      <a:pt x="30" y="25"/>
                    </a:lnTo>
                    <a:lnTo>
                      <a:pt x="28" y="25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1" y="28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7" y="30"/>
                    </a:lnTo>
                    <a:lnTo>
                      <a:pt x="16" y="30"/>
                    </a:lnTo>
                    <a:lnTo>
                      <a:pt x="14" y="30"/>
                    </a:lnTo>
                    <a:lnTo>
                      <a:pt x="11" y="31"/>
                    </a:lnTo>
                    <a:lnTo>
                      <a:pt x="10" y="31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4" y="28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2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9" name="Freeform 55"/>
              <p:cNvSpPr>
                <a:spLocks/>
              </p:cNvSpPr>
              <p:nvPr/>
            </p:nvSpPr>
            <p:spPr bwMode="auto">
              <a:xfrm>
                <a:off x="3353" y="1370"/>
                <a:ext cx="44" cy="38"/>
              </a:xfrm>
              <a:custGeom>
                <a:avLst/>
                <a:gdLst>
                  <a:gd name="T0" fmla="*/ 22 w 34"/>
                  <a:gd name="T1" fmla="*/ 0 h 30"/>
                  <a:gd name="T2" fmla="*/ 26 w 34"/>
                  <a:gd name="T3" fmla="*/ 0 h 30"/>
                  <a:gd name="T4" fmla="*/ 30 w 34"/>
                  <a:gd name="T5" fmla="*/ 0 h 30"/>
                  <a:gd name="T6" fmla="*/ 31 w 34"/>
                  <a:gd name="T7" fmla="*/ 0 h 30"/>
                  <a:gd name="T8" fmla="*/ 35 w 34"/>
                  <a:gd name="T9" fmla="*/ 0 h 30"/>
                  <a:gd name="T10" fmla="*/ 36 w 34"/>
                  <a:gd name="T11" fmla="*/ 0 h 30"/>
                  <a:gd name="T12" fmla="*/ 39 w 34"/>
                  <a:gd name="T13" fmla="*/ 3 h 30"/>
                  <a:gd name="T14" fmla="*/ 40 w 34"/>
                  <a:gd name="T15" fmla="*/ 4 h 30"/>
                  <a:gd name="T16" fmla="*/ 43 w 34"/>
                  <a:gd name="T17" fmla="*/ 6 h 30"/>
                  <a:gd name="T18" fmla="*/ 43 w 34"/>
                  <a:gd name="T19" fmla="*/ 8 h 30"/>
                  <a:gd name="T20" fmla="*/ 43 w 34"/>
                  <a:gd name="T21" fmla="*/ 11 h 30"/>
                  <a:gd name="T22" fmla="*/ 44 w 34"/>
                  <a:gd name="T23" fmla="*/ 15 h 30"/>
                  <a:gd name="T24" fmla="*/ 44 w 34"/>
                  <a:gd name="T25" fmla="*/ 16 h 30"/>
                  <a:gd name="T26" fmla="*/ 44 w 34"/>
                  <a:gd name="T27" fmla="*/ 19 h 30"/>
                  <a:gd name="T28" fmla="*/ 44 w 34"/>
                  <a:gd name="T29" fmla="*/ 20 h 30"/>
                  <a:gd name="T30" fmla="*/ 43 w 34"/>
                  <a:gd name="T31" fmla="*/ 20 h 30"/>
                  <a:gd name="T32" fmla="*/ 43 w 34"/>
                  <a:gd name="T33" fmla="*/ 24 h 30"/>
                  <a:gd name="T34" fmla="*/ 43 w 34"/>
                  <a:gd name="T35" fmla="*/ 28 h 30"/>
                  <a:gd name="T36" fmla="*/ 40 w 34"/>
                  <a:gd name="T37" fmla="*/ 29 h 30"/>
                  <a:gd name="T38" fmla="*/ 39 w 34"/>
                  <a:gd name="T39" fmla="*/ 30 h 30"/>
                  <a:gd name="T40" fmla="*/ 36 w 34"/>
                  <a:gd name="T41" fmla="*/ 33 h 30"/>
                  <a:gd name="T42" fmla="*/ 35 w 34"/>
                  <a:gd name="T43" fmla="*/ 34 h 30"/>
                  <a:gd name="T44" fmla="*/ 32 w 34"/>
                  <a:gd name="T45" fmla="*/ 34 h 30"/>
                  <a:gd name="T46" fmla="*/ 30 w 34"/>
                  <a:gd name="T47" fmla="*/ 37 h 30"/>
                  <a:gd name="T48" fmla="*/ 27 w 34"/>
                  <a:gd name="T49" fmla="*/ 37 h 30"/>
                  <a:gd name="T50" fmla="*/ 23 w 34"/>
                  <a:gd name="T51" fmla="*/ 38 h 30"/>
                  <a:gd name="T52" fmla="*/ 21 w 34"/>
                  <a:gd name="T53" fmla="*/ 38 h 30"/>
                  <a:gd name="T54" fmla="*/ 18 w 34"/>
                  <a:gd name="T55" fmla="*/ 38 h 30"/>
                  <a:gd name="T56" fmla="*/ 13 w 34"/>
                  <a:gd name="T57" fmla="*/ 38 h 30"/>
                  <a:gd name="T58" fmla="*/ 12 w 34"/>
                  <a:gd name="T59" fmla="*/ 38 h 30"/>
                  <a:gd name="T60" fmla="*/ 8 w 34"/>
                  <a:gd name="T61" fmla="*/ 38 h 30"/>
                  <a:gd name="T62" fmla="*/ 4 w 34"/>
                  <a:gd name="T63" fmla="*/ 34 h 30"/>
                  <a:gd name="T64" fmla="*/ 3 w 34"/>
                  <a:gd name="T65" fmla="*/ 33 h 30"/>
                  <a:gd name="T66" fmla="*/ 0 w 34"/>
                  <a:gd name="T67" fmla="*/ 29 h 30"/>
                  <a:gd name="T68" fmla="*/ 0 w 34"/>
                  <a:gd name="T69" fmla="*/ 24 h 30"/>
                  <a:gd name="T70" fmla="*/ 0 w 34"/>
                  <a:gd name="T71" fmla="*/ 20 h 30"/>
                  <a:gd name="T72" fmla="*/ 0 w 34"/>
                  <a:gd name="T73" fmla="*/ 15 h 30"/>
                  <a:gd name="T74" fmla="*/ 3 w 34"/>
                  <a:gd name="T75" fmla="*/ 11 h 30"/>
                  <a:gd name="T76" fmla="*/ 5 w 34"/>
                  <a:gd name="T77" fmla="*/ 10 h 30"/>
                  <a:gd name="T78" fmla="*/ 8 w 34"/>
                  <a:gd name="T79" fmla="*/ 6 h 30"/>
                  <a:gd name="T80" fmla="*/ 12 w 34"/>
                  <a:gd name="T81" fmla="*/ 4 h 30"/>
                  <a:gd name="T82" fmla="*/ 12 w 34"/>
                  <a:gd name="T83" fmla="*/ 4 h 30"/>
                  <a:gd name="T84" fmla="*/ 13 w 34"/>
                  <a:gd name="T85" fmla="*/ 4 h 30"/>
                  <a:gd name="T86" fmla="*/ 14 w 34"/>
                  <a:gd name="T87" fmla="*/ 3 h 30"/>
                  <a:gd name="T88" fmla="*/ 22 w 34"/>
                  <a:gd name="T89" fmla="*/ 0 h 3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4" h="30">
                    <a:moveTo>
                      <a:pt x="17" y="0"/>
                    </a:move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4" y="12"/>
                    </a:lnTo>
                    <a:lnTo>
                      <a:pt x="34" y="13"/>
                    </a:lnTo>
                    <a:lnTo>
                      <a:pt x="34" y="15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3" y="17"/>
                    </a:lnTo>
                    <a:lnTo>
                      <a:pt x="33" y="19"/>
                    </a:lnTo>
                    <a:lnTo>
                      <a:pt x="33" y="20"/>
                    </a:lnTo>
                    <a:lnTo>
                      <a:pt x="33" y="22"/>
                    </a:lnTo>
                    <a:lnTo>
                      <a:pt x="31" y="22"/>
                    </a:lnTo>
                    <a:lnTo>
                      <a:pt x="31" y="23"/>
                    </a:lnTo>
                    <a:lnTo>
                      <a:pt x="31" y="24"/>
                    </a:lnTo>
                    <a:lnTo>
                      <a:pt x="30" y="24"/>
                    </a:lnTo>
                    <a:lnTo>
                      <a:pt x="28" y="26"/>
                    </a:lnTo>
                    <a:lnTo>
                      <a:pt x="27" y="26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4" y="29"/>
                    </a:lnTo>
                    <a:lnTo>
                      <a:pt x="23" y="29"/>
                    </a:lnTo>
                    <a:lnTo>
                      <a:pt x="21" y="29"/>
                    </a:lnTo>
                    <a:lnTo>
                      <a:pt x="20" y="29"/>
                    </a:lnTo>
                    <a:lnTo>
                      <a:pt x="18" y="30"/>
                    </a:lnTo>
                    <a:lnTo>
                      <a:pt x="17" y="30"/>
                    </a:lnTo>
                    <a:lnTo>
                      <a:pt x="16" y="30"/>
                    </a:lnTo>
                    <a:lnTo>
                      <a:pt x="14" y="30"/>
                    </a:lnTo>
                    <a:lnTo>
                      <a:pt x="11" y="30"/>
                    </a:lnTo>
                    <a:lnTo>
                      <a:pt x="10" y="30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4" y="29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" name="Freeform 56"/>
              <p:cNvSpPr>
                <a:spLocks/>
              </p:cNvSpPr>
              <p:nvPr/>
            </p:nvSpPr>
            <p:spPr bwMode="auto">
              <a:xfrm>
                <a:off x="3353" y="1329"/>
                <a:ext cx="44" cy="41"/>
              </a:xfrm>
              <a:custGeom>
                <a:avLst/>
                <a:gdLst>
                  <a:gd name="T0" fmla="*/ 22 w 34"/>
                  <a:gd name="T1" fmla="*/ 1 h 31"/>
                  <a:gd name="T2" fmla="*/ 26 w 34"/>
                  <a:gd name="T3" fmla="*/ 0 h 31"/>
                  <a:gd name="T4" fmla="*/ 30 w 34"/>
                  <a:gd name="T5" fmla="*/ 0 h 31"/>
                  <a:gd name="T6" fmla="*/ 31 w 34"/>
                  <a:gd name="T7" fmla="*/ 0 h 31"/>
                  <a:gd name="T8" fmla="*/ 35 w 34"/>
                  <a:gd name="T9" fmla="*/ 1 h 31"/>
                  <a:gd name="T10" fmla="*/ 36 w 34"/>
                  <a:gd name="T11" fmla="*/ 1 h 31"/>
                  <a:gd name="T12" fmla="*/ 39 w 34"/>
                  <a:gd name="T13" fmla="*/ 4 h 31"/>
                  <a:gd name="T14" fmla="*/ 40 w 34"/>
                  <a:gd name="T15" fmla="*/ 5 h 31"/>
                  <a:gd name="T16" fmla="*/ 43 w 34"/>
                  <a:gd name="T17" fmla="*/ 8 h 31"/>
                  <a:gd name="T18" fmla="*/ 43 w 34"/>
                  <a:gd name="T19" fmla="*/ 9 h 31"/>
                  <a:gd name="T20" fmla="*/ 43 w 34"/>
                  <a:gd name="T21" fmla="*/ 13 h 31"/>
                  <a:gd name="T22" fmla="*/ 44 w 34"/>
                  <a:gd name="T23" fmla="*/ 15 h 31"/>
                  <a:gd name="T24" fmla="*/ 44 w 34"/>
                  <a:gd name="T25" fmla="*/ 17 h 31"/>
                  <a:gd name="T26" fmla="*/ 44 w 34"/>
                  <a:gd name="T27" fmla="*/ 19 h 31"/>
                  <a:gd name="T28" fmla="*/ 44 w 34"/>
                  <a:gd name="T29" fmla="*/ 21 h 31"/>
                  <a:gd name="T30" fmla="*/ 43 w 34"/>
                  <a:gd name="T31" fmla="*/ 22 h 31"/>
                  <a:gd name="T32" fmla="*/ 43 w 34"/>
                  <a:gd name="T33" fmla="*/ 26 h 31"/>
                  <a:gd name="T34" fmla="*/ 43 w 34"/>
                  <a:gd name="T35" fmla="*/ 28 h 31"/>
                  <a:gd name="T36" fmla="*/ 40 w 34"/>
                  <a:gd name="T37" fmla="*/ 32 h 31"/>
                  <a:gd name="T38" fmla="*/ 39 w 34"/>
                  <a:gd name="T39" fmla="*/ 33 h 31"/>
                  <a:gd name="T40" fmla="*/ 36 w 34"/>
                  <a:gd name="T41" fmla="*/ 33 h 31"/>
                  <a:gd name="T42" fmla="*/ 35 w 34"/>
                  <a:gd name="T43" fmla="*/ 36 h 31"/>
                  <a:gd name="T44" fmla="*/ 32 w 34"/>
                  <a:gd name="T45" fmla="*/ 37 h 31"/>
                  <a:gd name="T46" fmla="*/ 30 w 34"/>
                  <a:gd name="T47" fmla="*/ 40 h 31"/>
                  <a:gd name="T48" fmla="*/ 27 w 34"/>
                  <a:gd name="T49" fmla="*/ 40 h 31"/>
                  <a:gd name="T50" fmla="*/ 23 w 34"/>
                  <a:gd name="T51" fmla="*/ 40 h 31"/>
                  <a:gd name="T52" fmla="*/ 21 w 34"/>
                  <a:gd name="T53" fmla="*/ 41 h 31"/>
                  <a:gd name="T54" fmla="*/ 18 w 34"/>
                  <a:gd name="T55" fmla="*/ 41 h 31"/>
                  <a:gd name="T56" fmla="*/ 13 w 34"/>
                  <a:gd name="T57" fmla="*/ 41 h 31"/>
                  <a:gd name="T58" fmla="*/ 12 w 34"/>
                  <a:gd name="T59" fmla="*/ 41 h 31"/>
                  <a:gd name="T60" fmla="*/ 8 w 34"/>
                  <a:gd name="T61" fmla="*/ 40 h 31"/>
                  <a:gd name="T62" fmla="*/ 4 w 34"/>
                  <a:gd name="T63" fmla="*/ 37 h 31"/>
                  <a:gd name="T64" fmla="*/ 3 w 34"/>
                  <a:gd name="T65" fmla="*/ 33 h 31"/>
                  <a:gd name="T66" fmla="*/ 0 w 34"/>
                  <a:gd name="T67" fmla="*/ 30 h 31"/>
                  <a:gd name="T68" fmla="*/ 0 w 34"/>
                  <a:gd name="T69" fmla="*/ 26 h 31"/>
                  <a:gd name="T70" fmla="*/ 0 w 34"/>
                  <a:gd name="T71" fmla="*/ 22 h 31"/>
                  <a:gd name="T72" fmla="*/ 0 w 34"/>
                  <a:gd name="T73" fmla="*/ 17 h 31"/>
                  <a:gd name="T74" fmla="*/ 3 w 34"/>
                  <a:gd name="T75" fmla="*/ 13 h 31"/>
                  <a:gd name="T76" fmla="*/ 5 w 34"/>
                  <a:gd name="T77" fmla="*/ 9 h 31"/>
                  <a:gd name="T78" fmla="*/ 8 w 34"/>
                  <a:gd name="T79" fmla="*/ 8 h 31"/>
                  <a:gd name="T80" fmla="*/ 12 w 34"/>
                  <a:gd name="T81" fmla="*/ 5 h 31"/>
                  <a:gd name="T82" fmla="*/ 12 w 34"/>
                  <a:gd name="T83" fmla="*/ 5 h 31"/>
                  <a:gd name="T84" fmla="*/ 13 w 34"/>
                  <a:gd name="T85" fmla="*/ 4 h 31"/>
                  <a:gd name="T86" fmla="*/ 14 w 34"/>
                  <a:gd name="T87" fmla="*/ 4 h 31"/>
                  <a:gd name="T88" fmla="*/ 17 w 34"/>
                  <a:gd name="T89" fmla="*/ 4 h 3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4" h="31">
                    <a:moveTo>
                      <a:pt x="17" y="1"/>
                    </a:moveTo>
                    <a:lnTo>
                      <a:pt x="17" y="1"/>
                    </a:lnTo>
                    <a:lnTo>
                      <a:pt x="18" y="1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1" y="4"/>
                    </a:lnTo>
                    <a:lnTo>
                      <a:pt x="33" y="6"/>
                    </a:lnTo>
                    <a:lnTo>
                      <a:pt x="33" y="7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4" y="14"/>
                    </a:lnTo>
                    <a:lnTo>
                      <a:pt x="34" y="16"/>
                    </a:lnTo>
                    <a:lnTo>
                      <a:pt x="33" y="17"/>
                    </a:lnTo>
                    <a:lnTo>
                      <a:pt x="33" y="18"/>
                    </a:lnTo>
                    <a:lnTo>
                      <a:pt x="33" y="20"/>
                    </a:lnTo>
                    <a:lnTo>
                      <a:pt x="33" y="21"/>
                    </a:lnTo>
                    <a:lnTo>
                      <a:pt x="31" y="23"/>
                    </a:lnTo>
                    <a:lnTo>
                      <a:pt x="31" y="24"/>
                    </a:lnTo>
                    <a:lnTo>
                      <a:pt x="30" y="25"/>
                    </a:lnTo>
                    <a:lnTo>
                      <a:pt x="28" y="25"/>
                    </a:lnTo>
                    <a:lnTo>
                      <a:pt x="27" y="27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3" y="30"/>
                    </a:lnTo>
                    <a:lnTo>
                      <a:pt x="21" y="30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7" y="31"/>
                    </a:lnTo>
                    <a:lnTo>
                      <a:pt x="16" y="31"/>
                    </a:lnTo>
                    <a:lnTo>
                      <a:pt x="14" y="31"/>
                    </a:lnTo>
                    <a:lnTo>
                      <a:pt x="11" y="31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2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" name="Freeform 57"/>
              <p:cNvSpPr>
                <a:spLocks/>
              </p:cNvSpPr>
              <p:nvPr/>
            </p:nvSpPr>
            <p:spPr bwMode="auto">
              <a:xfrm>
                <a:off x="3353" y="1411"/>
                <a:ext cx="44" cy="41"/>
              </a:xfrm>
              <a:custGeom>
                <a:avLst/>
                <a:gdLst>
                  <a:gd name="T0" fmla="*/ 22 w 34"/>
                  <a:gd name="T1" fmla="*/ 0 h 31"/>
                  <a:gd name="T2" fmla="*/ 26 w 34"/>
                  <a:gd name="T3" fmla="*/ 0 h 31"/>
                  <a:gd name="T4" fmla="*/ 30 w 34"/>
                  <a:gd name="T5" fmla="*/ 0 h 31"/>
                  <a:gd name="T6" fmla="*/ 31 w 34"/>
                  <a:gd name="T7" fmla="*/ 0 h 31"/>
                  <a:gd name="T8" fmla="*/ 35 w 34"/>
                  <a:gd name="T9" fmla="*/ 0 h 31"/>
                  <a:gd name="T10" fmla="*/ 36 w 34"/>
                  <a:gd name="T11" fmla="*/ 3 h 31"/>
                  <a:gd name="T12" fmla="*/ 39 w 34"/>
                  <a:gd name="T13" fmla="*/ 3 h 31"/>
                  <a:gd name="T14" fmla="*/ 40 w 34"/>
                  <a:gd name="T15" fmla="*/ 4 h 31"/>
                  <a:gd name="T16" fmla="*/ 43 w 34"/>
                  <a:gd name="T17" fmla="*/ 7 h 31"/>
                  <a:gd name="T18" fmla="*/ 43 w 34"/>
                  <a:gd name="T19" fmla="*/ 11 h 31"/>
                  <a:gd name="T20" fmla="*/ 43 w 34"/>
                  <a:gd name="T21" fmla="*/ 12 h 31"/>
                  <a:gd name="T22" fmla="*/ 44 w 34"/>
                  <a:gd name="T23" fmla="*/ 16 h 31"/>
                  <a:gd name="T24" fmla="*/ 44 w 34"/>
                  <a:gd name="T25" fmla="*/ 17 h 31"/>
                  <a:gd name="T26" fmla="*/ 44 w 34"/>
                  <a:gd name="T27" fmla="*/ 20 h 31"/>
                  <a:gd name="T28" fmla="*/ 44 w 34"/>
                  <a:gd name="T29" fmla="*/ 21 h 31"/>
                  <a:gd name="T30" fmla="*/ 43 w 34"/>
                  <a:gd name="T31" fmla="*/ 22 h 31"/>
                  <a:gd name="T32" fmla="*/ 43 w 34"/>
                  <a:gd name="T33" fmla="*/ 25 h 31"/>
                  <a:gd name="T34" fmla="*/ 43 w 34"/>
                  <a:gd name="T35" fmla="*/ 29 h 31"/>
                  <a:gd name="T36" fmla="*/ 40 w 34"/>
                  <a:gd name="T37" fmla="*/ 30 h 31"/>
                  <a:gd name="T38" fmla="*/ 39 w 34"/>
                  <a:gd name="T39" fmla="*/ 32 h 31"/>
                  <a:gd name="T40" fmla="*/ 36 w 34"/>
                  <a:gd name="T41" fmla="*/ 34 h 31"/>
                  <a:gd name="T42" fmla="*/ 35 w 34"/>
                  <a:gd name="T43" fmla="*/ 36 h 31"/>
                  <a:gd name="T44" fmla="*/ 32 w 34"/>
                  <a:gd name="T45" fmla="*/ 38 h 31"/>
                  <a:gd name="T46" fmla="*/ 30 w 34"/>
                  <a:gd name="T47" fmla="*/ 38 h 31"/>
                  <a:gd name="T48" fmla="*/ 27 w 34"/>
                  <a:gd name="T49" fmla="*/ 40 h 31"/>
                  <a:gd name="T50" fmla="*/ 23 w 34"/>
                  <a:gd name="T51" fmla="*/ 40 h 31"/>
                  <a:gd name="T52" fmla="*/ 21 w 34"/>
                  <a:gd name="T53" fmla="*/ 40 h 31"/>
                  <a:gd name="T54" fmla="*/ 18 w 34"/>
                  <a:gd name="T55" fmla="*/ 41 h 31"/>
                  <a:gd name="T56" fmla="*/ 13 w 34"/>
                  <a:gd name="T57" fmla="*/ 41 h 31"/>
                  <a:gd name="T58" fmla="*/ 12 w 34"/>
                  <a:gd name="T59" fmla="*/ 41 h 31"/>
                  <a:gd name="T60" fmla="*/ 8 w 34"/>
                  <a:gd name="T61" fmla="*/ 40 h 31"/>
                  <a:gd name="T62" fmla="*/ 4 w 34"/>
                  <a:gd name="T63" fmla="*/ 38 h 31"/>
                  <a:gd name="T64" fmla="*/ 3 w 34"/>
                  <a:gd name="T65" fmla="*/ 34 h 31"/>
                  <a:gd name="T66" fmla="*/ 0 w 34"/>
                  <a:gd name="T67" fmla="*/ 30 h 31"/>
                  <a:gd name="T68" fmla="*/ 0 w 34"/>
                  <a:gd name="T69" fmla="*/ 26 h 31"/>
                  <a:gd name="T70" fmla="*/ 0 w 34"/>
                  <a:gd name="T71" fmla="*/ 21 h 31"/>
                  <a:gd name="T72" fmla="*/ 0 w 34"/>
                  <a:gd name="T73" fmla="*/ 17 h 31"/>
                  <a:gd name="T74" fmla="*/ 3 w 34"/>
                  <a:gd name="T75" fmla="*/ 13 h 31"/>
                  <a:gd name="T76" fmla="*/ 5 w 34"/>
                  <a:gd name="T77" fmla="*/ 11 h 31"/>
                  <a:gd name="T78" fmla="*/ 8 w 34"/>
                  <a:gd name="T79" fmla="*/ 8 h 31"/>
                  <a:gd name="T80" fmla="*/ 12 w 34"/>
                  <a:gd name="T81" fmla="*/ 7 h 31"/>
                  <a:gd name="T82" fmla="*/ 12 w 34"/>
                  <a:gd name="T83" fmla="*/ 4 h 31"/>
                  <a:gd name="T84" fmla="*/ 13 w 34"/>
                  <a:gd name="T85" fmla="*/ 4 h 31"/>
                  <a:gd name="T86" fmla="*/ 14 w 34"/>
                  <a:gd name="T87" fmla="*/ 4 h 31"/>
                  <a:gd name="T88" fmla="*/ 22 w 34"/>
                  <a:gd name="T89" fmla="*/ 0 h 3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4" h="31">
                    <a:moveTo>
                      <a:pt x="17" y="0"/>
                    </a:move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4" y="12"/>
                    </a:lnTo>
                    <a:lnTo>
                      <a:pt x="34" y="13"/>
                    </a:lnTo>
                    <a:lnTo>
                      <a:pt x="34" y="15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3" y="17"/>
                    </a:lnTo>
                    <a:lnTo>
                      <a:pt x="33" y="19"/>
                    </a:lnTo>
                    <a:lnTo>
                      <a:pt x="33" y="20"/>
                    </a:lnTo>
                    <a:lnTo>
                      <a:pt x="33" y="22"/>
                    </a:lnTo>
                    <a:lnTo>
                      <a:pt x="31" y="23"/>
                    </a:lnTo>
                    <a:lnTo>
                      <a:pt x="31" y="24"/>
                    </a:lnTo>
                    <a:lnTo>
                      <a:pt x="30" y="24"/>
                    </a:lnTo>
                    <a:lnTo>
                      <a:pt x="30" y="26"/>
                    </a:lnTo>
                    <a:lnTo>
                      <a:pt x="28" y="26"/>
                    </a:lnTo>
                    <a:lnTo>
                      <a:pt x="27" y="26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5" y="29"/>
                    </a:lnTo>
                    <a:lnTo>
                      <a:pt x="24" y="29"/>
                    </a:lnTo>
                    <a:lnTo>
                      <a:pt x="23" y="29"/>
                    </a:lnTo>
                    <a:lnTo>
                      <a:pt x="21" y="29"/>
                    </a:lnTo>
                    <a:lnTo>
                      <a:pt x="21" y="30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7" y="30"/>
                    </a:lnTo>
                    <a:lnTo>
                      <a:pt x="16" y="30"/>
                    </a:lnTo>
                    <a:lnTo>
                      <a:pt x="16" y="31"/>
                    </a:lnTo>
                    <a:lnTo>
                      <a:pt x="14" y="31"/>
                    </a:lnTo>
                    <a:lnTo>
                      <a:pt x="11" y="31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" name="Freeform 58"/>
              <p:cNvSpPr>
                <a:spLocks/>
              </p:cNvSpPr>
              <p:nvPr/>
            </p:nvSpPr>
            <p:spPr bwMode="auto">
              <a:xfrm>
                <a:off x="3397" y="1019"/>
                <a:ext cx="35" cy="44"/>
              </a:xfrm>
              <a:custGeom>
                <a:avLst/>
                <a:gdLst>
                  <a:gd name="T0" fmla="*/ 0 w 27"/>
                  <a:gd name="T1" fmla="*/ 29 h 32"/>
                  <a:gd name="T2" fmla="*/ 1 w 27"/>
                  <a:gd name="T3" fmla="*/ 25 h 32"/>
                  <a:gd name="T4" fmla="*/ 4 w 27"/>
                  <a:gd name="T5" fmla="*/ 21 h 32"/>
                  <a:gd name="T6" fmla="*/ 5 w 27"/>
                  <a:gd name="T7" fmla="*/ 17 h 32"/>
                  <a:gd name="T8" fmla="*/ 5 w 27"/>
                  <a:gd name="T9" fmla="*/ 15 h 32"/>
                  <a:gd name="T10" fmla="*/ 8 w 27"/>
                  <a:gd name="T11" fmla="*/ 11 h 32"/>
                  <a:gd name="T12" fmla="*/ 9 w 27"/>
                  <a:gd name="T13" fmla="*/ 11 h 32"/>
                  <a:gd name="T14" fmla="*/ 10 w 27"/>
                  <a:gd name="T15" fmla="*/ 10 h 32"/>
                  <a:gd name="T16" fmla="*/ 13 w 27"/>
                  <a:gd name="T17" fmla="*/ 7 h 32"/>
                  <a:gd name="T18" fmla="*/ 14 w 27"/>
                  <a:gd name="T19" fmla="*/ 6 h 32"/>
                  <a:gd name="T20" fmla="*/ 17 w 27"/>
                  <a:gd name="T21" fmla="*/ 3 h 32"/>
                  <a:gd name="T22" fmla="*/ 18 w 27"/>
                  <a:gd name="T23" fmla="*/ 1 h 32"/>
                  <a:gd name="T24" fmla="*/ 22 w 27"/>
                  <a:gd name="T25" fmla="*/ 0 h 32"/>
                  <a:gd name="T26" fmla="*/ 26 w 27"/>
                  <a:gd name="T27" fmla="*/ 0 h 32"/>
                  <a:gd name="T28" fmla="*/ 27 w 27"/>
                  <a:gd name="T29" fmla="*/ 1 h 32"/>
                  <a:gd name="T30" fmla="*/ 29 w 27"/>
                  <a:gd name="T31" fmla="*/ 1 h 32"/>
                  <a:gd name="T32" fmla="*/ 31 w 27"/>
                  <a:gd name="T33" fmla="*/ 3 h 32"/>
                  <a:gd name="T34" fmla="*/ 32 w 27"/>
                  <a:gd name="T35" fmla="*/ 7 h 32"/>
                  <a:gd name="T36" fmla="*/ 35 w 27"/>
                  <a:gd name="T37" fmla="*/ 11 h 32"/>
                  <a:gd name="T38" fmla="*/ 35 w 27"/>
                  <a:gd name="T39" fmla="*/ 15 h 32"/>
                  <a:gd name="T40" fmla="*/ 32 w 27"/>
                  <a:gd name="T41" fmla="*/ 19 h 32"/>
                  <a:gd name="T42" fmla="*/ 31 w 27"/>
                  <a:gd name="T43" fmla="*/ 22 h 32"/>
                  <a:gd name="T44" fmla="*/ 31 w 27"/>
                  <a:gd name="T45" fmla="*/ 26 h 32"/>
                  <a:gd name="T46" fmla="*/ 29 w 27"/>
                  <a:gd name="T47" fmla="*/ 30 h 32"/>
                  <a:gd name="T48" fmla="*/ 26 w 27"/>
                  <a:gd name="T49" fmla="*/ 33 h 32"/>
                  <a:gd name="T50" fmla="*/ 23 w 27"/>
                  <a:gd name="T51" fmla="*/ 36 h 32"/>
                  <a:gd name="T52" fmla="*/ 22 w 27"/>
                  <a:gd name="T53" fmla="*/ 39 h 32"/>
                  <a:gd name="T54" fmla="*/ 18 w 27"/>
                  <a:gd name="T55" fmla="*/ 43 h 32"/>
                  <a:gd name="T56" fmla="*/ 17 w 27"/>
                  <a:gd name="T57" fmla="*/ 43 h 32"/>
                  <a:gd name="T58" fmla="*/ 13 w 27"/>
                  <a:gd name="T59" fmla="*/ 44 h 32"/>
                  <a:gd name="T60" fmla="*/ 10 w 27"/>
                  <a:gd name="T61" fmla="*/ 44 h 32"/>
                  <a:gd name="T62" fmla="*/ 9 w 27"/>
                  <a:gd name="T63" fmla="*/ 44 h 32"/>
                  <a:gd name="T64" fmla="*/ 8 w 27"/>
                  <a:gd name="T65" fmla="*/ 44 h 32"/>
                  <a:gd name="T66" fmla="*/ 5 w 27"/>
                  <a:gd name="T67" fmla="*/ 43 h 32"/>
                  <a:gd name="T68" fmla="*/ 4 w 27"/>
                  <a:gd name="T69" fmla="*/ 40 h 32"/>
                  <a:gd name="T70" fmla="*/ 1 w 27"/>
                  <a:gd name="T71" fmla="*/ 39 h 32"/>
                  <a:gd name="T72" fmla="*/ 1 w 27"/>
                  <a:gd name="T73" fmla="*/ 36 h 32"/>
                  <a:gd name="T74" fmla="*/ 1 w 27"/>
                  <a:gd name="T75" fmla="*/ 34 h 32"/>
                  <a:gd name="T76" fmla="*/ 1 w 27"/>
                  <a:gd name="T77" fmla="*/ 34 h 32"/>
                  <a:gd name="T78" fmla="*/ 0 w 27"/>
                  <a:gd name="T79" fmla="*/ 33 h 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7" h="32">
                    <a:moveTo>
                      <a:pt x="0" y="24"/>
                    </a:moveTo>
                    <a:lnTo>
                      <a:pt x="0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2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5" y="7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4" y="16"/>
                    </a:lnTo>
                    <a:lnTo>
                      <a:pt x="24" y="18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22" y="22"/>
                    </a:lnTo>
                    <a:lnTo>
                      <a:pt x="21" y="24"/>
                    </a:lnTo>
                    <a:lnTo>
                      <a:pt x="20" y="24"/>
                    </a:lnTo>
                    <a:lnTo>
                      <a:pt x="20" y="25"/>
                    </a:lnTo>
                    <a:lnTo>
                      <a:pt x="18" y="26"/>
                    </a:lnTo>
                    <a:lnTo>
                      <a:pt x="17" y="28"/>
                    </a:lnTo>
                    <a:lnTo>
                      <a:pt x="15" y="29"/>
                    </a:lnTo>
                    <a:lnTo>
                      <a:pt x="14" y="31"/>
                    </a:lnTo>
                    <a:lnTo>
                      <a:pt x="13" y="31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3" y="29"/>
                    </a:lnTo>
                    <a:lnTo>
                      <a:pt x="1" y="28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" name="Freeform 59"/>
              <p:cNvSpPr>
                <a:spLocks/>
              </p:cNvSpPr>
              <p:nvPr/>
            </p:nvSpPr>
            <p:spPr bwMode="auto">
              <a:xfrm>
                <a:off x="3397" y="1063"/>
                <a:ext cx="35" cy="41"/>
              </a:xfrm>
              <a:custGeom>
                <a:avLst/>
                <a:gdLst>
                  <a:gd name="T0" fmla="*/ 0 w 27"/>
                  <a:gd name="T1" fmla="*/ 27 h 32"/>
                  <a:gd name="T2" fmla="*/ 1 w 27"/>
                  <a:gd name="T3" fmla="*/ 23 h 32"/>
                  <a:gd name="T4" fmla="*/ 4 w 27"/>
                  <a:gd name="T5" fmla="*/ 19 h 32"/>
                  <a:gd name="T6" fmla="*/ 5 w 27"/>
                  <a:gd name="T7" fmla="*/ 17 h 32"/>
                  <a:gd name="T8" fmla="*/ 5 w 27"/>
                  <a:gd name="T9" fmla="*/ 13 h 32"/>
                  <a:gd name="T10" fmla="*/ 8 w 27"/>
                  <a:gd name="T11" fmla="*/ 10 h 32"/>
                  <a:gd name="T12" fmla="*/ 9 w 27"/>
                  <a:gd name="T13" fmla="*/ 9 h 32"/>
                  <a:gd name="T14" fmla="*/ 10 w 27"/>
                  <a:gd name="T15" fmla="*/ 8 h 32"/>
                  <a:gd name="T16" fmla="*/ 13 w 27"/>
                  <a:gd name="T17" fmla="*/ 5 h 32"/>
                  <a:gd name="T18" fmla="*/ 14 w 27"/>
                  <a:gd name="T19" fmla="*/ 4 h 32"/>
                  <a:gd name="T20" fmla="*/ 17 w 27"/>
                  <a:gd name="T21" fmla="*/ 1 h 32"/>
                  <a:gd name="T22" fmla="*/ 18 w 27"/>
                  <a:gd name="T23" fmla="*/ 1 h 32"/>
                  <a:gd name="T24" fmla="*/ 22 w 27"/>
                  <a:gd name="T25" fmla="*/ 0 h 32"/>
                  <a:gd name="T26" fmla="*/ 26 w 27"/>
                  <a:gd name="T27" fmla="*/ 0 h 32"/>
                  <a:gd name="T28" fmla="*/ 27 w 27"/>
                  <a:gd name="T29" fmla="*/ 0 h 32"/>
                  <a:gd name="T30" fmla="*/ 29 w 27"/>
                  <a:gd name="T31" fmla="*/ 1 h 32"/>
                  <a:gd name="T32" fmla="*/ 31 w 27"/>
                  <a:gd name="T33" fmla="*/ 4 h 32"/>
                  <a:gd name="T34" fmla="*/ 32 w 27"/>
                  <a:gd name="T35" fmla="*/ 8 h 32"/>
                  <a:gd name="T36" fmla="*/ 35 w 27"/>
                  <a:gd name="T37" fmla="*/ 9 h 32"/>
                  <a:gd name="T38" fmla="*/ 35 w 27"/>
                  <a:gd name="T39" fmla="*/ 14 h 32"/>
                  <a:gd name="T40" fmla="*/ 32 w 27"/>
                  <a:gd name="T41" fmla="*/ 18 h 32"/>
                  <a:gd name="T42" fmla="*/ 31 w 27"/>
                  <a:gd name="T43" fmla="*/ 22 h 32"/>
                  <a:gd name="T44" fmla="*/ 31 w 27"/>
                  <a:gd name="T45" fmla="*/ 26 h 32"/>
                  <a:gd name="T46" fmla="*/ 29 w 27"/>
                  <a:gd name="T47" fmla="*/ 29 h 32"/>
                  <a:gd name="T48" fmla="*/ 26 w 27"/>
                  <a:gd name="T49" fmla="*/ 31 h 32"/>
                  <a:gd name="T50" fmla="*/ 23 w 27"/>
                  <a:gd name="T51" fmla="*/ 35 h 32"/>
                  <a:gd name="T52" fmla="*/ 22 w 27"/>
                  <a:gd name="T53" fmla="*/ 36 h 32"/>
                  <a:gd name="T54" fmla="*/ 18 w 27"/>
                  <a:gd name="T55" fmla="*/ 38 h 32"/>
                  <a:gd name="T56" fmla="*/ 17 w 27"/>
                  <a:gd name="T57" fmla="*/ 40 h 32"/>
                  <a:gd name="T58" fmla="*/ 13 w 27"/>
                  <a:gd name="T59" fmla="*/ 40 h 32"/>
                  <a:gd name="T60" fmla="*/ 10 w 27"/>
                  <a:gd name="T61" fmla="*/ 41 h 32"/>
                  <a:gd name="T62" fmla="*/ 9 w 27"/>
                  <a:gd name="T63" fmla="*/ 40 h 32"/>
                  <a:gd name="T64" fmla="*/ 8 w 27"/>
                  <a:gd name="T65" fmla="*/ 40 h 32"/>
                  <a:gd name="T66" fmla="*/ 5 w 27"/>
                  <a:gd name="T67" fmla="*/ 40 h 32"/>
                  <a:gd name="T68" fmla="*/ 4 w 27"/>
                  <a:gd name="T69" fmla="*/ 38 h 32"/>
                  <a:gd name="T70" fmla="*/ 1 w 27"/>
                  <a:gd name="T71" fmla="*/ 36 h 32"/>
                  <a:gd name="T72" fmla="*/ 1 w 27"/>
                  <a:gd name="T73" fmla="*/ 35 h 32"/>
                  <a:gd name="T74" fmla="*/ 1 w 27"/>
                  <a:gd name="T75" fmla="*/ 32 h 32"/>
                  <a:gd name="T76" fmla="*/ 1 w 27"/>
                  <a:gd name="T77" fmla="*/ 31 h 32"/>
                  <a:gd name="T78" fmla="*/ 0 w 27"/>
                  <a:gd name="T79" fmla="*/ 29 h 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7" h="32">
                    <a:moveTo>
                      <a:pt x="0" y="23"/>
                    </a:moveTo>
                    <a:lnTo>
                      <a:pt x="0" y="21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4" y="3"/>
                    </a:lnTo>
                    <a:lnTo>
                      <a:pt x="25" y="4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7" y="10"/>
                    </a:lnTo>
                    <a:lnTo>
                      <a:pt x="27" y="11"/>
                    </a:lnTo>
                    <a:lnTo>
                      <a:pt x="25" y="13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2" y="21"/>
                    </a:lnTo>
                    <a:lnTo>
                      <a:pt x="22" y="23"/>
                    </a:lnTo>
                    <a:lnTo>
                      <a:pt x="21" y="23"/>
                    </a:lnTo>
                    <a:lnTo>
                      <a:pt x="20" y="24"/>
                    </a:lnTo>
                    <a:lnTo>
                      <a:pt x="20" y="25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7" y="28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10" y="31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" name="Freeform 60"/>
              <p:cNvSpPr>
                <a:spLocks/>
              </p:cNvSpPr>
              <p:nvPr/>
            </p:nvSpPr>
            <p:spPr bwMode="auto">
              <a:xfrm>
                <a:off x="3397" y="1104"/>
                <a:ext cx="35" cy="41"/>
              </a:xfrm>
              <a:custGeom>
                <a:avLst/>
                <a:gdLst>
                  <a:gd name="T0" fmla="*/ 0 w 27"/>
                  <a:gd name="T1" fmla="*/ 29 h 31"/>
                  <a:gd name="T2" fmla="*/ 1 w 27"/>
                  <a:gd name="T3" fmla="*/ 25 h 31"/>
                  <a:gd name="T4" fmla="*/ 4 w 27"/>
                  <a:gd name="T5" fmla="*/ 19 h 31"/>
                  <a:gd name="T6" fmla="*/ 5 w 27"/>
                  <a:gd name="T7" fmla="*/ 16 h 31"/>
                  <a:gd name="T8" fmla="*/ 5 w 27"/>
                  <a:gd name="T9" fmla="*/ 13 h 31"/>
                  <a:gd name="T10" fmla="*/ 8 w 27"/>
                  <a:gd name="T11" fmla="*/ 12 h 31"/>
                  <a:gd name="T12" fmla="*/ 9 w 27"/>
                  <a:gd name="T13" fmla="*/ 9 h 31"/>
                  <a:gd name="T14" fmla="*/ 10 w 27"/>
                  <a:gd name="T15" fmla="*/ 8 h 31"/>
                  <a:gd name="T16" fmla="*/ 13 w 27"/>
                  <a:gd name="T17" fmla="*/ 7 h 31"/>
                  <a:gd name="T18" fmla="*/ 14 w 27"/>
                  <a:gd name="T19" fmla="*/ 4 h 31"/>
                  <a:gd name="T20" fmla="*/ 17 w 27"/>
                  <a:gd name="T21" fmla="*/ 3 h 31"/>
                  <a:gd name="T22" fmla="*/ 18 w 27"/>
                  <a:gd name="T23" fmla="*/ 0 h 31"/>
                  <a:gd name="T24" fmla="*/ 22 w 27"/>
                  <a:gd name="T25" fmla="*/ 0 h 31"/>
                  <a:gd name="T26" fmla="*/ 26 w 27"/>
                  <a:gd name="T27" fmla="*/ 0 h 31"/>
                  <a:gd name="T28" fmla="*/ 27 w 27"/>
                  <a:gd name="T29" fmla="*/ 0 h 31"/>
                  <a:gd name="T30" fmla="*/ 29 w 27"/>
                  <a:gd name="T31" fmla="*/ 3 h 31"/>
                  <a:gd name="T32" fmla="*/ 31 w 27"/>
                  <a:gd name="T33" fmla="*/ 4 h 31"/>
                  <a:gd name="T34" fmla="*/ 32 w 27"/>
                  <a:gd name="T35" fmla="*/ 7 h 31"/>
                  <a:gd name="T36" fmla="*/ 35 w 27"/>
                  <a:gd name="T37" fmla="*/ 9 h 31"/>
                  <a:gd name="T38" fmla="*/ 35 w 27"/>
                  <a:gd name="T39" fmla="*/ 13 h 31"/>
                  <a:gd name="T40" fmla="*/ 32 w 27"/>
                  <a:gd name="T41" fmla="*/ 17 h 31"/>
                  <a:gd name="T42" fmla="*/ 31 w 27"/>
                  <a:gd name="T43" fmla="*/ 22 h 31"/>
                  <a:gd name="T44" fmla="*/ 31 w 27"/>
                  <a:gd name="T45" fmla="*/ 26 h 31"/>
                  <a:gd name="T46" fmla="*/ 29 w 27"/>
                  <a:gd name="T47" fmla="*/ 29 h 31"/>
                  <a:gd name="T48" fmla="*/ 26 w 27"/>
                  <a:gd name="T49" fmla="*/ 32 h 31"/>
                  <a:gd name="T50" fmla="*/ 23 w 27"/>
                  <a:gd name="T51" fmla="*/ 34 h 31"/>
                  <a:gd name="T52" fmla="*/ 22 w 27"/>
                  <a:gd name="T53" fmla="*/ 38 h 31"/>
                  <a:gd name="T54" fmla="*/ 18 w 27"/>
                  <a:gd name="T55" fmla="*/ 40 h 31"/>
                  <a:gd name="T56" fmla="*/ 17 w 27"/>
                  <a:gd name="T57" fmla="*/ 41 h 31"/>
                  <a:gd name="T58" fmla="*/ 13 w 27"/>
                  <a:gd name="T59" fmla="*/ 41 h 31"/>
                  <a:gd name="T60" fmla="*/ 10 w 27"/>
                  <a:gd name="T61" fmla="*/ 41 h 31"/>
                  <a:gd name="T62" fmla="*/ 9 w 27"/>
                  <a:gd name="T63" fmla="*/ 41 h 31"/>
                  <a:gd name="T64" fmla="*/ 8 w 27"/>
                  <a:gd name="T65" fmla="*/ 41 h 31"/>
                  <a:gd name="T66" fmla="*/ 5 w 27"/>
                  <a:gd name="T67" fmla="*/ 40 h 31"/>
                  <a:gd name="T68" fmla="*/ 4 w 27"/>
                  <a:gd name="T69" fmla="*/ 40 h 31"/>
                  <a:gd name="T70" fmla="*/ 1 w 27"/>
                  <a:gd name="T71" fmla="*/ 36 h 31"/>
                  <a:gd name="T72" fmla="*/ 1 w 27"/>
                  <a:gd name="T73" fmla="*/ 34 h 31"/>
                  <a:gd name="T74" fmla="*/ 1 w 27"/>
                  <a:gd name="T75" fmla="*/ 34 h 31"/>
                  <a:gd name="T76" fmla="*/ 1 w 27"/>
                  <a:gd name="T77" fmla="*/ 32 h 31"/>
                  <a:gd name="T78" fmla="*/ 0 w 27"/>
                  <a:gd name="T79" fmla="*/ 30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7" h="31">
                    <a:moveTo>
                      <a:pt x="0" y="23"/>
                    </a:moveTo>
                    <a:lnTo>
                      <a:pt x="0" y="22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5"/>
                    </a:lnTo>
                    <a:lnTo>
                      <a:pt x="25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5" y="12"/>
                    </a:lnTo>
                    <a:lnTo>
                      <a:pt x="25" y="13"/>
                    </a:lnTo>
                    <a:lnTo>
                      <a:pt x="25" y="16"/>
                    </a:lnTo>
                    <a:lnTo>
                      <a:pt x="24" y="17"/>
                    </a:lnTo>
                    <a:lnTo>
                      <a:pt x="24" y="19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21" y="23"/>
                    </a:lnTo>
                    <a:lnTo>
                      <a:pt x="20" y="24"/>
                    </a:lnTo>
                    <a:lnTo>
                      <a:pt x="20" y="26"/>
                    </a:lnTo>
                    <a:lnTo>
                      <a:pt x="18" y="26"/>
                    </a:lnTo>
                    <a:lnTo>
                      <a:pt x="17" y="27"/>
                    </a:lnTo>
                    <a:lnTo>
                      <a:pt x="17" y="29"/>
                    </a:lnTo>
                    <a:lnTo>
                      <a:pt x="15" y="29"/>
                    </a:lnTo>
                    <a:lnTo>
                      <a:pt x="14" y="30"/>
                    </a:lnTo>
                    <a:lnTo>
                      <a:pt x="13" y="30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10" y="31"/>
                    </a:lnTo>
                    <a:lnTo>
                      <a:pt x="8" y="31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5" name="Freeform 61"/>
              <p:cNvSpPr>
                <a:spLocks/>
              </p:cNvSpPr>
              <p:nvPr/>
            </p:nvSpPr>
            <p:spPr bwMode="auto">
              <a:xfrm>
                <a:off x="3397" y="1145"/>
                <a:ext cx="35" cy="41"/>
              </a:xfrm>
              <a:custGeom>
                <a:avLst/>
                <a:gdLst>
                  <a:gd name="T0" fmla="*/ 0 w 27"/>
                  <a:gd name="T1" fmla="*/ 27 h 33"/>
                  <a:gd name="T2" fmla="*/ 1 w 27"/>
                  <a:gd name="T3" fmla="*/ 24 h 33"/>
                  <a:gd name="T4" fmla="*/ 4 w 27"/>
                  <a:gd name="T5" fmla="*/ 20 h 33"/>
                  <a:gd name="T6" fmla="*/ 5 w 27"/>
                  <a:gd name="T7" fmla="*/ 16 h 33"/>
                  <a:gd name="T8" fmla="*/ 5 w 27"/>
                  <a:gd name="T9" fmla="*/ 12 h 33"/>
                  <a:gd name="T10" fmla="*/ 8 w 27"/>
                  <a:gd name="T11" fmla="*/ 11 h 33"/>
                  <a:gd name="T12" fmla="*/ 9 w 27"/>
                  <a:gd name="T13" fmla="*/ 9 h 33"/>
                  <a:gd name="T14" fmla="*/ 10 w 27"/>
                  <a:gd name="T15" fmla="*/ 9 h 33"/>
                  <a:gd name="T16" fmla="*/ 13 w 27"/>
                  <a:gd name="T17" fmla="*/ 6 h 33"/>
                  <a:gd name="T18" fmla="*/ 14 w 27"/>
                  <a:gd name="T19" fmla="*/ 4 h 33"/>
                  <a:gd name="T20" fmla="*/ 17 w 27"/>
                  <a:gd name="T21" fmla="*/ 4 h 33"/>
                  <a:gd name="T22" fmla="*/ 18 w 27"/>
                  <a:gd name="T23" fmla="*/ 2 h 33"/>
                  <a:gd name="T24" fmla="*/ 22 w 27"/>
                  <a:gd name="T25" fmla="*/ 0 h 33"/>
                  <a:gd name="T26" fmla="*/ 26 w 27"/>
                  <a:gd name="T27" fmla="*/ 0 h 33"/>
                  <a:gd name="T28" fmla="*/ 27 w 27"/>
                  <a:gd name="T29" fmla="*/ 0 h 33"/>
                  <a:gd name="T30" fmla="*/ 29 w 27"/>
                  <a:gd name="T31" fmla="*/ 2 h 33"/>
                  <a:gd name="T32" fmla="*/ 31 w 27"/>
                  <a:gd name="T33" fmla="*/ 4 h 33"/>
                  <a:gd name="T34" fmla="*/ 32 w 27"/>
                  <a:gd name="T35" fmla="*/ 7 h 33"/>
                  <a:gd name="T36" fmla="*/ 35 w 27"/>
                  <a:gd name="T37" fmla="*/ 11 h 33"/>
                  <a:gd name="T38" fmla="*/ 35 w 27"/>
                  <a:gd name="T39" fmla="*/ 15 h 33"/>
                  <a:gd name="T40" fmla="*/ 32 w 27"/>
                  <a:gd name="T41" fmla="*/ 17 h 33"/>
                  <a:gd name="T42" fmla="*/ 31 w 27"/>
                  <a:gd name="T43" fmla="*/ 21 h 33"/>
                  <a:gd name="T44" fmla="*/ 31 w 27"/>
                  <a:gd name="T45" fmla="*/ 25 h 33"/>
                  <a:gd name="T46" fmla="*/ 29 w 27"/>
                  <a:gd name="T47" fmla="*/ 29 h 33"/>
                  <a:gd name="T48" fmla="*/ 26 w 27"/>
                  <a:gd name="T49" fmla="*/ 30 h 33"/>
                  <a:gd name="T50" fmla="*/ 23 w 27"/>
                  <a:gd name="T51" fmla="*/ 34 h 33"/>
                  <a:gd name="T52" fmla="*/ 22 w 27"/>
                  <a:gd name="T53" fmla="*/ 36 h 33"/>
                  <a:gd name="T54" fmla="*/ 18 w 27"/>
                  <a:gd name="T55" fmla="*/ 37 h 33"/>
                  <a:gd name="T56" fmla="*/ 17 w 27"/>
                  <a:gd name="T57" fmla="*/ 39 h 33"/>
                  <a:gd name="T58" fmla="*/ 13 w 27"/>
                  <a:gd name="T59" fmla="*/ 41 h 33"/>
                  <a:gd name="T60" fmla="*/ 10 w 27"/>
                  <a:gd name="T61" fmla="*/ 41 h 33"/>
                  <a:gd name="T62" fmla="*/ 9 w 27"/>
                  <a:gd name="T63" fmla="*/ 41 h 33"/>
                  <a:gd name="T64" fmla="*/ 8 w 27"/>
                  <a:gd name="T65" fmla="*/ 39 h 33"/>
                  <a:gd name="T66" fmla="*/ 5 w 27"/>
                  <a:gd name="T67" fmla="*/ 39 h 33"/>
                  <a:gd name="T68" fmla="*/ 4 w 27"/>
                  <a:gd name="T69" fmla="*/ 37 h 33"/>
                  <a:gd name="T70" fmla="*/ 1 w 27"/>
                  <a:gd name="T71" fmla="*/ 36 h 33"/>
                  <a:gd name="T72" fmla="*/ 1 w 27"/>
                  <a:gd name="T73" fmla="*/ 34 h 33"/>
                  <a:gd name="T74" fmla="*/ 1 w 27"/>
                  <a:gd name="T75" fmla="*/ 32 h 33"/>
                  <a:gd name="T76" fmla="*/ 1 w 27"/>
                  <a:gd name="T77" fmla="*/ 30 h 33"/>
                  <a:gd name="T78" fmla="*/ 0 w 27"/>
                  <a:gd name="T79" fmla="*/ 30 h 3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7" h="33">
                    <a:moveTo>
                      <a:pt x="0" y="23"/>
                    </a:moveTo>
                    <a:lnTo>
                      <a:pt x="0" y="22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2"/>
                    </a:lnTo>
                    <a:lnTo>
                      <a:pt x="24" y="3"/>
                    </a:lnTo>
                    <a:lnTo>
                      <a:pt x="25" y="5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5" y="13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24" y="17"/>
                    </a:lnTo>
                    <a:lnTo>
                      <a:pt x="24" y="19"/>
                    </a:lnTo>
                    <a:lnTo>
                      <a:pt x="24" y="20"/>
                    </a:lnTo>
                    <a:lnTo>
                      <a:pt x="22" y="22"/>
                    </a:lnTo>
                    <a:lnTo>
                      <a:pt x="22" y="23"/>
                    </a:lnTo>
                    <a:lnTo>
                      <a:pt x="21" y="24"/>
                    </a:lnTo>
                    <a:lnTo>
                      <a:pt x="20" y="24"/>
                    </a:lnTo>
                    <a:lnTo>
                      <a:pt x="20" y="26"/>
                    </a:lnTo>
                    <a:lnTo>
                      <a:pt x="18" y="27"/>
                    </a:lnTo>
                    <a:lnTo>
                      <a:pt x="17" y="29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3" y="31"/>
                    </a:lnTo>
                    <a:lnTo>
                      <a:pt x="11" y="33"/>
                    </a:lnTo>
                    <a:lnTo>
                      <a:pt x="10" y="33"/>
                    </a:lnTo>
                    <a:lnTo>
                      <a:pt x="8" y="33"/>
                    </a:lnTo>
                    <a:lnTo>
                      <a:pt x="7" y="33"/>
                    </a:lnTo>
                    <a:lnTo>
                      <a:pt x="6" y="33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1" y="29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" name="Freeform 62"/>
              <p:cNvSpPr>
                <a:spLocks/>
              </p:cNvSpPr>
              <p:nvPr/>
            </p:nvSpPr>
            <p:spPr bwMode="auto">
              <a:xfrm>
                <a:off x="3397" y="1186"/>
                <a:ext cx="35" cy="41"/>
              </a:xfrm>
              <a:custGeom>
                <a:avLst/>
                <a:gdLst>
                  <a:gd name="T0" fmla="*/ 0 w 27"/>
                  <a:gd name="T1" fmla="*/ 27 h 32"/>
                  <a:gd name="T2" fmla="*/ 1 w 27"/>
                  <a:gd name="T3" fmla="*/ 23 h 32"/>
                  <a:gd name="T4" fmla="*/ 4 w 27"/>
                  <a:gd name="T5" fmla="*/ 19 h 32"/>
                  <a:gd name="T6" fmla="*/ 5 w 27"/>
                  <a:gd name="T7" fmla="*/ 15 h 32"/>
                  <a:gd name="T8" fmla="*/ 5 w 27"/>
                  <a:gd name="T9" fmla="*/ 13 h 32"/>
                  <a:gd name="T10" fmla="*/ 8 w 27"/>
                  <a:gd name="T11" fmla="*/ 10 h 32"/>
                  <a:gd name="T12" fmla="*/ 9 w 27"/>
                  <a:gd name="T13" fmla="*/ 9 h 32"/>
                  <a:gd name="T14" fmla="*/ 10 w 27"/>
                  <a:gd name="T15" fmla="*/ 6 h 32"/>
                  <a:gd name="T16" fmla="*/ 13 w 27"/>
                  <a:gd name="T17" fmla="*/ 5 h 32"/>
                  <a:gd name="T18" fmla="*/ 14 w 27"/>
                  <a:gd name="T19" fmla="*/ 4 h 32"/>
                  <a:gd name="T20" fmla="*/ 17 w 27"/>
                  <a:gd name="T21" fmla="*/ 1 h 32"/>
                  <a:gd name="T22" fmla="*/ 18 w 27"/>
                  <a:gd name="T23" fmla="*/ 0 h 32"/>
                  <a:gd name="T24" fmla="*/ 22 w 27"/>
                  <a:gd name="T25" fmla="*/ 0 h 32"/>
                  <a:gd name="T26" fmla="*/ 26 w 27"/>
                  <a:gd name="T27" fmla="*/ 0 h 32"/>
                  <a:gd name="T28" fmla="*/ 27 w 27"/>
                  <a:gd name="T29" fmla="*/ 0 h 32"/>
                  <a:gd name="T30" fmla="*/ 29 w 27"/>
                  <a:gd name="T31" fmla="*/ 1 h 32"/>
                  <a:gd name="T32" fmla="*/ 31 w 27"/>
                  <a:gd name="T33" fmla="*/ 4 h 32"/>
                  <a:gd name="T34" fmla="*/ 32 w 27"/>
                  <a:gd name="T35" fmla="*/ 6 h 32"/>
                  <a:gd name="T36" fmla="*/ 35 w 27"/>
                  <a:gd name="T37" fmla="*/ 9 h 32"/>
                  <a:gd name="T38" fmla="*/ 35 w 27"/>
                  <a:gd name="T39" fmla="*/ 14 h 32"/>
                  <a:gd name="T40" fmla="*/ 32 w 27"/>
                  <a:gd name="T41" fmla="*/ 18 h 32"/>
                  <a:gd name="T42" fmla="*/ 31 w 27"/>
                  <a:gd name="T43" fmla="*/ 22 h 32"/>
                  <a:gd name="T44" fmla="*/ 31 w 27"/>
                  <a:gd name="T45" fmla="*/ 24 h 32"/>
                  <a:gd name="T46" fmla="*/ 29 w 27"/>
                  <a:gd name="T47" fmla="*/ 28 h 32"/>
                  <a:gd name="T48" fmla="*/ 26 w 27"/>
                  <a:gd name="T49" fmla="*/ 31 h 32"/>
                  <a:gd name="T50" fmla="*/ 23 w 27"/>
                  <a:gd name="T51" fmla="*/ 35 h 32"/>
                  <a:gd name="T52" fmla="*/ 22 w 27"/>
                  <a:gd name="T53" fmla="*/ 36 h 32"/>
                  <a:gd name="T54" fmla="*/ 18 w 27"/>
                  <a:gd name="T55" fmla="*/ 37 h 32"/>
                  <a:gd name="T56" fmla="*/ 17 w 27"/>
                  <a:gd name="T57" fmla="*/ 40 h 32"/>
                  <a:gd name="T58" fmla="*/ 13 w 27"/>
                  <a:gd name="T59" fmla="*/ 40 h 32"/>
                  <a:gd name="T60" fmla="*/ 10 w 27"/>
                  <a:gd name="T61" fmla="*/ 41 h 32"/>
                  <a:gd name="T62" fmla="*/ 9 w 27"/>
                  <a:gd name="T63" fmla="*/ 40 h 32"/>
                  <a:gd name="T64" fmla="*/ 8 w 27"/>
                  <a:gd name="T65" fmla="*/ 40 h 32"/>
                  <a:gd name="T66" fmla="*/ 5 w 27"/>
                  <a:gd name="T67" fmla="*/ 40 h 32"/>
                  <a:gd name="T68" fmla="*/ 4 w 27"/>
                  <a:gd name="T69" fmla="*/ 37 h 32"/>
                  <a:gd name="T70" fmla="*/ 1 w 27"/>
                  <a:gd name="T71" fmla="*/ 36 h 32"/>
                  <a:gd name="T72" fmla="*/ 1 w 27"/>
                  <a:gd name="T73" fmla="*/ 35 h 32"/>
                  <a:gd name="T74" fmla="*/ 1 w 27"/>
                  <a:gd name="T75" fmla="*/ 32 h 32"/>
                  <a:gd name="T76" fmla="*/ 1 w 27"/>
                  <a:gd name="T77" fmla="*/ 31 h 32"/>
                  <a:gd name="T78" fmla="*/ 0 w 27"/>
                  <a:gd name="T79" fmla="*/ 28 h 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7" h="32">
                    <a:moveTo>
                      <a:pt x="0" y="22"/>
                    </a:moveTo>
                    <a:lnTo>
                      <a:pt x="0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4" y="3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7" y="8"/>
                    </a:lnTo>
                    <a:lnTo>
                      <a:pt x="27" y="11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22" y="22"/>
                    </a:lnTo>
                    <a:lnTo>
                      <a:pt x="21" y="22"/>
                    </a:lnTo>
                    <a:lnTo>
                      <a:pt x="20" y="24"/>
                    </a:lnTo>
                    <a:lnTo>
                      <a:pt x="20" y="25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7" y="28"/>
                    </a:lnTo>
                    <a:lnTo>
                      <a:pt x="15" y="29"/>
                    </a:lnTo>
                    <a:lnTo>
                      <a:pt x="14" y="29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10" y="31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3" y="29"/>
                    </a:lnTo>
                    <a:lnTo>
                      <a:pt x="3" y="28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" name="Freeform 63"/>
              <p:cNvSpPr>
                <a:spLocks/>
              </p:cNvSpPr>
              <p:nvPr/>
            </p:nvSpPr>
            <p:spPr bwMode="auto">
              <a:xfrm>
                <a:off x="3397" y="1227"/>
                <a:ext cx="35" cy="41"/>
              </a:xfrm>
              <a:custGeom>
                <a:avLst/>
                <a:gdLst>
                  <a:gd name="T0" fmla="*/ 0 w 27"/>
                  <a:gd name="T1" fmla="*/ 28 h 32"/>
                  <a:gd name="T2" fmla="*/ 1 w 27"/>
                  <a:gd name="T3" fmla="*/ 24 h 32"/>
                  <a:gd name="T4" fmla="*/ 4 w 27"/>
                  <a:gd name="T5" fmla="*/ 19 h 32"/>
                  <a:gd name="T6" fmla="*/ 5 w 27"/>
                  <a:gd name="T7" fmla="*/ 15 h 32"/>
                  <a:gd name="T8" fmla="*/ 5 w 27"/>
                  <a:gd name="T9" fmla="*/ 14 h 32"/>
                  <a:gd name="T10" fmla="*/ 8 w 27"/>
                  <a:gd name="T11" fmla="*/ 13 h 32"/>
                  <a:gd name="T12" fmla="*/ 9 w 27"/>
                  <a:gd name="T13" fmla="*/ 10 h 32"/>
                  <a:gd name="T14" fmla="*/ 10 w 27"/>
                  <a:gd name="T15" fmla="*/ 9 h 32"/>
                  <a:gd name="T16" fmla="*/ 13 w 27"/>
                  <a:gd name="T17" fmla="*/ 6 h 32"/>
                  <a:gd name="T18" fmla="*/ 14 w 27"/>
                  <a:gd name="T19" fmla="*/ 5 h 32"/>
                  <a:gd name="T20" fmla="*/ 17 w 27"/>
                  <a:gd name="T21" fmla="*/ 4 h 32"/>
                  <a:gd name="T22" fmla="*/ 18 w 27"/>
                  <a:gd name="T23" fmla="*/ 1 h 32"/>
                  <a:gd name="T24" fmla="*/ 22 w 27"/>
                  <a:gd name="T25" fmla="*/ 1 h 32"/>
                  <a:gd name="T26" fmla="*/ 26 w 27"/>
                  <a:gd name="T27" fmla="*/ 0 h 32"/>
                  <a:gd name="T28" fmla="*/ 27 w 27"/>
                  <a:gd name="T29" fmla="*/ 1 h 32"/>
                  <a:gd name="T30" fmla="*/ 29 w 27"/>
                  <a:gd name="T31" fmla="*/ 1 h 32"/>
                  <a:gd name="T32" fmla="*/ 31 w 27"/>
                  <a:gd name="T33" fmla="*/ 5 h 32"/>
                  <a:gd name="T34" fmla="*/ 32 w 27"/>
                  <a:gd name="T35" fmla="*/ 6 h 32"/>
                  <a:gd name="T36" fmla="*/ 35 w 27"/>
                  <a:gd name="T37" fmla="*/ 10 h 32"/>
                  <a:gd name="T38" fmla="*/ 35 w 27"/>
                  <a:gd name="T39" fmla="*/ 14 h 32"/>
                  <a:gd name="T40" fmla="*/ 32 w 27"/>
                  <a:gd name="T41" fmla="*/ 18 h 32"/>
                  <a:gd name="T42" fmla="*/ 31 w 27"/>
                  <a:gd name="T43" fmla="*/ 23 h 32"/>
                  <a:gd name="T44" fmla="*/ 31 w 27"/>
                  <a:gd name="T45" fmla="*/ 24 h 32"/>
                  <a:gd name="T46" fmla="*/ 29 w 27"/>
                  <a:gd name="T47" fmla="*/ 28 h 32"/>
                  <a:gd name="T48" fmla="*/ 26 w 27"/>
                  <a:gd name="T49" fmla="*/ 32 h 32"/>
                  <a:gd name="T50" fmla="*/ 23 w 27"/>
                  <a:gd name="T51" fmla="*/ 35 h 32"/>
                  <a:gd name="T52" fmla="*/ 22 w 27"/>
                  <a:gd name="T53" fmla="*/ 37 h 32"/>
                  <a:gd name="T54" fmla="*/ 18 w 27"/>
                  <a:gd name="T55" fmla="*/ 40 h 32"/>
                  <a:gd name="T56" fmla="*/ 17 w 27"/>
                  <a:gd name="T57" fmla="*/ 41 h 32"/>
                  <a:gd name="T58" fmla="*/ 13 w 27"/>
                  <a:gd name="T59" fmla="*/ 41 h 32"/>
                  <a:gd name="T60" fmla="*/ 10 w 27"/>
                  <a:gd name="T61" fmla="*/ 41 h 32"/>
                  <a:gd name="T62" fmla="*/ 9 w 27"/>
                  <a:gd name="T63" fmla="*/ 41 h 32"/>
                  <a:gd name="T64" fmla="*/ 8 w 27"/>
                  <a:gd name="T65" fmla="*/ 41 h 32"/>
                  <a:gd name="T66" fmla="*/ 5 w 27"/>
                  <a:gd name="T67" fmla="*/ 40 h 32"/>
                  <a:gd name="T68" fmla="*/ 4 w 27"/>
                  <a:gd name="T69" fmla="*/ 37 h 32"/>
                  <a:gd name="T70" fmla="*/ 1 w 27"/>
                  <a:gd name="T71" fmla="*/ 36 h 32"/>
                  <a:gd name="T72" fmla="*/ 1 w 27"/>
                  <a:gd name="T73" fmla="*/ 35 h 32"/>
                  <a:gd name="T74" fmla="*/ 1 w 27"/>
                  <a:gd name="T75" fmla="*/ 35 h 32"/>
                  <a:gd name="T76" fmla="*/ 1 w 27"/>
                  <a:gd name="T77" fmla="*/ 32 h 32"/>
                  <a:gd name="T78" fmla="*/ 0 w 27"/>
                  <a:gd name="T79" fmla="*/ 31 h 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7" h="32">
                    <a:moveTo>
                      <a:pt x="0" y="24"/>
                    </a:moveTo>
                    <a:lnTo>
                      <a:pt x="0" y="22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6" y="10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5" y="7"/>
                    </a:lnTo>
                    <a:lnTo>
                      <a:pt x="27" y="8"/>
                    </a:lnTo>
                    <a:lnTo>
                      <a:pt x="27" y="10"/>
                    </a:lnTo>
                    <a:lnTo>
                      <a:pt x="27" y="11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4" y="18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22" y="22"/>
                    </a:lnTo>
                    <a:lnTo>
                      <a:pt x="21" y="24"/>
                    </a:lnTo>
                    <a:lnTo>
                      <a:pt x="20" y="25"/>
                    </a:lnTo>
                    <a:lnTo>
                      <a:pt x="20" y="27"/>
                    </a:lnTo>
                    <a:lnTo>
                      <a:pt x="18" y="27"/>
                    </a:lnTo>
                    <a:lnTo>
                      <a:pt x="17" y="28"/>
                    </a:lnTo>
                    <a:lnTo>
                      <a:pt x="17" y="29"/>
                    </a:lnTo>
                    <a:lnTo>
                      <a:pt x="15" y="29"/>
                    </a:lnTo>
                    <a:lnTo>
                      <a:pt x="14" y="31"/>
                    </a:lnTo>
                    <a:lnTo>
                      <a:pt x="13" y="31"/>
                    </a:lnTo>
                    <a:lnTo>
                      <a:pt x="13" y="32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3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" name="Freeform 64"/>
              <p:cNvSpPr>
                <a:spLocks/>
              </p:cNvSpPr>
              <p:nvPr/>
            </p:nvSpPr>
            <p:spPr bwMode="auto">
              <a:xfrm>
                <a:off x="3397" y="1268"/>
                <a:ext cx="35" cy="44"/>
              </a:xfrm>
              <a:custGeom>
                <a:avLst/>
                <a:gdLst>
                  <a:gd name="T0" fmla="*/ 0 w 27"/>
                  <a:gd name="T1" fmla="*/ 28 h 33"/>
                  <a:gd name="T2" fmla="*/ 1 w 27"/>
                  <a:gd name="T3" fmla="*/ 24 h 33"/>
                  <a:gd name="T4" fmla="*/ 4 w 27"/>
                  <a:gd name="T5" fmla="*/ 21 h 33"/>
                  <a:gd name="T6" fmla="*/ 5 w 27"/>
                  <a:gd name="T7" fmla="*/ 17 h 33"/>
                  <a:gd name="T8" fmla="*/ 5 w 27"/>
                  <a:gd name="T9" fmla="*/ 13 h 33"/>
                  <a:gd name="T10" fmla="*/ 8 w 27"/>
                  <a:gd name="T11" fmla="*/ 12 h 33"/>
                  <a:gd name="T12" fmla="*/ 9 w 27"/>
                  <a:gd name="T13" fmla="*/ 9 h 33"/>
                  <a:gd name="T14" fmla="*/ 10 w 27"/>
                  <a:gd name="T15" fmla="*/ 8 h 33"/>
                  <a:gd name="T16" fmla="*/ 13 w 27"/>
                  <a:gd name="T17" fmla="*/ 5 h 33"/>
                  <a:gd name="T18" fmla="*/ 14 w 27"/>
                  <a:gd name="T19" fmla="*/ 4 h 33"/>
                  <a:gd name="T20" fmla="*/ 17 w 27"/>
                  <a:gd name="T21" fmla="*/ 3 h 33"/>
                  <a:gd name="T22" fmla="*/ 18 w 27"/>
                  <a:gd name="T23" fmla="*/ 3 h 33"/>
                  <a:gd name="T24" fmla="*/ 22 w 27"/>
                  <a:gd name="T25" fmla="*/ 0 h 33"/>
                  <a:gd name="T26" fmla="*/ 26 w 27"/>
                  <a:gd name="T27" fmla="*/ 0 h 33"/>
                  <a:gd name="T28" fmla="*/ 27 w 27"/>
                  <a:gd name="T29" fmla="*/ 0 h 33"/>
                  <a:gd name="T30" fmla="*/ 29 w 27"/>
                  <a:gd name="T31" fmla="*/ 3 h 33"/>
                  <a:gd name="T32" fmla="*/ 31 w 27"/>
                  <a:gd name="T33" fmla="*/ 4 h 33"/>
                  <a:gd name="T34" fmla="*/ 32 w 27"/>
                  <a:gd name="T35" fmla="*/ 8 h 33"/>
                  <a:gd name="T36" fmla="*/ 35 w 27"/>
                  <a:gd name="T37" fmla="*/ 12 h 33"/>
                  <a:gd name="T38" fmla="*/ 35 w 27"/>
                  <a:gd name="T39" fmla="*/ 15 h 33"/>
                  <a:gd name="T40" fmla="*/ 32 w 27"/>
                  <a:gd name="T41" fmla="*/ 19 h 33"/>
                  <a:gd name="T42" fmla="*/ 31 w 27"/>
                  <a:gd name="T43" fmla="*/ 23 h 33"/>
                  <a:gd name="T44" fmla="*/ 31 w 27"/>
                  <a:gd name="T45" fmla="*/ 27 h 33"/>
                  <a:gd name="T46" fmla="*/ 29 w 27"/>
                  <a:gd name="T47" fmla="*/ 31 h 33"/>
                  <a:gd name="T48" fmla="*/ 26 w 27"/>
                  <a:gd name="T49" fmla="*/ 32 h 33"/>
                  <a:gd name="T50" fmla="*/ 23 w 27"/>
                  <a:gd name="T51" fmla="*/ 36 h 33"/>
                  <a:gd name="T52" fmla="*/ 22 w 27"/>
                  <a:gd name="T53" fmla="*/ 37 h 33"/>
                  <a:gd name="T54" fmla="*/ 18 w 27"/>
                  <a:gd name="T55" fmla="*/ 40 h 33"/>
                  <a:gd name="T56" fmla="*/ 17 w 27"/>
                  <a:gd name="T57" fmla="*/ 41 h 33"/>
                  <a:gd name="T58" fmla="*/ 13 w 27"/>
                  <a:gd name="T59" fmla="*/ 44 h 33"/>
                  <a:gd name="T60" fmla="*/ 10 w 27"/>
                  <a:gd name="T61" fmla="*/ 44 h 33"/>
                  <a:gd name="T62" fmla="*/ 9 w 27"/>
                  <a:gd name="T63" fmla="*/ 44 h 33"/>
                  <a:gd name="T64" fmla="*/ 8 w 27"/>
                  <a:gd name="T65" fmla="*/ 41 h 33"/>
                  <a:gd name="T66" fmla="*/ 5 w 27"/>
                  <a:gd name="T67" fmla="*/ 41 h 33"/>
                  <a:gd name="T68" fmla="*/ 4 w 27"/>
                  <a:gd name="T69" fmla="*/ 40 h 33"/>
                  <a:gd name="T70" fmla="*/ 1 w 27"/>
                  <a:gd name="T71" fmla="*/ 37 h 33"/>
                  <a:gd name="T72" fmla="*/ 1 w 27"/>
                  <a:gd name="T73" fmla="*/ 36 h 33"/>
                  <a:gd name="T74" fmla="*/ 1 w 27"/>
                  <a:gd name="T75" fmla="*/ 35 h 33"/>
                  <a:gd name="T76" fmla="*/ 1 w 27"/>
                  <a:gd name="T77" fmla="*/ 32 h 33"/>
                  <a:gd name="T78" fmla="*/ 0 w 27"/>
                  <a:gd name="T79" fmla="*/ 32 h 3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7" h="33">
                    <a:moveTo>
                      <a:pt x="0" y="23"/>
                    </a:moveTo>
                    <a:lnTo>
                      <a:pt x="0" y="21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2"/>
                    </a:lnTo>
                    <a:lnTo>
                      <a:pt x="24" y="3"/>
                    </a:lnTo>
                    <a:lnTo>
                      <a:pt x="25" y="4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7" y="11"/>
                    </a:lnTo>
                    <a:lnTo>
                      <a:pt x="25" y="13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2" y="21"/>
                    </a:lnTo>
                    <a:lnTo>
                      <a:pt x="22" y="23"/>
                    </a:lnTo>
                    <a:lnTo>
                      <a:pt x="21" y="23"/>
                    </a:lnTo>
                    <a:lnTo>
                      <a:pt x="20" y="24"/>
                    </a:lnTo>
                    <a:lnTo>
                      <a:pt x="20" y="26"/>
                    </a:lnTo>
                    <a:lnTo>
                      <a:pt x="18" y="27"/>
                    </a:lnTo>
                    <a:lnTo>
                      <a:pt x="17" y="28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3" y="31"/>
                    </a:lnTo>
                    <a:lnTo>
                      <a:pt x="11" y="33"/>
                    </a:lnTo>
                    <a:lnTo>
                      <a:pt x="10" y="33"/>
                    </a:lnTo>
                    <a:lnTo>
                      <a:pt x="8" y="33"/>
                    </a:lnTo>
                    <a:lnTo>
                      <a:pt x="7" y="33"/>
                    </a:lnTo>
                    <a:lnTo>
                      <a:pt x="6" y="33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9" name="Freeform 65"/>
              <p:cNvSpPr>
                <a:spLocks/>
              </p:cNvSpPr>
              <p:nvPr/>
            </p:nvSpPr>
            <p:spPr bwMode="auto">
              <a:xfrm>
                <a:off x="3397" y="1312"/>
                <a:ext cx="35" cy="41"/>
              </a:xfrm>
              <a:custGeom>
                <a:avLst/>
                <a:gdLst>
                  <a:gd name="T0" fmla="*/ 0 w 27"/>
                  <a:gd name="T1" fmla="*/ 28 h 31"/>
                  <a:gd name="T2" fmla="*/ 1 w 27"/>
                  <a:gd name="T3" fmla="*/ 24 h 31"/>
                  <a:gd name="T4" fmla="*/ 4 w 27"/>
                  <a:gd name="T5" fmla="*/ 20 h 31"/>
                  <a:gd name="T6" fmla="*/ 5 w 27"/>
                  <a:gd name="T7" fmla="*/ 16 h 31"/>
                  <a:gd name="T8" fmla="*/ 5 w 27"/>
                  <a:gd name="T9" fmla="*/ 12 h 31"/>
                  <a:gd name="T10" fmla="*/ 8 w 27"/>
                  <a:gd name="T11" fmla="*/ 11 h 31"/>
                  <a:gd name="T12" fmla="*/ 9 w 27"/>
                  <a:gd name="T13" fmla="*/ 9 h 31"/>
                  <a:gd name="T14" fmla="*/ 10 w 27"/>
                  <a:gd name="T15" fmla="*/ 7 h 31"/>
                  <a:gd name="T16" fmla="*/ 13 w 27"/>
                  <a:gd name="T17" fmla="*/ 5 h 31"/>
                  <a:gd name="T18" fmla="*/ 14 w 27"/>
                  <a:gd name="T19" fmla="*/ 3 h 31"/>
                  <a:gd name="T20" fmla="*/ 17 w 27"/>
                  <a:gd name="T21" fmla="*/ 1 h 31"/>
                  <a:gd name="T22" fmla="*/ 18 w 27"/>
                  <a:gd name="T23" fmla="*/ 0 h 31"/>
                  <a:gd name="T24" fmla="*/ 22 w 27"/>
                  <a:gd name="T25" fmla="*/ 0 h 31"/>
                  <a:gd name="T26" fmla="*/ 26 w 27"/>
                  <a:gd name="T27" fmla="*/ 0 h 31"/>
                  <a:gd name="T28" fmla="*/ 27 w 27"/>
                  <a:gd name="T29" fmla="*/ 0 h 31"/>
                  <a:gd name="T30" fmla="*/ 29 w 27"/>
                  <a:gd name="T31" fmla="*/ 1 h 31"/>
                  <a:gd name="T32" fmla="*/ 31 w 27"/>
                  <a:gd name="T33" fmla="*/ 3 h 31"/>
                  <a:gd name="T34" fmla="*/ 32 w 27"/>
                  <a:gd name="T35" fmla="*/ 5 h 31"/>
                  <a:gd name="T36" fmla="*/ 35 w 27"/>
                  <a:gd name="T37" fmla="*/ 9 h 31"/>
                  <a:gd name="T38" fmla="*/ 35 w 27"/>
                  <a:gd name="T39" fmla="*/ 12 h 31"/>
                  <a:gd name="T40" fmla="*/ 32 w 27"/>
                  <a:gd name="T41" fmla="*/ 19 h 31"/>
                  <a:gd name="T42" fmla="*/ 31 w 27"/>
                  <a:gd name="T43" fmla="*/ 21 h 31"/>
                  <a:gd name="T44" fmla="*/ 31 w 27"/>
                  <a:gd name="T45" fmla="*/ 25 h 31"/>
                  <a:gd name="T46" fmla="*/ 29 w 27"/>
                  <a:gd name="T47" fmla="*/ 28 h 31"/>
                  <a:gd name="T48" fmla="*/ 26 w 27"/>
                  <a:gd name="T49" fmla="*/ 32 h 31"/>
                  <a:gd name="T50" fmla="*/ 23 w 27"/>
                  <a:gd name="T51" fmla="*/ 34 h 31"/>
                  <a:gd name="T52" fmla="*/ 22 w 27"/>
                  <a:gd name="T53" fmla="*/ 37 h 31"/>
                  <a:gd name="T54" fmla="*/ 18 w 27"/>
                  <a:gd name="T55" fmla="*/ 38 h 31"/>
                  <a:gd name="T56" fmla="*/ 17 w 27"/>
                  <a:gd name="T57" fmla="*/ 41 h 31"/>
                  <a:gd name="T58" fmla="*/ 13 w 27"/>
                  <a:gd name="T59" fmla="*/ 41 h 31"/>
                  <a:gd name="T60" fmla="*/ 10 w 27"/>
                  <a:gd name="T61" fmla="*/ 41 h 31"/>
                  <a:gd name="T62" fmla="*/ 9 w 27"/>
                  <a:gd name="T63" fmla="*/ 41 h 31"/>
                  <a:gd name="T64" fmla="*/ 8 w 27"/>
                  <a:gd name="T65" fmla="*/ 41 h 31"/>
                  <a:gd name="T66" fmla="*/ 5 w 27"/>
                  <a:gd name="T67" fmla="*/ 41 h 31"/>
                  <a:gd name="T68" fmla="*/ 4 w 27"/>
                  <a:gd name="T69" fmla="*/ 38 h 31"/>
                  <a:gd name="T70" fmla="*/ 1 w 27"/>
                  <a:gd name="T71" fmla="*/ 37 h 31"/>
                  <a:gd name="T72" fmla="*/ 1 w 27"/>
                  <a:gd name="T73" fmla="*/ 34 h 31"/>
                  <a:gd name="T74" fmla="*/ 1 w 27"/>
                  <a:gd name="T75" fmla="*/ 33 h 31"/>
                  <a:gd name="T76" fmla="*/ 1 w 27"/>
                  <a:gd name="T77" fmla="*/ 32 h 31"/>
                  <a:gd name="T78" fmla="*/ 0 w 27"/>
                  <a:gd name="T79" fmla="*/ 29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7" h="31">
                    <a:moveTo>
                      <a:pt x="0" y="22"/>
                    </a:moveTo>
                    <a:lnTo>
                      <a:pt x="0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11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4" y="2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4" y="16"/>
                    </a:lnTo>
                    <a:lnTo>
                      <a:pt x="24" y="18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21" y="22"/>
                    </a:lnTo>
                    <a:lnTo>
                      <a:pt x="20" y="24"/>
                    </a:lnTo>
                    <a:lnTo>
                      <a:pt x="20" y="25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15" y="28"/>
                    </a:lnTo>
                    <a:lnTo>
                      <a:pt x="14" y="29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10" y="31"/>
                    </a:lnTo>
                    <a:lnTo>
                      <a:pt x="8" y="31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3" y="29"/>
                    </a:lnTo>
                    <a:lnTo>
                      <a:pt x="3" y="28"/>
                    </a:lnTo>
                    <a:lnTo>
                      <a:pt x="1" y="28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0" name="Freeform 66"/>
              <p:cNvSpPr>
                <a:spLocks/>
              </p:cNvSpPr>
              <p:nvPr/>
            </p:nvSpPr>
            <p:spPr bwMode="auto">
              <a:xfrm>
                <a:off x="3397" y="1353"/>
                <a:ext cx="35" cy="38"/>
              </a:xfrm>
              <a:custGeom>
                <a:avLst/>
                <a:gdLst>
                  <a:gd name="T0" fmla="*/ 0 w 27"/>
                  <a:gd name="T1" fmla="*/ 26 h 32"/>
                  <a:gd name="T2" fmla="*/ 1 w 27"/>
                  <a:gd name="T3" fmla="*/ 21 h 32"/>
                  <a:gd name="T4" fmla="*/ 4 w 27"/>
                  <a:gd name="T5" fmla="*/ 18 h 32"/>
                  <a:gd name="T6" fmla="*/ 5 w 27"/>
                  <a:gd name="T7" fmla="*/ 14 h 32"/>
                  <a:gd name="T8" fmla="*/ 5 w 27"/>
                  <a:gd name="T9" fmla="*/ 13 h 32"/>
                  <a:gd name="T10" fmla="*/ 8 w 27"/>
                  <a:gd name="T11" fmla="*/ 11 h 32"/>
                  <a:gd name="T12" fmla="*/ 9 w 27"/>
                  <a:gd name="T13" fmla="*/ 10 h 32"/>
                  <a:gd name="T14" fmla="*/ 10 w 27"/>
                  <a:gd name="T15" fmla="*/ 8 h 32"/>
                  <a:gd name="T16" fmla="*/ 13 w 27"/>
                  <a:gd name="T17" fmla="*/ 6 h 32"/>
                  <a:gd name="T18" fmla="*/ 14 w 27"/>
                  <a:gd name="T19" fmla="*/ 5 h 32"/>
                  <a:gd name="T20" fmla="*/ 17 w 27"/>
                  <a:gd name="T21" fmla="*/ 2 h 32"/>
                  <a:gd name="T22" fmla="*/ 18 w 27"/>
                  <a:gd name="T23" fmla="*/ 1 h 32"/>
                  <a:gd name="T24" fmla="*/ 22 w 27"/>
                  <a:gd name="T25" fmla="*/ 1 h 32"/>
                  <a:gd name="T26" fmla="*/ 26 w 27"/>
                  <a:gd name="T27" fmla="*/ 0 h 32"/>
                  <a:gd name="T28" fmla="*/ 27 w 27"/>
                  <a:gd name="T29" fmla="*/ 1 h 32"/>
                  <a:gd name="T30" fmla="*/ 29 w 27"/>
                  <a:gd name="T31" fmla="*/ 1 h 32"/>
                  <a:gd name="T32" fmla="*/ 31 w 27"/>
                  <a:gd name="T33" fmla="*/ 5 h 32"/>
                  <a:gd name="T34" fmla="*/ 32 w 27"/>
                  <a:gd name="T35" fmla="*/ 6 h 32"/>
                  <a:gd name="T36" fmla="*/ 35 w 27"/>
                  <a:gd name="T37" fmla="*/ 10 h 32"/>
                  <a:gd name="T38" fmla="*/ 35 w 27"/>
                  <a:gd name="T39" fmla="*/ 13 h 32"/>
                  <a:gd name="T40" fmla="*/ 32 w 27"/>
                  <a:gd name="T41" fmla="*/ 17 h 32"/>
                  <a:gd name="T42" fmla="*/ 31 w 27"/>
                  <a:gd name="T43" fmla="*/ 19 h 32"/>
                  <a:gd name="T44" fmla="*/ 31 w 27"/>
                  <a:gd name="T45" fmla="*/ 23 h 32"/>
                  <a:gd name="T46" fmla="*/ 29 w 27"/>
                  <a:gd name="T47" fmla="*/ 26 h 32"/>
                  <a:gd name="T48" fmla="*/ 26 w 27"/>
                  <a:gd name="T49" fmla="*/ 30 h 32"/>
                  <a:gd name="T50" fmla="*/ 23 w 27"/>
                  <a:gd name="T51" fmla="*/ 31 h 32"/>
                  <a:gd name="T52" fmla="*/ 22 w 27"/>
                  <a:gd name="T53" fmla="*/ 34 h 32"/>
                  <a:gd name="T54" fmla="*/ 18 w 27"/>
                  <a:gd name="T55" fmla="*/ 37 h 32"/>
                  <a:gd name="T56" fmla="*/ 17 w 27"/>
                  <a:gd name="T57" fmla="*/ 38 h 32"/>
                  <a:gd name="T58" fmla="*/ 13 w 27"/>
                  <a:gd name="T59" fmla="*/ 38 h 32"/>
                  <a:gd name="T60" fmla="*/ 10 w 27"/>
                  <a:gd name="T61" fmla="*/ 38 h 32"/>
                  <a:gd name="T62" fmla="*/ 9 w 27"/>
                  <a:gd name="T63" fmla="*/ 38 h 32"/>
                  <a:gd name="T64" fmla="*/ 8 w 27"/>
                  <a:gd name="T65" fmla="*/ 38 h 32"/>
                  <a:gd name="T66" fmla="*/ 5 w 27"/>
                  <a:gd name="T67" fmla="*/ 37 h 32"/>
                  <a:gd name="T68" fmla="*/ 4 w 27"/>
                  <a:gd name="T69" fmla="*/ 34 h 32"/>
                  <a:gd name="T70" fmla="*/ 1 w 27"/>
                  <a:gd name="T71" fmla="*/ 33 h 32"/>
                  <a:gd name="T72" fmla="*/ 1 w 27"/>
                  <a:gd name="T73" fmla="*/ 31 h 32"/>
                  <a:gd name="T74" fmla="*/ 1 w 27"/>
                  <a:gd name="T75" fmla="*/ 30 h 32"/>
                  <a:gd name="T76" fmla="*/ 1 w 27"/>
                  <a:gd name="T77" fmla="*/ 30 h 32"/>
                  <a:gd name="T78" fmla="*/ 0 w 27"/>
                  <a:gd name="T79" fmla="*/ 29 h 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7" h="32">
                    <a:moveTo>
                      <a:pt x="0" y="24"/>
                    </a:moveTo>
                    <a:lnTo>
                      <a:pt x="0" y="22"/>
                    </a:lnTo>
                    <a:lnTo>
                      <a:pt x="1" y="21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5" y="7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4" y="16"/>
                    </a:lnTo>
                    <a:lnTo>
                      <a:pt x="24" y="18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22" y="22"/>
                    </a:lnTo>
                    <a:lnTo>
                      <a:pt x="21" y="24"/>
                    </a:lnTo>
                    <a:lnTo>
                      <a:pt x="20" y="25"/>
                    </a:lnTo>
                    <a:lnTo>
                      <a:pt x="18" y="26"/>
                    </a:lnTo>
                    <a:lnTo>
                      <a:pt x="17" y="28"/>
                    </a:lnTo>
                    <a:lnTo>
                      <a:pt x="17" y="29"/>
                    </a:lnTo>
                    <a:lnTo>
                      <a:pt x="15" y="29"/>
                    </a:lnTo>
                    <a:lnTo>
                      <a:pt x="14" y="31"/>
                    </a:lnTo>
                    <a:lnTo>
                      <a:pt x="13" y="31"/>
                    </a:lnTo>
                    <a:lnTo>
                      <a:pt x="13" y="32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3" y="29"/>
                    </a:lnTo>
                    <a:lnTo>
                      <a:pt x="1" y="28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" name="Freeform 67"/>
              <p:cNvSpPr>
                <a:spLocks/>
              </p:cNvSpPr>
              <p:nvPr/>
            </p:nvSpPr>
            <p:spPr bwMode="auto">
              <a:xfrm>
                <a:off x="3400" y="1391"/>
                <a:ext cx="32" cy="44"/>
              </a:xfrm>
              <a:custGeom>
                <a:avLst/>
                <a:gdLst>
                  <a:gd name="T0" fmla="*/ 0 w 26"/>
                  <a:gd name="T1" fmla="*/ 29 h 32"/>
                  <a:gd name="T2" fmla="*/ 0 w 26"/>
                  <a:gd name="T3" fmla="*/ 25 h 32"/>
                  <a:gd name="T4" fmla="*/ 2 w 26"/>
                  <a:gd name="T5" fmla="*/ 21 h 32"/>
                  <a:gd name="T6" fmla="*/ 4 w 26"/>
                  <a:gd name="T7" fmla="*/ 17 h 32"/>
                  <a:gd name="T8" fmla="*/ 6 w 26"/>
                  <a:gd name="T9" fmla="*/ 12 h 32"/>
                  <a:gd name="T10" fmla="*/ 6 w 26"/>
                  <a:gd name="T11" fmla="*/ 11 h 32"/>
                  <a:gd name="T12" fmla="*/ 7 w 26"/>
                  <a:gd name="T13" fmla="*/ 10 h 32"/>
                  <a:gd name="T14" fmla="*/ 9 w 26"/>
                  <a:gd name="T15" fmla="*/ 7 h 32"/>
                  <a:gd name="T16" fmla="*/ 11 w 26"/>
                  <a:gd name="T17" fmla="*/ 6 h 32"/>
                  <a:gd name="T18" fmla="*/ 12 w 26"/>
                  <a:gd name="T19" fmla="*/ 3 h 32"/>
                  <a:gd name="T20" fmla="*/ 15 w 26"/>
                  <a:gd name="T21" fmla="*/ 1 h 32"/>
                  <a:gd name="T22" fmla="*/ 17 w 26"/>
                  <a:gd name="T23" fmla="*/ 0 h 32"/>
                  <a:gd name="T24" fmla="*/ 20 w 26"/>
                  <a:gd name="T25" fmla="*/ 0 h 32"/>
                  <a:gd name="T26" fmla="*/ 23 w 26"/>
                  <a:gd name="T27" fmla="*/ 0 h 32"/>
                  <a:gd name="T28" fmla="*/ 25 w 26"/>
                  <a:gd name="T29" fmla="*/ 0 h 32"/>
                  <a:gd name="T30" fmla="*/ 28 w 26"/>
                  <a:gd name="T31" fmla="*/ 1 h 32"/>
                  <a:gd name="T32" fmla="*/ 30 w 26"/>
                  <a:gd name="T33" fmla="*/ 3 h 32"/>
                  <a:gd name="T34" fmla="*/ 30 w 26"/>
                  <a:gd name="T35" fmla="*/ 7 h 32"/>
                  <a:gd name="T36" fmla="*/ 32 w 26"/>
                  <a:gd name="T37" fmla="*/ 10 h 32"/>
                  <a:gd name="T38" fmla="*/ 32 w 26"/>
                  <a:gd name="T39" fmla="*/ 15 h 32"/>
                  <a:gd name="T40" fmla="*/ 30 w 26"/>
                  <a:gd name="T41" fmla="*/ 19 h 32"/>
                  <a:gd name="T42" fmla="*/ 30 w 26"/>
                  <a:gd name="T43" fmla="*/ 22 h 32"/>
                  <a:gd name="T44" fmla="*/ 28 w 26"/>
                  <a:gd name="T45" fmla="*/ 26 h 32"/>
                  <a:gd name="T46" fmla="*/ 26 w 26"/>
                  <a:gd name="T47" fmla="*/ 30 h 32"/>
                  <a:gd name="T48" fmla="*/ 25 w 26"/>
                  <a:gd name="T49" fmla="*/ 33 h 32"/>
                  <a:gd name="T50" fmla="*/ 21 w 26"/>
                  <a:gd name="T51" fmla="*/ 36 h 32"/>
                  <a:gd name="T52" fmla="*/ 20 w 26"/>
                  <a:gd name="T53" fmla="*/ 39 h 32"/>
                  <a:gd name="T54" fmla="*/ 16 w 26"/>
                  <a:gd name="T55" fmla="*/ 40 h 32"/>
                  <a:gd name="T56" fmla="*/ 15 w 26"/>
                  <a:gd name="T57" fmla="*/ 43 h 32"/>
                  <a:gd name="T58" fmla="*/ 12 w 26"/>
                  <a:gd name="T59" fmla="*/ 43 h 32"/>
                  <a:gd name="T60" fmla="*/ 11 w 26"/>
                  <a:gd name="T61" fmla="*/ 44 h 32"/>
                  <a:gd name="T62" fmla="*/ 7 w 26"/>
                  <a:gd name="T63" fmla="*/ 43 h 32"/>
                  <a:gd name="T64" fmla="*/ 6 w 26"/>
                  <a:gd name="T65" fmla="*/ 43 h 32"/>
                  <a:gd name="T66" fmla="*/ 4 w 26"/>
                  <a:gd name="T67" fmla="*/ 43 h 32"/>
                  <a:gd name="T68" fmla="*/ 2 w 26"/>
                  <a:gd name="T69" fmla="*/ 40 h 32"/>
                  <a:gd name="T70" fmla="*/ 0 w 26"/>
                  <a:gd name="T71" fmla="*/ 39 h 32"/>
                  <a:gd name="T72" fmla="*/ 0 w 26"/>
                  <a:gd name="T73" fmla="*/ 36 h 32"/>
                  <a:gd name="T74" fmla="*/ 0 w 26"/>
                  <a:gd name="T75" fmla="*/ 34 h 32"/>
                  <a:gd name="T76" fmla="*/ 0 w 26"/>
                  <a:gd name="T77" fmla="*/ 33 h 32"/>
                  <a:gd name="T78" fmla="*/ 0 w 26"/>
                  <a:gd name="T79" fmla="*/ 30 h 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6" h="32">
                    <a:moveTo>
                      <a:pt x="0" y="22"/>
                    </a:move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6" y="7"/>
                    </a:lnTo>
                    <a:lnTo>
                      <a:pt x="26" y="8"/>
                    </a:lnTo>
                    <a:lnTo>
                      <a:pt x="26" y="11"/>
                    </a:lnTo>
                    <a:lnTo>
                      <a:pt x="26" y="12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3" y="18"/>
                    </a:lnTo>
                    <a:lnTo>
                      <a:pt x="23" y="19"/>
                    </a:lnTo>
                    <a:lnTo>
                      <a:pt x="21" y="21"/>
                    </a:lnTo>
                    <a:lnTo>
                      <a:pt x="21" y="22"/>
                    </a:lnTo>
                    <a:lnTo>
                      <a:pt x="20" y="22"/>
                    </a:lnTo>
                    <a:lnTo>
                      <a:pt x="20" y="24"/>
                    </a:lnTo>
                    <a:lnTo>
                      <a:pt x="19" y="25"/>
                    </a:lnTo>
                    <a:lnTo>
                      <a:pt x="17" y="26"/>
                    </a:lnTo>
                    <a:lnTo>
                      <a:pt x="16" y="28"/>
                    </a:lnTo>
                    <a:lnTo>
                      <a:pt x="14" y="29"/>
                    </a:lnTo>
                    <a:lnTo>
                      <a:pt x="13" y="29"/>
                    </a:lnTo>
                    <a:lnTo>
                      <a:pt x="12" y="31"/>
                    </a:lnTo>
                    <a:lnTo>
                      <a:pt x="10" y="31"/>
                    </a:lnTo>
                    <a:lnTo>
                      <a:pt x="9" y="32"/>
                    </a:lnTo>
                    <a:lnTo>
                      <a:pt x="7" y="32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" name="Freeform 68"/>
              <p:cNvSpPr>
                <a:spLocks/>
              </p:cNvSpPr>
              <p:nvPr/>
            </p:nvSpPr>
            <p:spPr bwMode="auto">
              <a:xfrm>
                <a:off x="3432" y="1069"/>
                <a:ext cx="12" cy="41"/>
              </a:xfrm>
              <a:custGeom>
                <a:avLst/>
                <a:gdLst>
                  <a:gd name="T0" fmla="*/ 9 w 7"/>
                  <a:gd name="T1" fmla="*/ 0 h 31"/>
                  <a:gd name="T2" fmla="*/ 9 w 7"/>
                  <a:gd name="T3" fmla="*/ 0 h 31"/>
                  <a:gd name="T4" fmla="*/ 9 w 7"/>
                  <a:gd name="T5" fmla="*/ 0 h 31"/>
                  <a:gd name="T6" fmla="*/ 12 w 7"/>
                  <a:gd name="T7" fmla="*/ 0 h 31"/>
                  <a:gd name="T8" fmla="*/ 12 w 7"/>
                  <a:gd name="T9" fmla="*/ 0 h 31"/>
                  <a:gd name="T10" fmla="*/ 12 w 7"/>
                  <a:gd name="T11" fmla="*/ 1 h 31"/>
                  <a:gd name="T12" fmla="*/ 12 w 7"/>
                  <a:gd name="T13" fmla="*/ 3 h 31"/>
                  <a:gd name="T14" fmla="*/ 12 w 7"/>
                  <a:gd name="T15" fmla="*/ 5 h 31"/>
                  <a:gd name="T16" fmla="*/ 12 w 7"/>
                  <a:gd name="T17" fmla="*/ 7 h 31"/>
                  <a:gd name="T18" fmla="*/ 12 w 7"/>
                  <a:gd name="T19" fmla="*/ 11 h 31"/>
                  <a:gd name="T20" fmla="*/ 12 w 7"/>
                  <a:gd name="T21" fmla="*/ 15 h 31"/>
                  <a:gd name="T22" fmla="*/ 12 w 7"/>
                  <a:gd name="T23" fmla="*/ 19 h 31"/>
                  <a:gd name="T24" fmla="*/ 12 w 7"/>
                  <a:gd name="T25" fmla="*/ 22 h 31"/>
                  <a:gd name="T26" fmla="*/ 12 w 7"/>
                  <a:gd name="T27" fmla="*/ 25 h 31"/>
                  <a:gd name="T28" fmla="*/ 12 w 7"/>
                  <a:gd name="T29" fmla="*/ 29 h 31"/>
                  <a:gd name="T30" fmla="*/ 9 w 7"/>
                  <a:gd name="T31" fmla="*/ 33 h 31"/>
                  <a:gd name="T32" fmla="*/ 9 w 7"/>
                  <a:gd name="T33" fmla="*/ 34 h 31"/>
                  <a:gd name="T34" fmla="*/ 9 w 7"/>
                  <a:gd name="T35" fmla="*/ 38 h 31"/>
                  <a:gd name="T36" fmla="*/ 7 w 7"/>
                  <a:gd name="T37" fmla="*/ 38 h 31"/>
                  <a:gd name="T38" fmla="*/ 7 w 7"/>
                  <a:gd name="T39" fmla="*/ 41 h 31"/>
                  <a:gd name="T40" fmla="*/ 5 w 7"/>
                  <a:gd name="T41" fmla="*/ 41 h 31"/>
                  <a:gd name="T42" fmla="*/ 5 w 7"/>
                  <a:gd name="T43" fmla="*/ 41 h 31"/>
                  <a:gd name="T44" fmla="*/ 5 w 7"/>
                  <a:gd name="T45" fmla="*/ 41 h 31"/>
                  <a:gd name="T46" fmla="*/ 2 w 7"/>
                  <a:gd name="T47" fmla="*/ 41 h 31"/>
                  <a:gd name="T48" fmla="*/ 2 w 7"/>
                  <a:gd name="T49" fmla="*/ 38 h 31"/>
                  <a:gd name="T50" fmla="*/ 0 w 7"/>
                  <a:gd name="T51" fmla="*/ 37 h 31"/>
                  <a:gd name="T52" fmla="*/ 0 w 7"/>
                  <a:gd name="T53" fmla="*/ 37 h 31"/>
                  <a:gd name="T54" fmla="*/ 0 w 7"/>
                  <a:gd name="T55" fmla="*/ 34 h 31"/>
                  <a:gd name="T56" fmla="*/ 0 w 7"/>
                  <a:gd name="T57" fmla="*/ 32 h 31"/>
                  <a:gd name="T58" fmla="*/ 0 w 7"/>
                  <a:gd name="T59" fmla="*/ 25 h 31"/>
                  <a:gd name="T60" fmla="*/ 2 w 7"/>
                  <a:gd name="T61" fmla="*/ 22 h 31"/>
                  <a:gd name="T62" fmla="*/ 2 w 7"/>
                  <a:gd name="T63" fmla="*/ 19 h 31"/>
                  <a:gd name="T64" fmla="*/ 2 w 7"/>
                  <a:gd name="T65" fmla="*/ 15 h 31"/>
                  <a:gd name="T66" fmla="*/ 5 w 7"/>
                  <a:gd name="T67" fmla="*/ 11 h 31"/>
                  <a:gd name="T68" fmla="*/ 5 w 7"/>
                  <a:gd name="T69" fmla="*/ 7 h 31"/>
                  <a:gd name="T70" fmla="*/ 5 w 7"/>
                  <a:gd name="T71" fmla="*/ 3 h 31"/>
                  <a:gd name="T72" fmla="*/ 5 w 7"/>
                  <a:gd name="T73" fmla="*/ 1 h 31"/>
                  <a:gd name="T74" fmla="*/ 5 w 7"/>
                  <a:gd name="T75" fmla="*/ 1 h 31"/>
                  <a:gd name="T76" fmla="*/ 7 w 7"/>
                  <a:gd name="T77" fmla="*/ 0 h 31"/>
                  <a:gd name="T78" fmla="*/ 7 w 7"/>
                  <a:gd name="T79" fmla="*/ 0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" h="31">
                    <a:moveTo>
                      <a:pt x="4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7" y="22"/>
                    </a:lnTo>
                    <a:lnTo>
                      <a:pt x="7" y="24"/>
                    </a:lnTo>
                    <a:lnTo>
                      <a:pt x="5" y="25"/>
                    </a:lnTo>
                    <a:lnTo>
                      <a:pt x="5" y="26"/>
                    </a:lnTo>
                    <a:lnTo>
                      <a:pt x="5" y="28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" name="Freeform 69"/>
              <p:cNvSpPr>
                <a:spLocks/>
              </p:cNvSpPr>
              <p:nvPr/>
            </p:nvSpPr>
            <p:spPr bwMode="auto">
              <a:xfrm>
                <a:off x="3429" y="1113"/>
                <a:ext cx="15" cy="38"/>
              </a:xfrm>
              <a:custGeom>
                <a:avLst/>
                <a:gdLst>
                  <a:gd name="T0" fmla="*/ 12 w 9"/>
                  <a:gd name="T1" fmla="*/ 0 h 31"/>
                  <a:gd name="T2" fmla="*/ 12 w 9"/>
                  <a:gd name="T3" fmla="*/ 0 h 31"/>
                  <a:gd name="T4" fmla="*/ 12 w 9"/>
                  <a:gd name="T5" fmla="*/ 0 h 31"/>
                  <a:gd name="T6" fmla="*/ 12 w 9"/>
                  <a:gd name="T7" fmla="*/ 0 h 31"/>
                  <a:gd name="T8" fmla="*/ 15 w 9"/>
                  <a:gd name="T9" fmla="*/ 0 h 31"/>
                  <a:gd name="T10" fmla="*/ 15 w 9"/>
                  <a:gd name="T11" fmla="*/ 1 h 31"/>
                  <a:gd name="T12" fmla="*/ 15 w 9"/>
                  <a:gd name="T13" fmla="*/ 4 h 31"/>
                  <a:gd name="T14" fmla="*/ 15 w 9"/>
                  <a:gd name="T15" fmla="*/ 5 h 31"/>
                  <a:gd name="T16" fmla="*/ 15 w 9"/>
                  <a:gd name="T17" fmla="*/ 7 h 31"/>
                  <a:gd name="T18" fmla="*/ 15 w 9"/>
                  <a:gd name="T19" fmla="*/ 10 h 31"/>
                  <a:gd name="T20" fmla="*/ 15 w 9"/>
                  <a:gd name="T21" fmla="*/ 13 h 31"/>
                  <a:gd name="T22" fmla="*/ 15 w 9"/>
                  <a:gd name="T23" fmla="*/ 17 h 31"/>
                  <a:gd name="T24" fmla="*/ 15 w 9"/>
                  <a:gd name="T25" fmla="*/ 21 h 31"/>
                  <a:gd name="T26" fmla="*/ 15 w 9"/>
                  <a:gd name="T27" fmla="*/ 25 h 31"/>
                  <a:gd name="T28" fmla="*/ 15 w 9"/>
                  <a:gd name="T29" fmla="*/ 28 h 31"/>
                  <a:gd name="T30" fmla="*/ 12 w 9"/>
                  <a:gd name="T31" fmla="*/ 31 h 31"/>
                  <a:gd name="T32" fmla="*/ 12 w 9"/>
                  <a:gd name="T33" fmla="*/ 34 h 31"/>
                  <a:gd name="T34" fmla="*/ 12 w 9"/>
                  <a:gd name="T35" fmla="*/ 37 h 31"/>
                  <a:gd name="T36" fmla="*/ 10 w 9"/>
                  <a:gd name="T37" fmla="*/ 37 h 31"/>
                  <a:gd name="T38" fmla="*/ 8 w 9"/>
                  <a:gd name="T39" fmla="*/ 38 h 31"/>
                  <a:gd name="T40" fmla="*/ 8 w 9"/>
                  <a:gd name="T41" fmla="*/ 38 h 31"/>
                  <a:gd name="T42" fmla="*/ 8 w 9"/>
                  <a:gd name="T43" fmla="*/ 38 h 31"/>
                  <a:gd name="T44" fmla="*/ 5 w 9"/>
                  <a:gd name="T45" fmla="*/ 38 h 31"/>
                  <a:gd name="T46" fmla="*/ 5 w 9"/>
                  <a:gd name="T47" fmla="*/ 38 h 31"/>
                  <a:gd name="T48" fmla="*/ 3 w 9"/>
                  <a:gd name="T49" fmla="*/ 37 h 31"/>
                  <a:gd name="T50" fmla="*/ 3 w 9"/>
                  <a:gd name="T51" fmla="*/ 37 h 31"/>
                  <a:gd name="T52" fmla="*/ 3 w 9"/>
                  <a:gd name="T53" fmla="*/ 34 h 31"/>
                  <a:gd name="T54" fmla="*/ 0 w 9"/>
                  <a:gd name="T55" fmla="*/ 33 h 31"/>
                  <a:gd name="T56" fmla="*/ 3 w 9"/>
                  <a:gd name="T57" fmla="*/ 29 h 31"/>
                  <a:gd name="T58" fmla="*/ 3 w 9"/>
                  <a:gd name="T59" fmla="*/ 26 h 31"/>
                  <a:gd name="T60" fmla="*/ 5 w 9"/>
                  <a:gd name="T61" fmla="*/ 21 h 31"/>
                  <a:gd name="T62" fmla="*/ 5 w 9"/>
                  <a:gd name="T63" fmla="*/ 17 h 31"/>
                  <a:gd name="T64" fmla="*/ 5 w 9"/>
                  <a:gd name="T65" fmla="*/ 13 h 31"/>
                  <a:gd name="T66" fmla="*/ 8 w 9"/>
                  <a:gd name="T67" fmla="*/ 10 h 31"/>
                  <a:gd name="T68" fmla="*/ 8 w 9"/>
                  <a:gd name="T69" fmla="*/ 7 h 31"/>
                  <a:gd name="T70" fmla="*/ 8 w 9"/>
                  <a:gd name="T71" fmla="*/ 4 h 31"/>
                  <a:gd name="T72" fmla="*/ 8 w 9"/>
                  <a:gd name="T73" fmla="*/ 1 h 31"/>
                  <a:gd name="T74" fmla="*/ 8 w 9"/>
                  <a:gd name="T75" fmla="*/ 1 h 31"/>
                  <a:gd name="T76" fmla="*/ 10 w 9"/>
                  <a:gd name="T77" fmla="*/ 0 h 31"/>
                  <a:gd name="T78" fmla="*/ 10 w 9"/>
                  <a:gd name="T79" fmla="*/ 0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9" h="31">
                    <a:moveTo>
                      <a:pt x="6" y="0"/>
                    </a:moveTo>
                    <a:lnTo>
                      <a:pt x="7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7" y="24"/>
                    </a:lnTo>
                    <a:lnTo>
                      <a:pt x="7" y="25"/>
                    </a:lnTo>
                    <a:lnTo>
                      <a:pt x="7" y="27"/>
                    </a:lnTo>
                    <a:lnTo>
                      <a:pt x="7" y="28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" name="Freeform 70"/>
              <p:cNvSpPr>
                <a:spLocks/>
              </p:cNvSpPr>
              <p:nvPr/>
            </p:nvSpPr>
            <p:spPr bwMode="auto">
              <a:xfrm>
                <a:off x="3432" y="1151"/>
                <a:ext cx="12" cy="41"/>
              </a:xfrm>
              <a:custGeom>
                <a:avLst/>
                <a:gdLst>
                  <a:gd name="T0" fmla="*/ 8 w 8"/>
                  <a:gd name="T1" fmla="*/ 0 h 31"/>
                  <a:gd name="T2" fmla="*/ 8 w 8"/>
                  <a:gd name="T3" fmla="*/ 0 h 31"/>
                  <a:gd name="T4" fmla="*/ 11 w 8"/>
                  <a:gd name="T5" fmla="*/ 0 h 31"/>
                  <a:gd name="T6" fmla="*/ 11 w 8"/>
                  <a:gd name="T7" fmla="*/ 0 h 31"/>
                  <a:gd name="T8" fmla="*/ 11 w 8"/>
                  <a:gd name="T9" fmla="*/ 0 h 31"/>
                  <a:gd name="T10" fmla="*/ 11 w 8"/>
                  <a:gd name="T11" fmla="*/ 1 h 31"/>
                  <a:gd name="T12" fmla="*/ 11 w 8"/>
                  <a:gd name="T13" fmla="*/ 4 h 31"/>
                  <a:gd name="T14" fmla="*/ 11 w 8"/>
                  <a:gd name="T15" fmla="*/ 5 h 31"/>
                  <a:gd name="T16" fmla="*/ 12 w 8"/>
                  <a:gd name="T17" fmla="*/ 8 h 31"/>
                  <a:gd name="T18" fmla="*/ 12 w 8"/>
                  <a:gd name="T19" fmla="*/ 11 h 31"/>
                  <a:gd name="T20" fmla="*/ 12 w 8"/>
                  <a:gd name="T21" fmla="*/ 15 h 31"/>
                  <a:gd name="T22" fmla="*/ 12 w 8"/>
                  <a:gd name="T23" fmla="*/ 19 h 31"/>
                  <a:gd name="T24" fmla="*/ 12 w 8"/>
                  <a:gd name="T25" fmla="*/ 22 h 31"/>
                  <a:gd name="T26" fmla="*/ 11 w 8"/>
                  <a:gd name="T27" fmla="*/ 26 h 31"/>
                  <a:gd name="T28" fmla="*/ 11 w 8"/>
                  <a:gd name="T29" fmla="*/ 30 h 31"/>
                  <a:gd name="T30" fmla="*/ 11 w 8"/>
                  <a:gd name="T31" fmla="*/ 33 h 31"/>
                  <a:gd name="T32" fmla="*/ 8 w 8"/>
                  <a:gd name="T33" fmla="*/ 36 h 31"/>
                  <a:gd name="T34" fmla="*/ 8 w 8"/>
                  <a:gd name="T35" fmla="*/ 40 h 31"/>
                  <a:gd name="T36" fmla="*/ 6 w 8"/>
                  <a:gd name="T37" fmla="*/ 40 h 31"/>
                  <a:gd name="T38" fmla="*/ 6 w 8"/>
                  <a:gd name="T39" fmla="*/ 41 h 31"/>
                  <a:gd name="T40" fmla="*/ 5 w 8"/>
                  <a:gd name="T41" fmla="*/ 41 h 31"/>
                  <a:gd name="T42" fmla="*/ 5 w 8"/>
                  <a:gd name="T43" fmla="*/ 41 h 31"/>
                  <a:gd name="T44" fmla="*/ 5 w 8"/>
                  <a:gd name="T45" fmla="*/ 41 h 31"/>
                  <a:gd name="T46" fmla="*/ 2 w 8"/>
                  <a:gd name="T47" fmla="*/ 41 h 31"/>
                  <a:gd name="T48" fmla="*/ 2 w 8"/>
                  <a:gd name="T49" fmla="*/ 40 h 31"/>
                  <a:gd name="T50" fmla="*/ 0 w 8"/>
                  <a:gd name="T51" fmla="*/ 37 h 31"/>
                  <a:gd name="T52" fmla="*/ 0 w 8"/>
                  <a:gd name="T53" fmla="*/ 36 h 31"/>
                  <a:gd name="T54" fmla="*/ 0 w 8"/>
                  <a:gd name="T55" fmla="*/ 33 h 31"/>
                  <a:gd name="T56" fmla="*/ 0 w 8"/>
                  <a:gd name="T57" fmla="*/ 32 h 31"/>
                  <a:gd name="T58" fmla="*/ 2 w 8"/>
                  <a:gd name="T59" fmla="*/ 26 h 31"/>
                  <a:gd name="T60" fmla="*/ 2 w 8"/>
                  <a:gd name="T61" fmla="*/ 22 h 31"/>
                  <a:gd name="T62" fmla="*/ 2 w 8"/>
                  <a:gd name="T63" fmla="*/ 19 h 31"/>
                  <a:gd name="T64" fmla="*/ 5 w 8"/>
                  <a:gd name="T65" fmla="*/ 15 h 31"/>
                  <a:gd name="T66" fmla="*/ 5 w 8"/>
                  <a:gd name="T67" fmla="*/ 11 h 31"/>
                  <a:gd name="T68" fmla="*/ 5 w 8"/>
                  <a:gd name="T69" fmla="*/ 8 h 31"/>
                  <a:gd name="T70" fmla="*/ 5 w 8"/>
                  <a:gd name="T71" fmla="*/ 4 h 31"/>
                  <a:gd name="T72" fmla="*/ 6 w 8"/>
                  <a:gd name="T73" fmla="*/ 1 h 31"/>
                  <a:gd name="T74" fmla="*/ 6 w 8"/>
                  <a:gd name="T75" fmla="*/ 1 h 31"/>
                  <a:gd name="T76" fmla="*/ 6 w 8"/>
                  <a:gd name="T77" fmla="*/ 0 h 31"/>
                  <a:gd name="T78" fmla="*/ 8 w 8"/>
                  <a:gd name="T79" fmla="*/ 0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" h="31">
                    <a:moveTo>
                      <a:pt x="5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8" y="14"/>
                    </a:lnTo>
                    <a:lnTo>
                      <a:pt x="8" y="17"/>
                    </a:lnTo>
                    <a:lnTo>
                      <a:pt x="7" y="18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7" y="24"/>
                    </a:lnTo>
                    <a:lnTo>
                      <a:pt x="7" y="25"/>
                    </a:lnTo>
                    <a:lnTo>
                      <a:pt x="7" y="27"/>
                    </a:lnTo>
                    <a:lnTo>
                      <a:pt x="5" y="27"/>
                    </a:lnTo>
                    <a:lnTo>
                      <a:pt x="5" y="28"/>
                    </a:lnTo>
                    <a:lnTo>
                      <a:pt x="5" y="30"/>
                    </a:lnTo>
                    <a:lnTo>
                      <a:pt x="4" y="30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5" name="Freeform 71"/>
              <p:cNvSpPr>
                <a:spLocks/>
              </p:cNvSpPr>
              <p:nvPr/>
            </p:nvSpPr>
            <p:spPr bwMode="auto">
              <a:xfrm>
                <a:off x="3432" y="1192"/>
                <a:ext cx="12" cy="41"/>
              </a:xfrm>
              <a:custGeom>
                <a:avLst/>
                <a:gdLst>
                  <a:gd name="T0" fmla="*/ 9 w 7"/>
                  <a:gd name="T1" fmla="*/ 0 h 31"/>
                  <a:gd name="T2" fmla="*/ 9 w 7"/>
                  <a:gd name="T3" fmla="*/ 0 h 31"/>
                  <a:gd name="T4" fmla="*/ 9 w 7"/>
                  <a:gd name="T5" fmla="*/ 0 h 31"/>
                  <a:gd name="T6" fmla="*/ 12 w 7"/>
                  <a:gd name="T7" fmla="*/ 0 h 31"/>
                  <a:gd name="T8" fmla="*/ 12 w 7"/>
                  <a:gd name="T9" fmla="*/ 0 h 31"/>
                  <a:gd name="T10" fmla="*/ 12 w 7"/>
                  <a:gd name="T11" fmla="*/ 3 h 31"/>
                  <a:gd name="T12" fmla="*/ 12 w 7"/>
                  <a:gd name="T13" fmla="*/ 4 h 31"/>
                  <a:gd name="T14" fmla="*/ 12 w 7"/>
                  <a:gd name="T15" fmla="*/ 4 h 31"/>
                  <a:gd name="T16" fmla="*/ 12 w 7"/>
                  <a:gd name="T17" fmla="*/ 8 h 31"/>
                  <a:gd name="T18" fmla="*/ 12 w 7"/>
                  <a:gd name="T19" fmla="*/ 12 h 31"/>
                  <a:gd name="T20" fmla="*/ 12 w 7"/>
                  <a:gd name="T21" fmla="*/ 16 h 31"/>
                  <a:gd name="T22" fmla="*/ 12 w 7"/>
                  <a:gd name="T23" fmla="*/ 17 h 31"/>
                  <a:gd name="T24" fmla="*/ 12 w 7"/>
                  <a:gd name="T25" fmla="*/ 21 h 31"/>
                  <a:gd name="T26" fmla="*/ 12 w 7"/>
                  <a:gd name="T27" fmla="*/ 25 h 31"/>
                  <a:gd name="T28" fmla="*/ 12 w 7"/>
                  <a:gd name="T29" fmla="*/ 29 h 31"/>
                  <a:gd name="T30" fmla="*/ 9 w 7"/>
                  <a:gd name="T31" fmla="*/ 32 h 31"/>
                  <a:gd name="T32" fmla="*/ 9 w 7"/>
                  <a:gd name="T33" fmla="*/ 36 h 31"/>
                  <a:gd name="T34" fmla="*/ 9 w 7"/>
                  <a:gd name="T35" fmla="*/ 38 h 31"/>
                  <a:gd name="T36" fmla="*/ 7 w 7"/>
                  <a:gd name="T37" fmla="*/ 40 h 31"/>
                  <a:gd name="T38" fmla="*/ 7 w 7"/>
                  <a:gd name="T39" fmla="*/ 41 h 31"/>
                  <a:gd name="T40" fmla="*/ 5 w 7"/>
                  <a:gd name="T41" fmla="*/ 41 h 31"/>
                  <a:gd name="T42" fmla="*/ 5 w 7"/>
                  <a:gd name="T43" fmla="*/ 41 h 31"/>
                  <a:gd name="T44" fmla="*/ 5 w 7"/>
                  <a:gd name="T45" fmla="*/ 41 h 31"/>
                  <a:gd name="T46" fmla="*/ 2 w 7"/>
                  <a:gd name="T47" fmla="*/ 40 h 31"/>
                  <a:gd name="T48" fmla="*/ 2 w 7"/>
                  <a:gd name="T49" fmla="*/ 40 h 31"/>
                  <a:gd name="T50" fmla="*/ 0 w 7"/>
                  <a:gd name="T51" fmla="*/ 38 h 31"/>
                  <a:gd name="T52" fmla="*/ 0 w 7"/>
                  <a:gd name="T53" fmla="*/ 36 h 31"/>
                  <a:gd name="T54" fmla="*/ 0 w 7"/>
                  <a:gd name="T55" fmla="*/ 34 h 31"/>
                  <a:gd name="T56" fmla="*/ 0 w 7"/>
                  <a:gd name="T57" fmla="*/ 32 h 31"/>
                  <a:gd name="T58" fmla="*/ 0 w 7"/>
                  <a:gd name="T59" fmla="*/ 26 h 31"/>
                  <a:gd name="T60" fmla="*/ 2 w 7"/>
                  <a:gd name="T61" fmla="*/ 22 h 31"/>
                  <a:gd name="T62" fmla="*/ 2 w 7"/>
                  <a:gd name="T63" fmla="*/ 19 h 31"/>
                  <a:gd name="T64" fmla="*/ 2 w 7"/>
                  <a:gd name="T65" fmla="*/ 16 h 31"/>
                  <a:gd name="T66" fmla="*/ 5 w 7"/>
                  <a:gd name="T67" fmla="*/ 12 h 31"/>
                  <a:gd name="T68" fmla="*/ 5 w 7"/>
                  <a:gd name="T69" fmla="*/ 8 h 31"/>
                  <a:gd name="T70" fmla="*/ 5 w 7"/>
                  <a:gd name="T71" fmla="*/ 4 h 31"/>
                  <a:gd name="T72" fmla="*/ 5 w 7"/>
                  <a:gd name="T73" fmla="*/ 3 h 31"/>
                  <a:gd name="T74" fmla="*/ 7 w 7"/>
                  <a:gd name="T75" fmla="*/ 0 h 31"/>
                  <a:gd name="T76" fmla="*/ 7 w 7"/>
                  <a:gd name="T77" fmla="*/ 0 h 31"/>
                  <a:gd name="T78" fmla="*/ 7 w 7"/>
                  <a:gd name="T79" fmla="*/ 0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" h="31">
                    <a:moveTo>
                      <a:pt x="5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7" y="20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5" y="24"/>
                    </a:lnTo>
                    <a:lnTo>
                      <a:pt x="5" y="26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5" y="30"/>
                    </a:lnTo>
                    <a:lnTo>
                      <a:pt x="4" y="30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6" name="Freeform 72"/>
              <p:cNvSpPr>
                <a:spLocks/>
              </p:cNvSpPr>
              <p:nvPr/>
            </p:nvSpPr>
            <p:spPr bwMode="auto">
              <a:xfrm>
                <a:off x="3432" y="1233"/>
                <a:ext cx="12" cy="38"/>
              </a:xfrm>
              <a:custGeom>
                <a:avLst/>
                <a:gdLst>
                  <a:gd name="T0" fmla="*/ 9 w 7"/>
                  <a:gd name="T1" fmla="*/ 0 h 31"/>
                  <a:gd name="T2" fmla="*/ 9 w 7"/>
                  <a:gd name="T3" fmla="*/ 0 h 31"/>
                  <a:gd name="T4" fmla="*/ 9 w 7"/>
                  <a:gd name="T5" fmla="*/ 0 h 31"/>
                  <a:gd name="T6" fmla="*/ 12 w 7"/>
                  <a:gd name="T7" fmla="*/ 0 h 31"/>
                  <a:gd name="T8" fmla="*/ 12 w 7"/>
                  <a:gd name="T9" fmla="*/ 0 h 31"/>
                  <a:gd name="T10" fmla="*/ 12 w 7"/>
                  <a:gd name="T11" fmla="*/ 2 h 31"/>
                  <a:gd name="T12" fmla="*/ 12 w 7"/>
                  <a:gd name="T13" fmla="*/ 2 h 31"/>
                  <a:gd name="T14" fmla="*/ 12 w 7"/>
                  <a:gd name="T15" fmla="*/ 4 h 31"/>
                  <a:gd name="T16" fmla="*/ 12 w 7"/>
                  <a:gd name="T17" fmla="*/ 7 h 31"/>
                  <a:gd name="T18" fmla="*/ 12 w 7"/>
                  <a:gd name="T19" fmla="*/ 11 h 31"/>
                  <a:gd name="T20" fmla="*/ 12 w 7"/>
                  <a:gd name="T21" fmla="*/ 15 h 31"/>
                  <a:gd name="T22" fmla="*/ 12 w 7"/>
                  <a:gd name="T23" fmla="*/ 16 h 31"/>
                  <a:gd name="T24" fmla="*/ 12 w 7"/>
                  <a:gd name="T25" fmla="*/ 20 h 31"/>
                  <a:gd name="T26" fmla="*/ 12 w 7"/>
                  <a:gd name="T27" fmla="*/ 23 h 31"/>
                  <a:gd name="T28" fmla="*/ 12 w 7"/>
                  <a:gd name="T29" fmla="*/ 27 h 31"/>
                  <a:gd name="T30" fmla="*/ 9 w 7"/>
                  <a:gd name="T31" fmla="*/ 29 h 31"/>
                  <a:gd name="T32" fmla="*/ 9 w 7"/>
                  <a:gd name="T33" fmla="*/ 33 h 31"/>
                  <a:gd name="T34" fmla="*/ 9 w 7"/>
                  <a:gd name="T35" fmla="*/ 36 h 31"/>
                  <a:gd name="T36" fmla="*/ 7 w 7"/>
                  <a:gd name="T37" fmla="*/ 37 h 31"/>
                  <a:gd name="T38" fmla="*/ 7 w 7"/>
                  <a:gd name="T39" fmla="*/ 38 h 31"/>
                  <a:gd name="T40" fmla="*/ 5 w 7"/>
                  <a:gd name="T41" fmla="*/ 38 h 31"/>
                  <a:gd name="T42" fmla="*/ 5 w 7"/>
                  <a:gd name="T43" fmla="*/ 38 h 31"/>
                  <a:gd name="T44" fmla="*/ 5 w 7"/>
                  <a:gd name="T45" fmla="*/ 38 h 31"/>
                  <a:gd name="T46" fmla="*/ 2 w 7"/>
                  <a:gd name="T47" fmla="*/ 37 h 31"/>
                  <a:gd name="T48" fmla="*/ 2 w 7"/>
                  <a:gd name="T49" fmla="*/ 37 h 31"/>
                  <a:gd name="T50" fmla="*/ 0 w 7"/>
                  <a:gd name="T51" fmla="*/ 36 h 31"/>
                  <a:gd name="T52" fmla="*/ 0 w 7"/>
                  <a:gd name="T53" fmla="*/ 33 h 31"/>
                  <a:gd name="T54" fmla="*/ 0 w 7"/>
                  <a:gd name="T55" fmla="*/ 32 h 31"/>
                  <a:gd name="T56" fmla="*/ 0 w 7"/>
                  <a:gd name="T57" fmla="*/ 29 h 31"/>
                  <a:gd name="T58" fmla="*/ 0 w 7"/>
                  <a:gd name="T59" fmla="*/ 25 h 31"/>
                  <a:gd name="T60" fmla="*/ 2 w 7"/>
                  <a:gd name="T61" fmla="*/ 21 h 31"/>
                  <a:gd name="T62" fmla="*/ 2 w 7"/>
                  <a:gd name="T63" fmla="*/ 17 h 31"/>
                  <a:gd name="T64" fmla="*/ 2 w 7"/>
                  <a:gd name="T65" fmla="*/ 15 h 31"/>
                  <a:gd name="T66" fmla="*/ 5 w 7"/>
                  <a:gd name="T67" fmla="*/ 11 h 31"/>
                  <a:gd name="T68" fmla="*/ 5 w 7"/>
                  <a:gd name="T69" fmla="*/ 7 h 31"/>
                  <a:gd name="T70" fmla="*/ 5 w 7"/>
                  <a:gd name="T71" fmla="*/ 4 h 31"/>
                  <a:gd name="T72" fmla="*/ 5 w 7"/>
                  <a:gd name="T73" fmla="*/ 2 h 31"/>
                  <a:gd name="T74" fmla="*/ 7 w 7"/>
                  <a:gd name="T75" fmla="*/ 0 h 31"/>
                  <a:gd name="T76" fmla="*/ 7 w 7"/>
                  <a:gd name="T77" fmla="*/ 0 h 31"/>
                  <a:gd name="T78" fmla="*/ 7 w 7"/>
                  <a:gd name="T79" fmla="*/ 0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" h="31">
                    <a:moveTo>
                      <a:pt x="5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7" y="20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5" y="24"/>
                    </a:lnTo>
                    <a:lnTo>
                      <a:pt x="5" y="26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5" y="30"/>
                    </a:lnTo>
                    <a:lnTo>
                      <a:pt x="4" y="30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7" name="Freeform 73"/>
              <p:cNvSpPr>
                <a:spLocks/>
              </p:cNvSpPr>
              <p:nvPr/>
            </p:nvSpPr>
            <p:spPr bwMode="auto">
              <a:xfrm>
                <a:off x="3432" y="1274"/>
                <a:ext cx="12" cy="41"/>
              </a:xfrm>
              <a:custGeom>
                <a:avLst/>
                <a:gdLst>
                  <a:gd name="T0" fmla="*/ 9 w 7"/>
                  <a:gd name="T1" fmla="*/ 0 h 31"/>
                  <a:gd name="T2" fmla="*/ 9 w 7"/>
                  <a:gd name="T3" fmla="*/ 0 h 31"/>
                  <a:gd name="T4" fmla="*/ 9 w 7"/>
                  <a:gd name="T5" fmla="*/ 0 h 31"/>
                  <a:gd name="T6" fmla="*/ 12 w 7"/>
                  <a:gd name="T7" fmla="*/ 0 h 31"/>
                  <a:gd name="T8" fmla="*/ 12 w 7"/>
                  <a:gd name="T9" fmla="*/ 0 h 31"/>
                  <a:gd name="T10" fmla="*/ 12 w 7"/>
                  <a:gd name="T11" fmla="*/ 1 h 31"/>
                  <a:gd name="T12" fmla="*/ 12 w 7"/>
                  <a:gd name="T13" fmla="*/ 4 h 31"/>
                  <a:gd name="T14" fmla="*/ 12 w 7"/>
                  <a:gd name="T15" fmla="*/ 4 h 31"/>
                  <a:gd name="T16" fmla="*/ 12 w 7"/>
                  <a:gd name="T17" fmla="*/ 7 h 31"/>
                  <a:gd name="T18" fmla="*/ 12 w 7"/>
                  <a:gd name="T19" fmla="*/ 11 h 31"/>
                  <a:gd name="T20" fmla="*/ 12 w 7"/>
                  <a:gd name="T21" fmla="*/ 15 h 31"/>
                  <a:gd name="T22" fmla="*/ 12 w 7"/>
                  <a:gd name="T23" fmla="*/ 16 h 31"/>
                  <a:gd name="T24" fmla="*/ 12 w 7"/>
                  <a:gd name="T25" fmla="*/ 20 h 31"/>
                  <a:gd name="T26" fmla="*/ 12 w 7"/>
                  <a:gd name="T27" fmla="*/ 24 h 31"/>
                  <a:gd name="T28" fmla="*/ 12 w 7"/>
                  <a:gd name="T29" fmla="*/ 29 h 31"/>
                  <a:gd name="T30" fmla="*/ 9 w 7"/>
                  <a:gd name="T31" fmla="*/ 33 h 31"/>
                  <a:gd name="T32" fmla="*/ 9 w 7"/>
                  <a:gd name="T33" fmla="*/ 36 h 31"/>
                  <a:gd name="T34" fmla="*/ 9 w 7"/>
                  <a:gd name="T35" fmla="*/ 37 h 31"/>
                  <a:gd name="T36" fmla="*/ 7 w 7"/>
                  <a:gd name="T37" fmla="*/ 38 h 31"/>
                  <a:gd name="T38" fmla="*/ 7 w 7"/>
                  <a:gd name="T39" fmla="*/ 41 h 31"/>
                  <a:gd name="T40" fmla="*/ 5 w 7"/>
                  <a:gd name="T41" fmla="*/ 41 h 31"/>
                  <a:gd name="T42" fmla="*/ 5 w 7"/>
                  <a:gd name="T43" fmla="*/ 41 h 31"/>
                  <a:gd name="T44" fmla="*/ 5 w 7"/>
                  <a:gd name="T45" fmla="*/ 41 h 31"/>
                  <a:gd name="T46" fmla="*/ 2 w 7"/>
                  <a:gd name="T47" fmla="*/ 41 h 31"/>
                  <a:gd name="T48" fmla="*/ 2 w 7"/>
                  <a:gd name="T49" fmla="*/ 38 h 31"/>
                  <a:gd name="T50" fmla="*/ 0 w 7"/>
                  <a:gd name="T51" fmla="*/ 37 h 31"/>
                  <a:gd name="T52" fmla="*/ 0 w 7"/>
                  <a:gd name="T53" fmla="*/ 36 h 31"/>
                  <a:gd name="T54" fmla="*/ 0 w 7"/>
                  <a:gd name="T55" fmla="*/ 33 h 31"/>
                  <a:gd name="T56" fmla="*/ 0 w 7"/>
                  <a:gd name="T57" fmla="*/ 32 h 31"/>
                  <a:gd name="T58" fmla="*/ 0 w 7"/>
                  <a:gd name="T59" fmla="*/ 26 h 31"/>
                  <a:gd name="T60" fmla="*/ 2 w 7"/>
                  <a:gd name="T61" fmla="*/ 22 h 31"/>
                  <a:gd name="T62" fmla="*/ 2 w 7"/>
                  <a:gd name="T63" fmla="*/ 19 h 31"/>
                  <a:gd name="T64" fmla="*/ 2 w 7"/>
                  <a:gd name="T65" fmla="*/ 15 h 31"/>
                  <a:gd name="T66" fmla="*/ 5 w 7"/>
                  <a:gd name="T67" fmla="*/ 11 h 31"/>
                  <a:gd name="T68" fmla="*/ 5 w 7"/>
                  <a:gd name="T69" fmla="*/ 7 h 31"/>
                  <a:gd name="T70" fmla="*/ 5 w 7"/>
                  <a:gd name="T71" fmla="*/ 4 h 31"/>
                  <a:gd name="T72" fmla="*/ 5 w 7"/>
                  <a:gd name="T73" fmla="*/ 1 h 31"/>
                  <a:gd name="T74" fmla="*/ 7 w 7"/>
                  <a:gd name="T75" fmla="*/ 0 h 31"/>
                  <a:gd name="T76" fmla="*/ 7 w 7"/>
                  <a:gd name="T77" fmla="*/ 0 h 31"/>
                  <a:gd name="T78" fmla="*/ 7 w 7"/>
                  <a:gd name="T79" fmla="*/ 0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" h="31">
                    <a:moveTo>
                      <a:pt x="5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20"/>
                    </a:lnTo>
                    <a:lnTo>
                      <a:pt x="7" y="22"/>
                    </a:lnTo>
                    <a:lnTo>
                      <a:pt x="7" y="24"/>
                    </a:lnTo>
                    <a:lnTo>
                      <a:pt x="5" y="25"/>
                    </a:lnTo>
                    <a:lnTo>
                      <a:pt x="5" y="27"/>
                    </a:lnTo>
                    <a:lnTo>
                      <a:pt x="5" y="28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8" name="Freeform 74"/>
              <p:cNvSpPr>
                <a:spLocks/>
              </p:cNvSpPr>
              <p:nvPr/>
            </p:nvSpPr>
            <p:spPr bwMode="auto">
              <a:xfrm>
                <a:off x="3432" y="1315"/>
                <a:ext cx="12" cy="41"/>
              </a:xfrm>
              <a:custGeom>
                <a:avLst/>
                <a:gdLst>
                  <a:gd name="T0" fmla="*/ 9 w 7"/>
                  <a:gd name="T1" fmla="*/ 0 h 31"/>
                  <a:gd name="T2" fmla="*/ 9 w 7"/>
                  <a:gd name="T3" fmla="*/ 0 h 31"/>
                  <a:gd name="T4" fmla="*/ 9 w 7"/>
                  <a:gd name="T5" fmla="*/ 0 h 31"/>
                  <a:gd name="T6" fmla="*/ 12 w 7"/>
                  <a:gd name="T7" fmla="*/ 0 h 31"/>
                  <a:gd name="T8" fmla="*/ 12 w 7"/>
                  <a:gd name="T9" fmla="*/ 1 h 31"/>
                  <a:gd name="T10" fmla="*/ 12 w 7"/>
                  <a:gd name="T11" fmla="*/ 1 h 31"/>
                  <a:gd name="T12" fmla="*/ 12 w 7"/>
                  <a:gd name="T13" fmla="*/ 4 h 31"/>
                  <a:gd name="T14" fmla="*/ 12 w 7"/>
                  <a:gd name="T15" fmla="*/ 5 h 31"/>
                  <a:gd name="T16" fmla="*/ 12 w 7"/>
                  <a:gd name="T17" fmla="*/ 9 h 31"/>
                  <a:gd name="T18" fmla="*/ 12 w 7"/>
                  <a:gd name="T19" fmla="*/ 13 h 31"/>
                  <a:gd name="T20" fmla="*/ 12 w 7"/>
                  <a:gd name="T21" fmla="*/ 15 h 31"/>
                  <a:gd name="T22" fmla="*/ 12 w 7"/>
                  <a:gd name="T23" fmla="*/ 19 h 31"/>
                  <a:gd name="T24" fmla="*/ 12 w 7"/>
                  <a:gd name="T25" fmla="*/ 22 h 31"/>
                  <a:gd name="T26" fmla="*/ 12 w 7"/>
                  <a:gd name="T27" fmla="*/ 26 h 31"/>
                  <a:gd name="T28" fmla="*/ 12 w 7"/>
                  <a:gd name="T29" fmla="*/ 29 h 31"/>
                  <a:gd name="T30" fmla="*/ 9 w 7"/>
                  <a:gd name="T31" fmla="*/ 33 h 31"/>
                  <a:gd name="T32" fmla="*/ 9 w 7"/>
                  <a:gd name="T33" fmla="*/ 37 h 31"/>
                  <a:gd name="T34" fmla="*/ 9 w 7"/>
                  <a:gd name="T35" fmla="*/ 38 h 31"/>
                  <a:gd name="T36" fmla="*/ 7 w 7"/>
                  <a:gd name="T37" fmla="*/ 41 h 31"/>
                  <a:gd name="T38" fmla="*/ 7 w 7"/>
                  <a:gd name="T39" fmla="*/ 41 h 31"/>
                  <a:gd name="T40" fmla="*/ 5 w 7"/>
                  <a:gd name="T41" fmla="*/ 41 h 31"/>
                  <a:gd name="T42" fmla="*/ 5 w 7"/>
                  <a:gd name="T43" fmla="*/ 41 h 31"/>
                  <a:gd name="T44" fmla="*/ 5 w 7"/>
                  <a:gd name="T45" fmla="*/ 41 h 31"/>
                  <a:gd name="T46" fmla="*/ 2 w 7"/>
                  <a:gd name="T47" fmla="*/ 41 h 31"/>
                  <a:gd name="T48" fmla="*/ 2 w 7"/>
                  <a:gd name="T49" fmla="*/ 41 h 31"/>
                  <a:gd name="T50" fmla="*/ 0 w 7"/>
                  <a:gd name="T51" fmla="*/ 38 h 31"/>
                  <a:gd name="T52" fmla="*/ 0 w 7"/>
                  <a:gd name="T53" fmla="*/ 37 h 31"/>
                  <a:gd name="T54" fmla="*/ 0 w 7"/>
                  <a:gd name="T55" fmla="*/ 36 h 31"/>
                  <a:gd name="T56" fmla="*/ 0 w 7"/>
                  <a:gd name="T57" fmla="*/ 32 h 31"/>
                  <a:gd name="T58" fmla="*/ 0 w 7"/>
                  <a:gd name="T59" fmla="*/ 28 h 31"/>
                  <a:gd name="T60" fmla="*/ 2 w 7"/>
                  <a:gd name="T61" fmla="*/ 24 h 31"/>
                  <a:gd name="T62" fmla="*/ 2 w 7"/>
                  <a:gd name="T63" fmla="*/ 20 h 31"/>
                  <a:gd name="T64" fmla="*/ 2 w 7"/>
                  <a:gd name="T65" fmla="*/ 16 h 31"/>
                  <a:gd name="T66" fmla="*/ 5 w 7"/>
                  <a:gd name="T67" fmla="*/ 13 h 31"/>
                  <a:gd name="T68" fmla="*/ 5 w 7"/>
                  <a:gd name="T69" fmla="*/ 9 h 31"/>
                  <a:gd name="T70" fmla="*/ 5 w 7"/>
                  <a:gd name="T71" fmla="*/ 5 h 31"/>
                  <a:gd name="T72" fmla="*/ 5 w 7"/>
                  <a:gd name="T73" fmla="*/ 4 h 31"/>
                  <a:gd name="T74" fmla="*/ 7 w 7"/>
                  <a:gd name="T75" fmla="*/ 1 h 31"/>
                  <a:gd name="T76" fmla="*/ 7 w 7"/>
                  <a:gd name="T77" fmla="*/ 1 h 31"/>
                  <a:gd name="T78" fmla="*/ 7 w 7"/>
                  <a:gd name="T79" fmla="*/ 0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" h="31">
                    <a:moveTo>
                      <a:pt x="5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7" y="22"/>
                    </a:lnTo>
                    <a:lnTo>
                      <a:pt x="7" y="24"/>
                    </a:lnTo>
                    <a:lnTo>
                      <a:pt x="5" y="25"/>
                    </a:lnTo>
                    <a:lnTo>
                      <a:pt x="5" y="27"/>
                    </a:lnTo>
                    <a:lnTo>
                      <a:pt x="5" y="28"/>
                    </a:lnTo>
                    <a:lnTo>
                      <a:pt x="5" y="29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9" name="Freeform 75"/>
              <p:cNvSpPr>
                <a:spLocks/>
              </p:cNvSpPr>
              <p:nvPr/>
            </p:nvSpPr>
            <p:spPr bwMode="auto">
              <a:xfrm>
                <a:off x="3432" y="1358"/>
                <a:ext cx="12" cy="38"/>
              </a:xfrm>
              <a:custGeom>
                <a:avLst/>
                <a:gdLst>
                  <a:gd name="T0" fmla="*/ 9 w 7"/>
                  <a:gd name="T1" fmla="*/ 0 h 31"/>
                  <a:gd name="T2" fmla="*/ 9 w 7"/>
                  <a:gd name="T3" fmla="*/ 0 h 31"/>
                  <a:gd name="T4" fmla="*/ 9 w 7"/>
                  <a:gd name="T5" fmla="*/ 0 h 31"/>
                  <a:gd name="T6" fmla="*/ 12 w 7"/>
                  <a:gd name="T7" fmla="*/ 0 h 31"/>
                  <a:gd name="T8" fmla="*/ 12 w 7"/>
                  <a:gd name="T9" fmla="*/ 0 h 31"/>
                  <a:gd name="T10" fmla="*/ 12 w 7"/>
                  <a:gd name="T11" fmla="*/ 2 h 31"/>
                  <a:gd name="T12" fmla="*/ 12 w 7"/>
                  <a:gd name="T13" fmla="*/ 4 h 31"/>
                  <a:gd name="T14" fmla="*/ 12 w 7"/>
                  <a:gd name="T15" fmla="*/ 5 h 31"/>
                  <a:gd name="T16" fmla="*/ 12 w 7"/>
                  <a:gd name="T17" fmla="*/ 7 h 31"/>
                  <a:gd name="T18" fmla="*/ 12 w 7"/>
                  <a:gd name="T19" fmla="*/ 11 h 31"/>
                  <a:gd name="T20" fmla="*/ 12 w 7"/>
                  <a:gd name="T21" fmla="*/ 13 h 31"/>
                  <a:gd name="T22" fmla="*/ 12 w 7"/>
                  <a:gd name="T23" fmla="*/ 16 h 31"/>
                  <a:gd name="T24" fmla="*/ 12 w 7"/>
                  <a:gd name="T25" fmla="*/ 20 h 31"/>
                  <a:gd name="T26" fmla="*/ 12 w 7"/>
                  <a:gd name="T27" fmla="*/ 23 h 31"/>
                  <a:gd name="T28" fmla="*/ 12 w 7"/>
                  <a:gd name="T29" fmla="*/ 28 h 31"/>
                  <a:gd name="T30" fmla="*/ 9 w 7"/>
                  <a:gd name="T31" fmla="*/ 32 h 31"/>
                  <a:gd name="T32" fmla="*/ 9 w 7"/>
                  <a:gd name="T33" fmla="*/ 33 h 31"/>
                  <a:gd name="T34" fmla="*/ 9 w 7"/>
                  <a:gd name="T35" fmla="*/ 34 h 31"/>
                  <a:gd name="T36" fmla="*/ 7 w 7"/>
                  <a:gd name="T37" fmla="*/ 37 h 31"/>
                  <a:gd name="T38" fmla="*/ 7 w 7"/>
                  <a:gd name="T39" fmla="*/ 38 h 31"/>
                  <a:gd name="T40" fmla="*/ 5 w 7"/>
                  <a:gd name="T41" fmla="*/ 38 h 31"/>
                  <a:gd name="T42" fmla="*/ 5 w 7"/>
                  <a:gd name="T43" fmla="*/ 38 h 31"/>
                  <a:gd name="T44" fmla="*/ 5 w 7"/>
                  <a:gd name="T45" fmla="*/ 38 h 31"/>
                  <a:gd name="T46" fmla="*/ 2 w 7"/>
                  <a:gd name="T47" fmla="*/ 38 h 31"/>
                  <a:gd name="T48" fmla="*/ 2 w 7"/>
                  <a:gd name="T49" fmla="*/ 37 h 31"/>
                  <a:gd name="T50" fmla="*/ 0 w 7"/>
                  <a:gd name="T51" fmla="*/ 34 h 31"/>
                  <a:gd name="T52" fmla="*/ 0 w 7"/>
                  <a:gd name="T53" fmla="*/ 33 h 31"/>
                  <a:gd name="T54" fmla="*/ 0 w 7"/>
                  <a:gd name="T55" fmla="*/ 32 h 31"/>
                  <a:gd name="T56" fmla="*/ 0 w 7"/>
                  <a:gd name="T57" fmla="*/ 29 h 31"/>
                  <a:gd name="T58" fmla="*/ 0 w 7"/>
                  <a:gd name="T59" fmla="*/ 25 h 31"/>
                  <a:gd name="T60" fmla="*/ 2 w 7"/>
                  <a:gd name="T61" fmla="*/ 21 h 31"/>
                  <a:gd name="T62" fmla="*/ 2 w 7"/>
                  <a:gd name="T63" fmla="*/ 17 h 31"/>
                  <a:gd name="T64" fmla="*/ 2 w 7"/>
                  <a:gd name="T65" fmla="*/ 13 h 31"/>
                  <a:gd name="T66" fmla="*/ 5 w 7"/>
                  <a:gd name="T67" fmla="*/ 11 h 31"/>
                  <a:gd name="T68" fmla="*/ 5 w 7"/>
                  <a:gd name="T69" fmla="*/ 7 h 31"/>
                  <a:gd name="T70" fmla="*/ 5 w 7"/>
                  <a:gd name="T71" fmla="*/ 4 h 31"/>
                  <a:gd name="T72" fmla="*/ 5 w 7"/>
                  <a:gd name="T73" fmla="*/ 2 h 31"/>
                  <a:gd name="T74" fmla="*/ 7 w 7"/>
                  <a:gd name="T75" fmla="*/ 0 h 31"/>
                  <a:gd name="T76" fmla="*/ 7 w 7"/>
                  <a:gd name="T77" fmla="*/ 0 h 31"/>
                  <a:gd name="T78" fmla="*/ 7 w 7"/>
                  <a:gd name="T79" fmla="*/ 0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" h="31">
                    <a:moveTo>
                      <a:pt x="5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7" y="24"/>
                    </a:lnTo>
                    <a:lnTo>
                      <a:pt x="5" y="26"/>
                    </a:lnTo>
                    <a:lnTo>
                      <a:pt x="5" y="27"/>
                    </a:lnTo>
                    <a:lnTo>
                      <a:pt x="5" y="28"/>
                    </a:lnTo>
                    <a:lnTo>
                      <a:pt x="5" y="30"/>
                    </a:lnTo>
                    <a:lnTo>
                      <a:pt x="4" y="30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0" name="Freeform 76"/>
              <p:cNvSpPr>
                <a:spLocks/>
              </p:cNvSpPr>
              <p:nvPr/>
            </p:nvSpPr>
            <p:spPr bwMode="auto">
              <a:xfrm>
                <a:off x="3397" y="981"/>
                <a:ext cx="35" cy="41"/>
              </a:xfrm>
              <a:custGeom>
                <a:avLst/>
                <a:gdLst>
                  <a:gd name="T0" fmla="*/ 0 w 27"/>
                  <a:gd name="T1" fmla="*/ 28 h 32"/>
                  <a:gd name="T2" fmla="*/ 1 w 27"/>
                  <a:gd name="T3" fmla="*/ 23 h 32"/>
                  <a:gd name="T4" fmla="*/ 4 w 27"/>
                  <a:gd name="T5" fmla="*/ 19 h 32"/>
                  <a:gd name="T6" fmla="*/ 5 w 27"/>
                  <a:gd name="T7" fmla="*/ 15 h 32"/>
                  <a:gd name="T8" fmla="*/ 5 w 27"/>
                  <a:gd name="T9" fmla="*/ 14 h 32"/>
                  <a:gd name="T10" fmla="*/ 8 w 27"/>
                  <a:gd name="T11" fmla="*/ 12 h 32"/>
                  <a:gd name="T12" fmla="*/ 9 w 27"/>
                  <a:gd name="T13" fmla="*/ 10 h 32"/>
                  <a:gd name="T14" fmla="*/ 10 w 27"/>
                  <a:gd name="T15" fmla="*/ 9 h 32"/>
                  <a:gd name="T16" fmla="*/ 13 w 27"/>
                  <a:gd name="T17" fmla="*/ 6 h 32"/>
                  <a:gd name="T18" fmla="*/ 14 w 27"/>
                  <a:gd name="T19" fmla="*/ 5 h 32"/>
                  <a:gd name="T20" fmla="*/ 17 w 27"/>
                  <a:gd name="T21" fmla="*/ 3 h 32"/>
                  <a:gd name="T22" fmla="*/ 18 w 27"/>
                  <a:gd name="T23" fmla="*/ 1 h 32"/>
                  <a:gd name="T24" fmla="*/ 22 w 27"/>
                  <a:gd name="T25" fmla="*/ 0 h 32"/>
                  <a:gd name="T26" fmla="*/ 26 w 27"/>
                  <a:gd name="T27" fmla="*/ 0 h 32"/>
                  <a:gd name="T28" fmla="*/ 27 w 27"/>
                  <a:gd name="T29" fmla="*/ 1 h 32"/>
                  <a:gd name="T30" fmla="*/ 29 w 27"/>
                  <a:gd name="T31" fmla="*/ 1 h 32"/>
                  <a:gd name="T32" fmla="*/ 31 w 27"/>
                  <a:gd name="T33" fmla="*/ 3 h 32"/>
                  <a:gd name="T34" fmla="*/ 32 w 27"/>
                  <a:gd name="T35" fmla="*/ 6 h 32"/>
                  <a:gd name="T36" fmla="*/ 35 w 27"/>
                  <a:gd name="T37" fmla="*/ 10 h 32"/>
                  <a:gd name="T38" fmla="*/ 35 w 27"/>
                  <a:gd name="T39" fmla="*/ 14 h 32"/>
                  <a:gd name="T40" fmla="*/ 32 w 27"/>
                  <a:gd name="T41" fmla="*/ 18 h 32"/>
                  <a:gd name="T42" fmla="*/ 31 w 27"/>
                  <a:gd name="T43" fmla="*/ 21 h 32"/>
                  <a:gd name="T44" fmla="*/ 31 w 27"/>
                  <a:gd name="T45" fmla="*/ 24 h 32"/>
                  <a:gd name="T46" fmla="*/ 29 w 27"/>
                  <a:gd name="T47" fmla="*/ 28 h 32"/>
                  <a:gd name="T48" fmla="*/ 26 w 27"/>
                  <a:gd name="T49" fmla="*/ 32 h 32"/>
                  <a:gd name="T50" fmla="*/ 23 w 27"/>
                  <a:gd name="T51" fmla="*/ 33 h 32"/>
                  <a:gd name="T52" fmla="*/ 22 w 27"/>
                  <a:gd name="T53" fmla="*/ 36 h 32"/>
                  <a:gd name="T54" fmla="*/ 18 w 27"/>
                  <a:gd name="T55" fmla="*/ 40 h 32"/>
                  <a:gd name="T56" fmla="*/ 17 w 27"/>
                  <a:gd name="T57" fmla="*/ 41 h 32"/>
                  <a:gd name="T58" fmla="*/ 13 w 27"/>
                  <a:gd name="T59" fmla="*/ 41 h 32"/>
                  <a:gd name="T60" fmla="*/ 10 w 27"/>
                  <a:gd name="T61" fmla="*/ 41 h 32"/>
                  <a:gd name="T62" fmla="*/ 9 w 27"/>
                  <a:gd name="T63" fmla="*/ 41 h 32"/>
                  <a:gd name="T64" fmla="*/ 8 w 27"/>
                  <a:gd name="T65" fmla="*/ 41 h 32"/>
                  <a:gd name="T66" fmla="*/ 5 w 27"/>
                  <a:gd name="T67" fmla="*/ 40 h 32"/>
                  <a:gd name="T68" fmla="*/ 4 w 27"/>
                  <a:gd name="T69" fmla="*/ 37 h 32"/>
                  <a:gd name="T70" fmla="*/ 1 w 27"/>
                  <a:gd name="T71" fmla="*/ 36 h 32"/>
                  <a:gd name="T72" fmla="*/ 1 w 27"/>
                  <a:gd name="T73" fmla="*/ 33 h 32"/>
                  <a:gd name="T74" fmla="*/ 1 w 27"/>
                  <a:gd name="T75" fmla="*/ 32 h 32"/>
                  <a:gd name="T76" fmla="*/ 1 w 27"/>
                  <a:gd name="T77" fmla="*/ 32 h 32"/>
                  <a:gd name="T78" fmla="*/ 0 w 27"/>
                  <a:gd name="T79" fmla="*/ 31 h 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7" h="32">
                    <a:moveTo>
                      <a:pt x="0" y="24"/>
                    </a:moveTo>
                    <a:lnTo>
                      <a:pt x="0" y="22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2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5" y="7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4" y="16"/>
                    </a:lnTo>
                    <a:lnTo>
                      <a:pt x="24" y="18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22" y="22"/>
                    </a:lnTo>
                    <a:lnTo>
                      <a:pt x="21" y="24"/>
                    </a:lnTo>
                    <a:lnTo>
                      <a:pt x="20" y="25"/>
                    </a:lnTo>
                    <a:lnTo>
                      <a:pt x="18" y="26"/>
                    </a:lnTo>
                    <a:lnTo>
                      <a:pt x="17" y="28"/>
                    </a:lnTo>
                    <a:lnTo>
                      <a:pt x="15" y="29"/>
                    </a:lnTo>
                    <a:lnTo>
                      <a:pt x="14" y="31"/>
                    </a:lnTo>
                    <a:lnTo>
                      <a:pt x="13" y="31"/>
                    </a:lnTo>
                    <a:lnTo>
                      <a:pt x="13" y="32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3" y="29"/>
                    </a:lnTo>
                    <a:lnTo>
                      <a:pt x="1" y="28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" name="Freeform 77"/>
              <p:cNvSpPr>
                <a:spLocks/>
              </p:cNvSpPr>
              <p:nvPr/>
            </p:nvSpPr>
            <p:spPr bwMode="auto">
              <a:xfrm>
                <a:off x="3256" y="893"/>
                <a:ext cx="53" cy="47"/>
              </a:xfrm>
              <a:custGeom>
                <a:avLst/>
                <a:gdLst>
                  <a:gd name="T0" fmla="*/ 53 w 38"/>
                  <a:gd name="T1" fmla="*/ 22 h 36"/>
                  <a:gd name="T2" fmla="*/ 53 w 38"/>
                  <a:gd name="T3" fmla="*/ 25 h 36"/>
                  <a:gd name="T4" fmla="*/ 53 w 38"/>
                  <a:gd name="T5" fmla="*/ 26 h 36"/>
                  <a:gd name="T6" fmla="*/ 53 w 38"/>
                  <a:gd name="T7" fmla="*/ 26 h 36"/>
                  <a:gd name="T8" fmla="*/ 52 w 38"/>
                  <a:gd name="T9" fmla="*/ 27 h 36"/>
                  <a:gd name="T10" fmla="*/ 52 w 38"/>
                  <a:gd name="T11" fmla="*/ 27 h 36"/>
                  <a:gd name="T12" fmla="*/ 50 w 38"/>
                  <a:gd name="T13" fmla="*/ 30 h 36"/>
                  <a:gd name="T14" fmla="*/ 50 w 38"/>
                  <a:gd name="T15" fmla="*/ 30 h 36"/>
                  <a:gd name="T16" fmla="*/ 47 w 38"/>
                  <a:gd name="T17" fmla="*/ 31 h 36"/>
                  <a:gd name="T18" fmla="*/ 46 w 38"/>
                  <a:gd name="T19" fmla="*/ 34 h 36"/>
                  <a:gd name="T20" fmla="*/ 42 w 38"/>
                  <a:gd name="T21" fmla="*/ 35 h 36"/>
                  <a:gd name="T22" fmla="*/ 38 w 38"/>
                  <a:gd name="T23" fmla="*/ 38 h 36"/>
                  <a:gd name="T24" fmla="*/ 33 w 38"/>
                  <a:gd name="T25" fmla="*/ 40 h 36"/>
                  <a:gd name="T26" fmla="*/ 29 w 38"/>
                  <a:gd name="T27" fmla="*/ 43 h 36"/>
                  <a:gd name="T28" fmla="*/ 24 w 38"/>
                  <a:gd name="T29" fmla="*/ 44 h 36"/>
                  <a:gd name="T30" fmla="*/ 20 w 38"/>
                  <a:gd name="T31" fmla="*/ 47 h 36"/>
                  <a:gd name="T32" fmla="*/ 14 w 38"/>
                  <a:gd name="T33" fmla="*/ 47 h 36"/>
                  <a:gd name="T34" fmla="*/ 13 w 38"/>
                  <a:gd name="T35" fmla="*/ 47 h 36"/>
                  <a:gd name="T36" fmla="*/ 13 w 38"/>
                  <a:gd name="T37" fmla="*/ 47 h 36"/>
                  <a:gd name="T38" fmla="*/ 10 w 38"/>
                  <a:gd name="T39" fmla="*/ 47 h 36"/>
                  <a:gd name="T40" fmla="*/ 8 w 38"/>
                  <a:gd name="T41" fmla="*/ 44 h 36"/>
                  <a:gd name="T42" fmla="*/ 8 w 38"/>
                  <a:gd name="T43" fmla="*/ 44 h 36"/>
                  <a:gd name="T44" fmla="*/ 7 w 38"/>
                  <a:gd name="T45" fmla="*/ 43 h 36"/>
                  <a:gd name="T46" fmla="*/ 7 w 38"/>
                  <a:gd name="T47" fmla="*/ 40 h 36"/>
                  <a:gd name="T48" fmla="*/ 4 w 38"/>
                  <a:gd name="T49" fmla="*/ 40 h 36"/>
                  <a:gd name="T50" fmla="*/ 3 w 38"/>
                  <a:gd name="T51" fmla="*/ 38 h 36"/>
                  <a:gd name="T52" fmla="*/ 3 w 38"/>
                  <a:gd name="T53" fmla="*/ 34 h 36"/>
                  <a:gd name="T54" fmla="*/ 0 w 38"/>
                  <a:gd name="T55" fmla="*/ 27 h 36"/>
                  <a:gd name="T56" fmla="*/ 0 w 38"/>
                  <a:gd name="T57" fmla="*/ 25 h 36"/>
                  <a:gd name="T58" fmla="*/ 0 w 38"/>
                  <a:gd name="T59" fmla="*/ 21 h 36"/>
                  <a:gd name="T60" fmla="*/ 0 w 38"/>
                  <a:gd name="T61" fmla="*/ 17 h 36"/>
                  <a:gd name="T62" fmla="*/ 3 w 38"/>
                  <a:gd name="T63" fmla="*/ 13 h 36"/>
                  <a:gd name="T64" fmla="*/ 3 w 38"/>
                  <a:gd name="T65" fmla="*/ 9 h 36"/>
                  <a:gd name="T66" fmla="*/ 4 w 38"/>
                  <a:gd name="T67" fmla="*/ 8 h 36"/>
                  <a:gd name="T68" fmla="*/ 4 w 38"/>
                  <a:gd name="T69" fmla="*/ 7 h 36"/>
                  <a:gd name="T70" fmla="*/ 7 w 38"/>
                  <a:gd name="T71" fmla="*/ 4 h 36"/>
                  <a:gd name="T72" fmla="*/ 8 w 38"/>
                  <a:gd name="T73" fmla="*/ 3 h 36"/>
                  <a:gd name="T74" fmla="*/ 10 w 38"/>
                  <a:gd name="T75" fmla="*/ 3 h 36"/>
                  <a:gd name="T76" fmla="*/ 10 w 38"/>
                  <a:gd name="T77" fmla="*/ 0 h 36"/>
                  <a:gd name="T78" fmla="*/ 13 w 38"/>
                  <a:gd name="T79" fmla="*/ 0 h 36"/>
                  <a:gd name="T80" fmla="*/ 14 w 38"/>
                  <a:gd name="T81" fmla="*/ 0 h 36"/>
                  <a:gd name="T82" fmla="*/ 20 w 38"/>
                  <a:gd name="T83" fmla="*/ 3 h 36"/>
                  <a:gd name="T84" fmla="*/ 27 w 38"/>
                  <a:gd name="T85" fmla="*/ 4 h 36"/>
                  <a:gd name="T86" fmla="*/ 29 w 38"/>
                  <a:gd name="T87" fmla="*/ 7 h 36"/>
                  <a:gd name="T88" fmla="*/ 36 w 38"/>
                  <a:gd name="T89" fmla="*/ 8 h 36"/>
                  <a:gd name="T90" fmla="*/ 39 w 38"/>
                  <a:gd name="T91" fmla="*/ 9 h 36"/>
                  <a:gd name="T92" fmla="*/ 43 w 38"/>
                  <a:gd name="T93" fmla="*/ 12 h 36"/>
                  <a:gd name="T94" fmla="*/ 46 w 38"/>
                  <a:gd name="T95" fmla="*/ 13 h 36"/>
                  <a:gd name="T96" fmla="*/ 47 w 38"/>
                  <a:gd name="T97" fmla="*/ 16 h 36"/>
                  <a:gd name="T98" fmla="*/ 50 w 38"/>
                  <a:gd name="T99" fmla="*/ 17 h 36"/>
                  <a:gd name="T100" fmla="*/ 52 w 38"/>
                  <a:gd name="T101" fmla="*/ 18 h 36"/>
                  <a:gd name="T102" fmla="*/ 52 w 38"/>
                  <a:gd name="T103" fmla="*/ 18 h 36"/>
                  <a:gd name="T104" fmla="*/ 52 w 38"/>
                  <a:gd name="T105" fmla="*/ 21 h 36"/>
                  <a:gd name="T106" fmla="*/ 53 w 38"/>
                  <a:gd name="T107" fmla="*/ 21 h 36"/>
                  <a:gd name="T108" fmla="*/ 53 w 38"/>
                  <a:gd name="T109" fmla="*/ 21 h 36"/>
                  <a:gd name="T110" fmla="*/ 53 w 38"/>
                  <a:gd name="T111" fmla="*/ 22 h 36"/>
                  <a:gd name="T112" fmla="*/ 53 w 38"/>
                  <a:gd name="T113" fmla="*/ 22 h 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8" h="36">
                    <a:moveTo>
                      <a:pt x="38" y="17"/>
                    </a:moveTo>
                    <a:lnTo>
                      <a:pt x="38" y="19"/>
                    </a:lnTo>
                    <a:lnTo>
                      <a:pt x="38" y="20"/>
                    </a:lnTo>
                    <a:lnTo>
                      <a:pt x="37" y="21"/>
                    </a:lnTo>
                    <a:lnTo>
                      <a:pt x="36" y="23"/>
                    </a:lnTo>
                    <a:lnTo>
                      <a:pt x="34" y="24"/>
                    </a:lnTo>
                    <a:lnTo>
                      <a:pt x="33" y="26"/>
                    </a:lnTo>
                    <a:lnTo>
                      <a:pt x="30" y="27"/>
                    </a:lnTo>
                    <a:lnTo>
                      <a:pt x="27" y="29"/>
                    </a:lnTo>
                    <a:lnTo>
                      <a:pt x="24" y="31"/>
                    </a:lnTo>
                    <a:lnTo>
                      <a:pt x="21" y="33"/>
                    </a:lnTo>
                    <a:lnTo>
                      <a:pt x="17" y="34"/>
                    </a:lnTo>
                    <a:lnTo>
                      <a:pt x="14" y="36"/>
                    </a:lnTo>
                    <a:lnTo>
                      <a:pt x="10" y="36"/>
                    </a:lnTo>
                    <a:lnTo>
                      <a:pt x="9" y="36"/>
                    </a:lnTo>
                    <a:lnTo>
                      <a:pt x="7" y="36"/>
                    </a:lnTo>
                    <a:lnTo>
                      <a:pt x="6" y="34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2" y="29"/>
                    </a:lnTo>
                    <a:lnTo>
                      <a:pt x="2" y="26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9" y="3"/>
                    </a:lnTo>
                    <a:lnTo>
                      <a:pt x="21" y="5"/>
                    </a:lnTo>
                    <a:lnTo>
                      <a:pt x="26" y="6"/>
                    </a:lnTo>
                    <a:lnTo>
                      <a:pt x="28" y="7"/>
                    </a:lnTo>
                    <a:lnTo>
                      <a:pt x="31" y="9"/>
                    </a:lnTo>
                    <a:lnTo>
                      <a:pt x="33" y="10"/>
                    </a:lnTo>
                    <a:lnTo>
                      <a:pt x="34" y="12"/>
                    </a:lnTo>
                    <a:lnTo>
                      <a:pt x="36" y="13"/>
                    </a:lnTo>
                    <a:lnTo>
                      <a:pt x="37" y="14"/>
                    </a:lnTo>
                    <a:lnTo>
                      <a:pt x="37" y="16"/>
                    </a:lnTo>
                    <a:lnTo>
                      <a:pt x="38" y="16"/>
                    </a:lnTo>
                    <a:lnTo>
                      <a:pt x="38" y="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2" name="Freeform 78"/>
              <p:cNvSpPr>
                <a:spLocks/>
              </p:cNvSpPr>
              <p:nvPr/>
            </p:nvSpPr>
            <p:spPr bwMode="auto">
              <a:xfrm>
                <a:off x="3353" y="955"/>
                <a:ext cx="47" cy="50"/>
              </a:xfrm>
              <a:custGeom>
                <a:avLst/>
                <a:gdLst>
                  <a:gd name="T0" fmla="*/ 12 w 35"/>
                  <a:gd name="T1" fmla="*/ 0 h 38"/>
                  <a:gd name="T2" fmla="*/ 13 w 35"/>
                  <a:gd name="T3" fmla="*/ 0 h 38"/>
                  <a:gd name="T4" fmla="*/ 13 w 35"/>
                  <a:gd name="T5" fmla="*/ 0 h 38"/>
                  <a:gd name="T6" fmla="*/ 15 w 35"/>
                  <a:gd name="T7" fmla="*/ 0 h 38"/>
                  <a:gd name="T8" fmla="*/ 17 w 35"/>
                  <a:gd name="T9" fmla="*/ 0 h 38"/>
                  <a:gd name="T10" fmla="*/ 17 w 35"/>
                  <a:gd name="T11" fmla="*/ 0 h 38"/>
                  <a:gd name="T12" fmla="*/ 19 w 35"/>
                  <a:gd name="T13" fmla="*/ 3 h 38"/>
                  <a:gd name="T14" fmla="*/ 21 w 35"/>
                  <a:gd name="T15" fmla="*/ 3 h 38"/>
                  <a:gd name="T16" fmla="*/ 21 w 35"/>
                  <a:gd name="T17" fmla="*/ 3 h 38"/>
                  <a:gd name="T18" fmla="*/ 24 w 35"/>
                  <a:gd name="T19" fmla="*/ 5 h 38"/>
                  <a:gd name="T20" fmla="*/ 28 w 35"/>
                  <a:gd name="T21" fmla="*/ 8 h 38"/>
                  <a:gd name="T22" fmla="*/ 31 w 35"/>
                  <a:gd name="T23" fmla="*/ 9 h 38"/>
                  <a:gd name="T24" fmla="*/ 34 w 35"/>
                  <a:gd name="T25" fmla="*/ 13 h 38"/>
                  <a:gd name="T26" fmla="*/ 38 w 35"/>
                  <a:gd name="T27" fmla="*/ 17 h 38"/>
                  <a:gd name="T28" fmla="*/ 42 w 35"/>
                  <a:gd name="T29" fmla="*/ 21 h 38"/>
                  <a:gd name="T30" fmla="*/ 44 w 35"/>
                  <a:gd name="T31" fmla="*/ 25 h 38"/>
                  <a:gd name="T32" fmla="*/ 46 w 35"/>
                  <a:gd name="T33" fmla="*/ 28 h 38"/>
                  <a:gd name="T34" fmla="*/ 47 w 35"/>
                  <a:gd name="T35" fmla="*/ 30 h 38"/>
                  <a:gd name="T36" fmla="*/ 47 w 35"/>
                  <a:gd name="T37" fmla="*/ 32 h 38"/>
                  <a:gd name="T38" fmla="*/ 47 w 35"/>
                  <a:gd name="T39" fmla="*/ 32 h 38"/>
                  <a:gd name="T40" fmla="*/ 46 w 35"/>
                  <a:gd name="T41" fmla="*/ 34 h 38"/>
                  <a:gd name="T42" fmla="*/ 46 w 35"/>
                  <a:gd name="T43" fmla="*/ 36 h 38"/>
                  <a:gd name="T44" fmla="*/ 46 w 35"/>
                  <a:gd name="T45" fmla="*/ 37 h 38"/>
                  <a:gd name="T46" fmla="*/ 44 w 35"/>
                  <a:gd name="T47" fmla="*/ 37 h 38"/>
                  <a:gd name="T48" fmla="*/ 44 w 35"/>
                  <a:gd name="T49" fmla="*/ 39 h 38"/>
                  <a:gd name="T50" fmla="*/ 40 w 35"/>
                  <a:gd name="T51" fmla="*/ 41 h 38"/>
                  <a:gd name="T52" fmla="*/ 36 w 35"/>
                  <a:gd name="T53" fmla="*/ 45 h 38"/>
                  <a:gd name="T54" fmla="*/ 32 w 35"/>
                  <a:gd name="T55" fmla="*/ 46 h 38"/>
                  <a:gd name="T56" fmla="*/ 28 w 35"/>
                  <a:gd name="T57" fmla="*/ 46 h 38"/>
                  <a:gd name="T58" fmla="*/ 24 w 35"/>
                  <a:gd name="T59" fmla="*/ 49 h 38"/>
                  <a:gd name="T60" fmla="*/ 21 w 35"/>
                  <a:gd name="T61" fmla="*/ 50 h 38"/>
                  <a:gd name="T62" fmla="*/ 17 w 35"/>
                  <a:gd name="T63" fmla="*/ 50 h 38"/>
                  <a:gd name="T64" fmla="*/ 13 w 35"/>
                  <a:gd name="T65" fmla="*/ 50 h 38"/>
                  <a:gd name="T66" fmla="*/ 12 w 35"/>
                  <a:gd name="T67" fmla="*/ 50 h 38"/>
                  <a:gd name="T68" fmla="*/ 9 w 35"/>
                  <a:gd name="T69" fmla="*/ 49 h 38"/>
                  <a:gd name="T70" fmla="*/ 8 w 35"/>
                  <a:gd name="T71" fmla="*/ 49 h 38"/>
                  <a:gd name="T72" fmla="*/ 5 w 35"/>
                  <a:gd name="T73" fmla="*/ 49 h 38"/>
                  <a:gd name="T74" fmla="*/ 4 w 35"/>
                  <a:gd name="T75" fmla="*/ 46 h 38"/>
                  <a:gd name="T76" fmla="*/ 3 w 35"/>
                  <a:gd name="T77" fmla="*/ 45 h 38"/>
                  <a:gd name="T78" fmla="*/ 3 w 35"/>
                  <a:gd name="T79" fmla="*/ 45 h 38"/>
                  <a:gd name="T80" fmla="*/ 0 w 35"/>
                  <a:gd name="T81" fmla="*/ 43 h 38"/>
                  <a:gd name="T82" fmla="*/ 0 w 35"/>
                  <a:gd name="T83" fmla="*/ 37 h 38"/>
                  <a:gd name="T84" fmla="*/ 0 w 35"/>
                  <a:gd name="T85" fmla="*/ 32 h 38"/>
                  <a:gd name="T86" fmla="*/ 3 w 35"/>
                  <a:gd name="T87" fmla="*/ 26 h 38"/>
                  <a:gd name="T88" fmla="*/ 3 w 35"/>
                  <a:gd name="T89" fmla="*/ 22 h 38"/>
                  <a:gd name="T90" fmla="*/ 3 w 35"/>
                  <a:gd name="T91" fmla="*/ 17 h 38"/>
                  <a:gd name="T92" fmla="*/ 4 w 35"/>
                  <a:gd name="T93" fmla="*/ 13 h 38"/>
                  <a:gd name="T94" fmla="*/ 5 w 35"/>
                  <a:gd name="T95" fmla="*/ 9 h 38"/>
                  <a:gd name="T96" fmla="*/ 5 w 35"/>
                  <a:gd name="T97" fmla="*/ 8 h 38"/>
                  <a:gd name="T98" fmla="*/ 8 w 35"/>
                  <a:gd name="T99" fmla="*/ 5 h 38"/>
                  <a:gd name="T100" fmla="*/ 8 w 35"/>
                  <a:gd name="T101" fmla="*/ 4 h 38"/>
                  <a:gd name="T102" fmla="*/ 8 w 35"/>
                  <a:gd name="T103" fmla="*/ 4 h 38"/>
                  <a:gd name="T104" fmla="*/ 9 w 35"/>
                  <a:gd name="T105" fmla="*/ 3 h 38"/>
                  <a:gd name="T106" fmla="*/ 9 w 35"/>
                  <a:gd name="T107" fmla="*/ 3 h 38"/>
                  <a:gd name="T108" fmla="*/ 9 w 35"/>
                  <a:gd name="T109" fmla="*/ 3 h 38"/>
                  <a:gd name="T110" fmla="*/ 12 w 35"/>
                  <a:gd name="T111" fmla="*/ 0 h 38"/>
                  <a:gd name="T112" fmla="*/ 12 w 35"/>
                  <a:gd name="T113" fmla="*/ 0 h 3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5" h="38">
                    <a:moveTo>
                      <a:pt x="9" y="0"/>
                    </a:move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21" y="6"/>
                    </a:lnTo>
                    <a:lnTo>
                      <a:pt x="23" y="7"/>
                    </a:lnTo>
                    <a:lnTo>
                      <a:pt x="25" y="10"/>
                    </a:lnTo>
                    <a:lnTo>
                      <a:pt x="28" y="13"/>
                    </a:lnTo>
                    <a:lnTo>
                      <a:pt x="31" y="16"/>
                    </a:lnTo>
                    <a:lnTo>
                      <a:pt x="33" y="19"/>
                    </a:lnTo>
                    <a:lnTo>
                      <a:pt x="34" y="21"/>
                    </a:lnTo>
                    <a:lnTo>
                      <a:pt x="35" y="23"/>
                    </a:lnTo>
                    <a:lnTo>
                      <a:pt x="35" y="24"/>
                    </a:lnTo>
                    <a:lnTo>
                      <a:pt x="34" y="26"/>
                    </a:lnTo>
                    <a:lnTo>
                      <a:pt x="34" y="27"/>
                    </a:lnTo>
                    <a:lnTo>
                      <a:pt x="34" y="28"/>
                    </a:lnTo>
                    <a:lnTo>
                      <a:pt x="33" y="28"/>
                    </a:lnTo>
                    <a:lnTo>
                      <a:pt x="33" y="30"/>
                    </a:lnTo>
                    <a:lnTo>
                      <a:pt x="30" y="31"/>
                    </a:lnTo>
                    <a:lnTo>
                      <a:pt x="27" y="34"/>
                    </a:lnTo>
                    <a:lnTo>
                      <a:pt x="24" y="35"/>
                    </a:lnTo>
                    <a:lnTo>
                      <a:pt x="21" y="35"/>
                    </a:lnTo>
                    <a:lnTo>
                      <a:pt x="18" y="37"/>
                    </a:lnTo>
                    <a:lnTo>
                      <a:pt x="16" y="38"/>
                    </a:lnTo>
                    <a:lnTo>
                      <a:pt x="13" y="38"/>
                    </a:lnTo>
                    <a:lnTo>
                      <a:pt x="10" y="38"/>
                    </a:lnTo>
                    <a:lnTo>
                      <a:pt x="9" y="38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4" y="37"/>
                    </a:lnTo>
                    <a:lnTo>
                      <a:pt x="3" y="35"/>
                    </a:lnTo>
                    <a:lnTo>
                      <a:pt x="2" y="34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2" y="20"/>
                    </a:lnTo>
                    <a:lnTo>
                      <a:pt x="2" y="17"/>
                    </a:lnTo>
                    <a:lnTo>
                      <a:pt x="2" y="13"/>
                    </a:lnTo>
                    <a:lnTo>
                      <a:pt x="3" y="10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3" name="Freeform 79"/>
              <p:cNvSpPr>
                <a:spLocks/>
              </p:cNvSpPr>
              <p:nvPr/>
            </p:nvSpPr>
            <p:spPr bwMode="auto">
              <a:xfrm>
                <a:off x="3306" y="955"/>
                <a:ext cx="44" cy="50"/>
              </a:xfrm>
              <a:custGeom>
                <a:avLst/>
                <a:gdLst>
                  <a:gd name="T0" fmla="*/ 33 w 33"/>
                  <a:gd name="T1" fmla="*/ 0 h 38"/>
                  <a:gd name="T2" fmla="*/ 33 w 33"/>
                  <a:gd name="T3" fmla="*/ 3 h 38"/>
                  <a:gd name="T4" fmla="*/ 35 w 33"/>
                  <a:gd name="T5" fmla="*/ 3 h 38"/>
                  <a:gd name="T6" fmla="*/ 35 w 33"/>
                  <a:gd name="T7" fmla="*/ 3 h 38"/>
                  <a:gd name="T8" fmla="*/ 37 w 33"/>
                  <a:gd name="T9" fmla="*/ 4 h 38"/>
                  <a:gd name="T10" fmla="*/ 37 w 33"/>
                  <a:gd name="T11" fmla="*/ 4 h 38"/>
                  <a:gd name="T12" fmla="*/ 39 w 33"/>
                  <a:gd name="T13" fmla="*/ 5 h 38"/>
                  <a:gd name="T14" fmla="*/ 39 w 33"/>
                  <a:gd name="T15" fmla="*/ 8 h 38"/>
                  <a:gd name="T16" fmla="*/ 39 w 33"/>
                  <a:gd name="T17" fmla="*/ 8 h 38"/>
                  <a:gd name="T18" fmla="*/ 40 w 33"/>
                  <a:gd name="T19" fmla="*/ 12 h 38"/>
                  <a:gd name="T20" fmla="*/ 43 w 33"/>
                  <a:gd name="T21" fmla="*/ 16 h 38"/>
                  <a:gd name="T22" fmla="*/ 43 w 33"/>
                  <a:gd name="T23" fmla="*/ 18 h 38"/>
                  <a:gd name="T24" fmla="*/ 44 w 33"/>
                  <a:gd name="T25" fmla="*/ 25 h 38"/>
                  <a:gd name="T26" fmla="*/ 44 w 33"/>
                  <a:gd name="T27" fmla="*/ 28 h 38"/>
                  <a:gd name="T28" fmla="*/ 44 w 33"/>
                  <a:gd name="T29" fmla="*/ 34 h 38"/>
                  <a:gd name="T30" fmla="*/ 44 w 33"/>
                  <a:gd name="T31" fmla="*/ 39 h 38"/>
                  <a:gd name="T32" fmla="*/ 44 w 33"/>
                  <a:gd name="T33" fmla="*/ 43 h 38"/>
                  <a:gd name="T34" fmla="*/ 44 w 33"/>
                  <a:gd name="T35" fmla="*/ 45 h 38"/>
                  <a:gd name="T36" fmla="*/ 43 w 33"/>
                  <a:gd name="T37" fmla="*/ 45 h 38"/>
                  <a:gd name="T38" fmla="*/ 43 w 33"/>
                  <a:gd name="T39" fmla="*/ 46 h 38"/>
                  <a:gd name="T40" fmla="*/ 40 w 33"/>
                  <a:gd name="T41" fmla="*/ 49 h 38"/>
                  <a:gd name="T42" fmla="*/ 39 w 33"/>
                  <a:gd name="T43" fmla="*/ 49 h 38"/>
                  <a:gd name="T44" fmla="*/ 39 w 33"/>
                  <a:gd name="T45" fmla="*/ 49 h 38"/>
                  <a:gd name="T46" fmla="*/ 37 w 33"/>
                  <a:gd name="T47" fmla="*/ 50 h 38"/>
                  <a:gd name="T48" fmla="*/ 35 w 33"/>
                  <a:gd name="T49" fmla="*/ 50 h 38"/>
                  <a:gd name="T50" fmla="*/ 31 w 33"/>
                  <a:gd name="T51" fmla="*/ 50 h 38"/>
                  <a:gd name="T52" fmla="*/ 28 w 33"/>
                  <a:gd name="T53" fmla="*/ 50 h 38"/>
                  <a:gd name="T54" fmla="*/ 24 w 33"/>
                  <a:gd name="T55" fmla="*/ 50 h 38"/>
                  <a:gd name="T56" fmla="*/ 19 w 33"/>
                  <a:gd name="T57" fmla="*/ 49 h 38"/>
                  <a:gd name="T58" fmla="*/ 15 w 33"/>
                  <a:gd name="T59" fmla="*/ 46 h 38"/>
                  <a:gd name="T60" fmla="*/ 11 w 33"/>
                  <a:gd name="T61" fmla="*/ 46 h 38"/>
                  <a:gd name="T62" fmla="*/ 9 w 33"/>
                  <a:gd name="T63" fmla="*/ 45 h 38"/>
                  <a:gd name="T64" fmla="*/ 5 w 33"/>
                  <a:gd name="T65" fmla="*/ 43 h 38"/>
                  <a:gd name="T66" fmla="*/ 3 w 33"/>
                  <a:gd name="T67" fmla="*/ 41 h 38"/>
                  <a:gd name="T68" fmla="*/ 3 w 33"/>
                  <a:gd name="T69" fmla="*/ 39 h 38"/>
                  <a:gd name="T70" fmla="*/ 1 w 33"/>
                  <a:gd name="T71" fmla="*/ 37 h 38"/>
                  <a:gd name="T72" fmla="*/ 0 w 33"/>
                  <a:gd name="T73" fmla="*/ 36 h 38"/>
                  <a:gd name="T74" fmla="*/ 0 w 33"/>
                  <a:gd name="T75" fmla="*/ 34 h 38"/>
                  <a:gd name="T76" fmla="*/ 0 w 33"/>
                  <a:gd name="T77" fmla="*/ 32 h 38"/>
                  <a:gd name="T78" fmla="*/ 0 w 33"/>
                  <a:gd name="T79" fmla="*/ 30 h 38"/>
                  <a:gd name="T80" fmla="*/ 0 w 33"/>
                  <a:gd name="T81" fmla="*/ 28 h 38"/>
                  <a:gd name="T82" fmla="*/ 1 w 33"/>
                  <a:gd name="T83" fmla="*/ 25 h 38"/>
                  <a:gd name="T84" fmla="*/ 5 w 33"/>
                  <a:gd name="T85" fmla="*/ 21 h 38"/>
                  <a:gd name="T86" fmla="*/ 9 w 33"/>
                  <a:gd name="T87" fmla="*/ 17 h 38"/>
                  <a:gd name="T88" fmla="*/ 12 w 33"/>
                  <a:gd name="T89" fmla="*/ 13 h 38"/>
                  <a:gd name="T90" fmla="*/ 16 w 33"/>
                  <a:gd name="T91" fmla="*/ 9 h 38"/>
                  <a:gd name="T92" fmla="*/ 19 w 33"/>
                  <a:gd name="T93" fmla="*/ 8 h 38"/>
                  <a:gd name="T94" fmla="*/ 21 w 33"/>
                  <a:gd name="T95" fmla="*/ 4 h 38"/>
                  <a:gd name="T96" fmla="*/ 24 w 33"/>
                  <a:gd name="T97" fmla="*/ 4 h 38"/>
                  <a:gd name="T98" fmla="*/ 25 w 33"/>
                  <a:gd name="T99" fmla="*/ 3 h 38"/>
                  <a:gd name="T100" fmla="*/ 28 w 33"/>
                  <a:gd name="T101" fmla="*/ 3 h 38"/>
                  <a:gd name="T102" fmla="*/ 28 w 33"/>
                  <a:gd name="T103" fmla="*/ 3 h 38"/>
                  <a:gd name="T104" fmla="*/ 29 w 33"/>
                  <a:gd name="T105" fmla="*/ 0 h 38"/>
                  <a:gd name="T106" fmla="*/ 31 w 33"/>
                  <a:gd name="T107" fmla="*/ 0 h 38"/>
                  <a:gd name="T108" fmla="*/ 31 w 33"/>
                  <a:gd name="T109" fmla="*/ 0 h 38"/>
                  <a:gd name="T110" fmla="*/ 31 w 33"/>
                  <a:gd name="T111" fmla="*/ 0 h 38"/>
                  <a:gd name="T112" fmla="*/ 33 w 33"/>
                  <a:gd name="T113" fmla="*/ 0 h 3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3" h="38">
                    <a:moveTo>
                      <a:pt x="25" y="0"/>
                    </a:moveTo>
                    <a:lnTo>
                      <a:pt x="25" y="2"/>
                    </a:lnTo>
                    <a:lnTo>
                      <a:pt x="26" y="2"/>
                    </a:lnTo>
                    <a:lnTo>
                      <a:pt x="28" y="3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30" y="9"/>
                    </a:lnTo>
                    <a:lnTo>
                      <a:pt x="32" y="12"/>
                    </a:lnTo>
                    <a:lnTo>
                      <a:pt x="32" y="14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3" y="26"/>
                    </a:lnTo>
                    <a:lnTo>
                      <a:pt x="33" y="30"/>
                    </a:lnTo>
                    <a:lnTo>
                      <a:pt x="33" y="33"/>
                    </a:lnTo>
                    <a:lnTo>
                      <a:pt x="33" y="34"/>
                    </a:lnTo>
                    <a:lnTo>
                      <a:pt x="32" y="34"/>
                    </a:lnTo>
                    <a:lnTo>
                      <a:pt x="32" y="35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28" y="38"/>
                    </a:lnTo>
                    <a:lnTo>
                      <a:pt x="26" y="38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18" y="38"/>
                    </a:lnTo>
                    <a:lnTo>
                      <a:pt x="14" y="37"/>
                    </a:lnTo>
                    <a:lnTo>
                      <a:pt x="11" y="35"/>
                    </a:lnTo>
                    <a:lnTo>
                      <a:pt x="8" y="35"/>
                    </a:lnTo>
                    <a:lnTo>
                      <a:pt x="7" y="34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1" y="19"/>
                    </a:lnTo>
                    <a:lnTo>
                      <a:pt x="4" y="16"/>
                    </a:lnTo>
                    <a:lnTo>
                      <a:pt x="7" y="13"/>
                    </a:lnTo>
                    <a:lnTo>
                      <a:pt x="9" y="10"/>
                    </a:lnTo>
                    <a:lnTo>
                      <a:pt x="12" y="7"/>
                    </a:lnTo>
                    <a:lnTo>
                      <a:pt x="14" y="6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" name="Freeform 80"/>
              <p:cNvSpPr>
                <a:spLocks/>
              </p:cNvSpPr>
              <p:nvPr/>
            </p:nvSpPr>
            <p:spPr bwMode="auto">
              <a:xfrm>
                <a:off x="3271" y="937"/>
                <a:ext cx="50" cy="44"/>
              </a:xfrm>
              <a:custGeom>
                <a:avLst/>
                <a:gdLst>
                  <a:gd name="T0" fmla="*/ 47 w 37"/>
                  <a:gd name="T1" fmla="*/ 4 h 35"/>
                  <a:gd name="T2" fmla="*/ 50 w 37"/>
                  <a:gd name="T3" fmla="*/ 5 h 35"/>
                  <a:gd name="T4" fmla="*/ 50 w 37"/>
                  <a:gd name="T5" fmla="*/ 5 h 35"/>
                  <a:gd name="T6" fmla="*/ 50 w 37"/>
                  <a:gd name="T7" fmla="*/ 6 h 35"/>
                  <a:gd name="T8" fmla="*/ 50 w 37"/>
                  <a:gd name="T9" fmla="*/ 9 h 35"/>
                  <a:gd name="T10" fmla="*/ 50 w 37"/>
                  <a:gd name="T11" fmla="*/ 9 h 35"/>
                  <a:gd name="T12" fmla="*/ 50 w 37"/>
                  <a:gd name="T13" fmla="*/ 10 h 35"/>
                  <a:gd name="T14" fmla="*/ 50 w 37"/>
                  <a:gd name="T15" fmla="*/ 13 h 35"/>
                  <a:gd name="T16" fmla="*/ 50 w 37"/>
                  <a:gd name="T17" fmla="*/ 13 h 35"/>
                  <a:gd name="T18" fmla="*/ 47 w 37"/>
                  <a:gd name="T19" fmla="*/ 15 h 35"/>
                  <a:gd name="T20" fmla="*/ 46 w 37"/>
                  <a:gd name="T21" fmla="*/ 19 h 35"/>
                  <a:gd name="T22" fmla="*/ 45 w 37"/>
                  <a:gd name="T23" fmla="*/ 23 h 35"/>
                  <a:gd name="T24" fmla="*/ 42 w 37"/>
                  <a:gd name="T25" fmla="*/ 28 h 35"/>
                  <a:gd name="T26" fmla="*/ 41 w 37"/>
                  <a:gd name="T27" fmla="*/ 31 h 35"/>
                  <a:gd name="T28" fmla="*/ 38 w 37"/>
                  <a:gd name="T29" fmla="*/ 35 h 35"/>
                  <a:gd name="T30" fmla="*/ 35 w 37"/>
                  <a:gd name="T31" fmla="*/ 39 h 35"/>
                  <a:gd name="T32" fmla="*/ 32 w 37"/>
                  <a:gd name="T33" fmla="*/ 43 h 35"/>
                  <a:gd name="T34" fmla="*/ 31 w 37"/>
                  <a:gd name="T35" fmla="*/ 44 h 35"/>
                  <a:gd name="T36" fmla="*/ 28 w 37"/>
                  <a:gd name="T37" fmla="*/ 44 h 35"/>
                  <a:gd name="T38" fmla="*/ 28 w 37"/>
                  <a:gd name="T39" fmla="*/ 44 h 35"/>
                  <a:gd name="T40" fmla="*/ 27 w 37"/>
                  <a:gd name="T41" fmla="*/ 44 h 35"/>
                  <a:gd name="T42" fmla="*/ 24 w 37"/>
                  <a:gd name="T43" fmla="*/ 44 h 35"/>
                  <a:gd name="T44" fmla="*/ 23 w 37"/>
                  <a:gd name="T45" fmla="*/ 44 h 35"/>
                  <a:gd name="T46" fmla="*/ 22 w 37"/>
                  <a:gd name="T47" fmla="*/ 44 h 35"/>
                  <a:gd name="T48" fmla="*/ 22 w 37"/>
                  <a:gd name="T49" fmla="*/ 43 h 35"/>
                  <a:gd name="T50" fmla="*/ 18 w 37"/>
                  <a:gd name="T51" fmla="*/ 40 h 35"/>
                  <a:gd name="T52" fmla="*/ 14 w 37"/>
                  <a:gd name="T53" fmla="*/ 39 h 35"/>
                  <a:gd name="T54" fmla="*/ 9 w 37"/>
                  <a:gd name="T55" fmla="*/ 35 h 35"/>
                  <a:gd name="T56" fmla="*/ 8 w 37"/>
                  <a:gd name="T57" fmla="*/ 34 h 35"/>
                  <a:gd name="T58" fmla="*/ 5 w 37"/>
                  <a:gd name="T59" fmla="*/ 30 h 35"/>
                  <a:gd name="T60" fmla="*/ 4 w 37"/>
                  <a:gd name="T61" fmla="*/ 26 h 35"/>
                  <a:gd name="T62" fmla="*/ 3 w 37"/>
                  <a:gd name="T63" fmla="*/ 23 h 35"/>
                  <a:gd name="T64" fmla="*/ 0 w 37"/>
                  <a:gd name="T65" fmla="*/ 21 h 35"/>
                  <a:gd name="T66" fmla="*/ 0 w 37"/>
                  <a:gd name="T67" fmla="*/ 18 h 35"/>
                  <a:gd name="T68" fmla="*/ 0 w 37"/>
                  <a:gd name="T69" fmla="*/ 15 h 35"/>
                  <a:gd name="T70" fmla="*/ 0 w 37"/>
                  <a:gd name="T71" fmla="*/ 14 h 35"/>
                  <a:gd name="T72" fmla="*/ 0 w 37"/>
                  <a:gd name="T73" fmla="*/ 13 h 35"/>
                  <a:gd name="T74" fmla="*/ 0 w 37"/>
                  <a:gd name="T75" fmla="*/ 10 h 35"/>
                  <a:gd name="T76" fmla="*/ 3 w 37"/>
                  <a:gd name="T77" fmla="*/ 9 h 35"/>
                  <a:gd name="T78" fmla="*/ 3 w 37"/>
                  <a:gd name="T79" fmla="*/ 6 h 35"/>
                  <a:gd name="T80" fmla="*/ 4 w 37"/>
                  <a:gd name="T81" fmla="*/ 6 h 35"/>
                  <a:gd name="T82" fmla="*/ 8 w 37"/>
                  <a:gd name="T83" fmla="*/ 5 h 35"/>
                  <a:gd name="T84" fmla="*/ 14 w 37"/>
                  <a:gd name="T85" fmla="*/ 4 h 35"/>
                  <a:gd name="T86" fmla="*/ 19 w 37"/>
                  <a:gd name="T87" fmla="*/ 1 h 35"/>
                  <a:gd name="T88" fmla="*/ 24 w 37"/>
                  <a:gd name="T89" fmla="*/ 1 h 35"/>
                  <a:gd name="T90" fmla="*/ 28 w 37"/>
                  <a:gd name="T91" fmla="*/ 1 h 35"/>
                  <a:gd name="T92" fmla="*/ 32 w 37"/>
                  <a:gd name="T93" fmla="*/ 0 h 35"/>
                  <a:gd name="T94" fmla="*/ 36 w 37"/>
                  <a:gd name="T95" fmla="*/ 0 h 35"/>
                  <a:gd name="T96" fmla="*/ 41 w 37"/>
                  <a:gd name="T97" fmla="*/ 1 h 35"/>
                  <a:gd name="T98" fmla="*/ 42 w 37"/>
                  <a:gd name="T99" fmla="*/ 1 h 35"/>
                  <a:gd name="T100" fmla="*/ 45 w 37"/>
                  <a:gd name="T101" fmla="*/ 1 h 35"/>
                  <a:gd name="T102" fmla="*/ 45 w 37"/>
                  <a:gd name="T103" fmla="*/ 1 h 35"/>
                  <a:gd name="T104" fmla="*/ 46 w 37"/>
                  <a:gd name="T105" fmla="*/ 1 h 35"/>
                  <a:gd name="T106" fmla="*/ 46 w 37"/>
                  <a:gd name="T107" fmla="*/ 1 h 35"/>
                  <a:gd name="T108" fmla="*/ 47 w 37"/>
                  <a:gd name="T109" fmla="*/ 4 h 35"/>
                  <a:gd name="T110" fmla="*/ 47 w 37"/>
                  <a:gd name="T111" fmla="*/ 4 h 35"/>
                  <a:gd name="T112" fmla="*/ 47 w 37"/>
                  <a:gd name="T113" fmla="*/ 4 h 3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7" h="35">
                    <a:moveTo>
                      <a:pt x="35" y="3"/>
                    </a:moveTo>
                    <a:lnTo>
                      <a:pt x="37" y="4"/>
                    </a:lnTo>
                    <a:lnTo>
                      <a:pt x="37" y="5"/>
                    </a:lnTo>
                    <a:lnTo>
                      <a:pt x="37" y="7"/>
                    </a:lnTo>
                    <a:lnTo>
                      <a:pt x="37" y="8"/>
                    </a:lnTo>
                    <a:lnTo>
                      <a:pt x="37" y="10"/>
                    </a:lnTo>
                    <a:lnTo>
                      <a:pt x="35" y="12"/>
                    </a:lnTo>
                    <a:lnTo>
                      <a:pt x="34" y="15"/>
                    </a:lnTo>
                    <a:lnTo>
                      <a:pt x="33" y="18"/>
                    </a:lnTo>
                    <a:lnTo>
                      <a:pt x="31" y="22"/>
                    </a:lnTo>
                    <a:lnTo>
                      <a:pt x="30" y="25"/>
                    </a:lnTo>
                    <a:lnTo>
                      <a:pt x="28" y="28"/>
                    </a:lnTo>
                    <a:lnTo>
                      <a:pt x="26" y="31"/>
                    </a:lnTo>
                    <a:lnTo>
                      <a:pt x="24" y="34"/>
                    </a:lnTo>
                    <a:lnTo>
                      <a:pt x="23" y="35"/>
                    </a:lnTo>
                    <a:lnTo>
                      <a:pt x="21" y="35"/>
                    </a:lnTo>
                    <a:lnTo>
                      <a:pt x="20" y="35"/>
                    </a:lnTo>
                    <a:lnTo>
                      <a:pt x="18" y="35"/>
                    </a:lnTo>
                    <a:lnTo>
                      <a:pt x="17" y="35"/>
                    </a:lnTo>
                    <a:lnTo>
                      <a:pt x="16" y="35"/>
                    </a:lnTo>
                    <a:lnTo>
                      <a:pt x="16" y="34"/>
                    </a:lnTo>
                    <a:lnTo>
                      <a:pt x="13" y="32"/>
                    </a:lnTo>
                    <a:lnTo>
                      <a:pt x="10" y="31"/>
                    </a:lnTo>
                    <a:lnTo>
                      <a:pt x="7" y="28"/>
                    </a:lnTo>
                    <a:lnTo>
                      <a:pt x="6" y="27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8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6" y="4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8" y="1"/>
                    </a:lnTo>
                    <a:lnTo>
                      <a:pt x="21" y="1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5" name="Freeform 81"/>
              <p:cNvSpPr>
                <a:spLocks/>
              </p:cNvSpPr>
              <p:nvPr/>
            </p:nvSpPr>
            <p:spPr bwMode="auto">
              <a:xfrm>
                <a:off x="3394" y="893"/>
                <a:ext cx="50" cy="47"/>
              </a:xfrm>
              <a:custGeom>
                <a:avLst/>
                <a:gdLst>
                  <a:gd name="T0" fmla="*/ 0 w 38"/>
                  <a:gd name="T1" fmla="*/ 25 h 36"/>
                  <a:gd name="T2" fmla="*/ 0 w 38"/>
                  <a:gd name="T3" fmla="*/ 22 h 36"/>
                  <a:gd name="T4" fmla="*/ 0 w 38"/>
                  <a:gd name="T5" fmla="*/ 21 h 36"/>
                  <a:gd name="T6" fmla="*/ 3 w 38"/>
                  <a:gd name="T7" fmla="*/ 21 h 36"/>
                  <a:gd name="T8" fmla="*/ 3 w 38"/>
                  <a:gd name="T9" fmla="*/ 18 h 36"/>
                  <a:gd name="T10" fmla="*/ 3 w 38"/>
                  <a:gd name="T11" fmla="*/ 18 h 36"/>
                  <a:gd name="T12" fmla="*/ 4 w 38"/>
                  <a:gd name="T13" fmla="*/ 17 h 36"/>
                  <a:gd name="T14" fmla="*/ 4 w 38"/>
                  <a:gd name="T15" fmla="*/ 17 h 36"/>
                  <a:gd name="T16" fmla="*/ 5 w 38"/>
                  <a:gd name="T17" fmla="*/ 16 h 36"/>
                  <a:gd name="T18" fmla="*/ 8 w 38"/>
                  <a:gd name="T19" fmla="*/ 13 h 36"/>
                  <a:gd name="T20" fmla="*/ 12 w 38"/>
                  <a:gd name="T21" fmla="*/ 12 h 36"/>
                  <a:gd name="T22" fmla="*/ 14 w 38"/>
                  <a:gd name="T23" fmla="*/ 9 h 36"/>
                  <a:gd name="T24" fmla="*/ 18 w 38"/>
                  <a:gd name="T25" fmla="*/ 8 h 36"/>
                  <a:gd name="T26" fmla="*/ 24 w 38"/>
                  <a:gd name="T27" fmla="*/ 4 h 36"/>
                  <a:gd name="T28" fmla="*/ 28 w 38"/>
                  <a:gd name="T29" fmla="*/ 4 h 36"/>
                  <a:gd name="T30" fmla="*/ 33 w 38"/>
                  <a:gd name="T31" fmla="*/ 3 h 36"/>
                  <a:gd name="T32" fmla="*/ 37 w 38"/>
                  <a:gd name="T33" fmla="*/ 0 h 36"/>
                  <a:gd name="T34" fmla="*/ 39 w 38"/>
                  <a:gd name="T35" fmla="*/ 0 h 36"/>
                  <a:gd name="T36" fmla="*/ 41 w 38"/>
                  <a:gd name="T37" fmla="*/ 0 h 36"/>
                  <a:gd name="T38" fmla="*/ 41 w 38"/>
                  <a:gd name="T39" fmla="*/ 3 h 36"/>
                  <a:gd name="T40" fmla="*/ 43 w 38"/>
                  <a:gd name="T41" fmla="*/ 3 h 36"/>
                  <a:gd name="T42" fmla="*/ 43 w 38"/>
                  <a:gd name="T43" fmla="*/ 4 h 36"/>
                  <a:gd name="T44" fmla="*/ 45 w 38"/>
                  <a:gd name="T45" fmla="*/ 4 h 36"/>
                  <a:gd name="T46" fmla="*/ 46 w 38"/>
                  <a:gd name="T47" fmla="*/ 7 h 36"/>
                  <a:gd name="T48" fmla="*/ 46 w 38"/>
                  <a:gd name="T49" fmla="*/ 8 h 36"/>
                  <a:gd name="T50" fmla="*/ 49 w 38"/>
                  <a:gd name="T51" fmla="*/ 12 h 36"/>
                  <a:gd name="T52" fmla="*/ 49 w 38"/>
                  <a:gd name="T53" fmla="*/ 16 h 36"/>
                  <a:gd name="T54" fmla="*/ 50 w 38"/>
                  <a:gd name="T55" fmla="*/ 18 h 36"/>
                  <a:gd name="T56" fmla="*/ 50 w 38"/>
                  <a:gd name="T57" fmla="*/ 22 h 36"/>
                  <a:gd name="T58" fmla="*/ 50 w 38"/>
                  <a:gd name="T59" fmla="*/ 26 h 36"/>
                  <a:gd name="T60" fmla="*/ 50 w 38"/>
                  <a:gd name="T61" fmla="*/ 30 h 36"/>
                  <a:gd name="T62" fmla="*/ 49 w 38"/>
                  <a:gd name="T63" fmla="*/ 34 h 36"/>
                  <a:gd name="T64" fmla="*/ 49 w 38"/>
                  <a:gd name="T65" fmla="*/ 38 h 36"/>
                  <a:gd name="T66" fmla="*/ 46 w 38"/>
                  <a:gd name="T67" fmla="*/ 39 h 36"/>
                  <a:gd name="T68" fmla="*/ 45 w 38"/>
                  <a:gd name="T69" fmla="*/ 40 h 36"/>
                  <a:gd name="T70" fmla="*/ 45 w 38"/>
                  <a:gd name="T71" fmla="*/ 43 h 36"/>
                  <a:gd name="T72" fmla="*/ 43 w 38"/>
                  <a:gd name="T73" fmla="*/ 44 h 36"/>
                  <a:gd name="T74" fmla="*/ 41 w 38"/>
                  <a:gd name="T75" fmla="*/ 47 h 36"/>
                  <a:gd name="T76" fmla="*/ 39 w 38"/>
                  <a:gd name="T77" fmla="*/ 47 h 36"/>
                  <a:gd name="T78" fmla="*/ 39 w 38"/>
                  <a:gd name="T79" fmla="*/ 47 h 36"/>
                  <a:gd name="T80" fmla="*/ 37 w 38"/>
                  <a:gd name="T81" fmla="*/ 47 h 36"/>
                  <a:gd name="T82" fmla="*/ 32 w 38"/>
                  <a:gd name="T83" fmla="*/ 47 h 36"/>
                  <a:gd name="T84" fmla="*/ 26 w 38"/>
                  <a:gd name="T85" fmla="*/ 44 h 36"/>
                  <a:gd name="T86" fmla="*/ 22 w 38"/>
                  <a:gd name="T87" fmla="*/ 40 h 36"/>
                  <a:gd name="T88" fmla="*/ 17 w 38"/>
                  <a:gd name="T89" fmla="*/ 39 h 36"/>
                  <a:gd name="T90" fmla="*/ 13 w 38"/>
                  <a:gd name="T91" fmla="*/ 38 h 36"/>
                  <a:gd name="T92" fmla="*/ 9 w 38"/>
                  <a:gd name="T93" fmla="*/ 35 h 36"/>
                  <a:gd name="T94" fmla="*/ 8 w 38"/>
                  <a:gd name="T95" fmla="*/ 34 h 36"/>
                  <a:gd name="T96" fmla="*/ 5 w 38"/>
                  <a:gd name="T97" fmla="*/ 31 h 36"/>
                  <a:gd name="T98" fmla="*/ 4 w 38"/>
                  <a:gd name="T99" fmla="*/ 30 h 36"/>
                  <a:gd name="T100" fmla="*/ 3 w 38"/>
                  <a:gd name="T101" fmla="*/ 27 h 36"/>
                  <a:gd name="T102" fmla="*/ 3 w 38"/>
                  <a:gd name="T103" fmla="*/ 27 h 36"/>
                  <a:gd name="T104" fmla="*/ 3 w 38"/>
                  <a:gd name="T105" fmla="*/ 26 h 36"/>
                  <a:gd name="T106" fmla="*/ 0 w 38"/>
                  <a:gd name="T107" fmla="*/ 26 h 36"/>
                  <a:gd name="T108" fmla="*/ 0 w 38"/>
                  <a:gd name="T109" fmla="*/ 25 h 36"/>
                  <a:gd name="T110" fmla="*/ 0 w 38"/>
                  <a:gd name="T111" fmla="*/ 25 h 36"/>
                  <a:gd name="T112" fmla="*/ 0 w 38"/>
                  <a:gd name="T113" fmla="*/ 25 h 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8" h="36">
                    <a:moveTo>
                      <a:pt x="0" y="19"/>
                    </a:moveTo>
                    <a:lnTo>
                      <a:pt x="0" y="17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4" y="6"/>
                    </a:lnTo>
                    <a:lnTo>
                      <a:pt x="18" y="3"/>
                    </a:lnTo>
                    <a:lnTo>
                      <a:pt x="21" y="3"/>
                    </a:lnTo>
                    <a:lnTo>
                      <a:pt x="25" y="2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7" y="9"/>
                    </a:lnTo>
                    <a:lnTo>
                      <a:pt x="37" y="12"/>
                    </a:lnTo>
                    <a:lnTo>
                      <a:pt x="38" y="14"/>
                    </a:lnTo>
                    <a:lnTo>
                      <a:pt x="38" y="17"/>
                    </a:lnTo>
                    <a:lnTo>
                      <a:pt x="38" y="20"/>
                    </a:lnTo>
                    <a:lnTo>
                      <a:pt x="38" y="23"/>
                    </a:lnTo>
                    <a:lnTo>
                      <a:pt x="37" y="26"/>
                    </a:lnTo>
                    <a:lnTo>
                      <a:pt x="37" y="29"/>
                    </a:lnTo>
                    <a:lnTo>
                      <a:pt x="35" y="30"/>
                    </a:lnTo>
                    <a:lnTo>
                      <a:pt x="34" y="31"/>
                    </a:lnTo>
                    <a:lnTo>
                      <a:pt x="34" y="33"/>
                    </a:lnTo>
                    <a:lnTo>
                      <a:pt x="33" y="34"/>
                    </a:lnTo>
                    <a:lnTo>
                      <a:pt x="31" y="36"/>
                    </a:lnTo>
                    <a:lnTo>
                      <a:pt x="30" y="36"/>
                    </a:lnTo>
                    <a:lnTo>
                      <a:pt x="28" y="36"/>
                    </a:lnTo>
                    <a:lnTo>
                      <a:pt x="24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3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6" name="Freeform 82"/>
              <p:cNvSpPr>
                <a:spLocks/>
              </p:cNvSpPr>
              <p:nvPr/>
            </p:nvSpPr>
            <p:spPr bwMode="auto">
              <a:xfrm>
                <a:off x="3353" y="832"/>
                <a:ext cx="47" cy="47"/>
              </a:xfrm>
              <a:custGeom>
                <a:avLst/>
                <a:gdLst>
                  <a:gd name="T0" fmla="*/ 12 w 35"/>
                  <a:gd name="T1" fmla="*/ 47 h 37"/>
                  <a:gd name="T2" fmla="*/ 12 w 35"/>
                  <a:gd name="T3" fmla="*/ 47 h 37"/>
                  <a:gd name="T4" fmla="*/ 9 w 35"/>
                  <a:gd name="T5" fmla="*/ 47 h 37"/>
                  <a:gd name="T6" fmla="*/ 9 w 35"/>
                  <a:gd name="T7" fmla="*/ 44 h 37"/>
                  <a:gd name="T8" fmla="*/ 8 w 35"/>
                  <a:gd name="T9" fmla="*/ 44 h 37"/>
                  <a:gd name="T10" fmla="*/ 8 w 35"/>
                  <a:gd name="T11" fmla="*/ 43 h 37"/>
                  <a:gd name="T12" fmla="*/ 8 w 35"/>
                  <a:gd name="T13" fmla="*/ 43 h 37"/>
                  <a:gd name="T14" fmla="*/ 5 w 35"/>
                  <a:gd name="T15" fmla="*/ 41 h 37"/>
                  <a:gd name="T16" fmla="*/ 5 w 35"/>
                  <a:gd name="T17" fmla="*/ 39 h 37"/>
                  <a:gd name="T18" fmla="*/ 4 w 35"/>
                  <a:gd name="T19" fmla="*/ 36 h 37"/>
                  <a:gd name="T20" fmla="*/ 4 w 35"/>
                  <a:gd name="T21" fmla="*/ 32 h 37"/>
                  <a:gd name="T22" fmla="*/ 3 w 35"/>
                  <a:gd name="T23" fmla="*/ 29 h 37"/>
                  <a:gd name="T24" fmla="*/ 3 w 35"/>
                  <a:gd name="T25" fmla="*/ 25 h 37"/>
                  <a:gd name="T26" fmla="*/ 3 w 35"/>
                  <a:gd name="T27" fmla="*/ 20 h 37"/>
                  <a:gd name="T28" fmla="*/ 0 w 35"/>
                  <a:gd name="T29" fmla="*/ 17 h 37"/>
                  <a:gd name="T30" fmla="*/ 0 w 35"/>
                  <a:gd name="T31" fmla="*/ 10 h 37"/>
                  <a:gd name="T32" fmla="*/ 3 w 35"/>
                  <a:gd name="T33" fmla="*/ 5 h 37"/>
                  <a:gd name="T34" fmla="*/ 3 w 35"/>
                  <a:gd name="T35" fmla="*/ 5 h 37"/>
                  <a:gd name="T36" fmla="*/ 3 w 35"/>
                  <a:gd name="T37" fmla="*/ 4 h 37"/>
                  <a:gd name="T38" fmla="*/ 4 w 35"/>
                  <a:gd name="T39" fmla="*/ 4 h 37"/>
                  <a:gd name="T40" fmla="*/ 4 w 35"/>
                  <a:gd name="T41" fmla="*/ 1 h 37"/>
                  <a:gd name="T42" fmla="*/ 5 w 35"/>
                  <a:gd name="T43" fmla="*/ 1 h 37"/>
                  <a:gd name="T44" fmla="*/ 8 w 35"/>
                  <a:gd name="T45" fmla="*/ 0 h 37"/>
                  <a:gd name="T46" fmla="*/ 9 w 35"/>
                  <a:gd name="T47" fmla="*/ 0 h 37"/>
                  <a:gd name="T48" fmla="*/ 9 w 35"/>
                  <a:gd name="T49" fmla="*/ 0 h 37"/>
                  <a:gd name="T50" fmla="*/ 13 w 35"/>
                  <a:gd name="T51" fmla="*/ 0 h 37"/>
                  <a:gd name="T52" fmla="*/ 19 w 35"/>
                  <a:gd name="T53" fmla="*/ 0 h 37"/>
                  <a:gd name="T54" fmla="*/ 23 w 35"/>
                  <a:gd name="T55" fmla="*/ 0 h 37"/>
                  <a:gd name="T56" fmla="*/ 27 w 35"/>
                  <a:gd name="T57" fmla="*/ 1 h 37"/>
                  <a:gd name="T58" fmla="*/ 31 w 35"/>
                  <a:gd name="T59" fmla="*/ 1 h 37"/>
                  <a:gd name="T60" fmla="*/ 34 w 35"/>
                  <a:gd name="T61" fmla="*/ 4 h 37"/>
                  <a:gd name="T62" fmla="*/ 38 w 35"/>
                  <a:gd name="T63" fmla="*/ 5 h 37"/>
                  <a:gd name="T64" fmla="*/ 40 w 35"/>
                  <a:gd name="T65" fmla="*/ 8 h 37"/>
                  <a:gd name="T66" fmla="*/ 42 w 35"/>
                  <a:gd name="T67" fmla="*/ 9 h 37"/>
                  <a:gd name="T68" fmla="*/ 44 w 35"/>
                  <a:gd name="T69" fmla="*/ 10 h 37"/>
                  <a:gd name="T70" fmla="*/ 46 w 35"/>
                  <a:gd name="T71" fmla="*/ 13 h 37"/>
                  <a:gd name="T72" fmla="*/ 46 w 35"/>
                  <a:gd name="T73" fmla="*/ 14 h 37"/>
                  <a:gd name="T74" fmla="*/ 47 w 35"/>
                  <a:gd name="T75" fmla="*/ 17 h 37"/>
                  <a:gd name="T76" fmla="*/ 47 w 35"/>
                  <a:gd name="T77" fmla="*/ 18 h 37"/>
                  <a:gd name="T78" fmla="*/ 47 w 35"/>
                  <a:gd name="T79" fmla="*/ 18 h 37"/>
                  <a:gd name="T80" fmla="*/ 47 w 35"/>
                  <a:gd name="T81" fmla="*/ 20 h 37"/>
                  <a:gd name="T82" fmla="*/ 44 w 35"/>
                  <a:gd name="T83" fmla="*/ 25 h 37"/>
                  <a:gd name="T84" fmla="*/ 40 w 35"/>
                  <a:gd name="T85" fmla="*/ 29 h 37"/>
                  <a:gd name="T86" fmla="*/ 36 w 35"/>
                  <a:gd name="T87" fmla="*/ 32 h 37"/>
                  <a:gd name="T88" fmla="*/ 34 w 35"/>
                  <a:gd name="T89" fmla="*/ 36 h 37"/>
                  <a:gd name="T90" fmla="*/ 31 w 35"/>
                  <a:gd name="T91" fmla="*/ 39 h 37"/>
                  <a:gd name="T92" fmla="*/ 27 w 35"/>
                  <a:gd name="T93" fmla="*/ 41 h 37"/>
                  <a:gd name="T94" fmla="*/ 23 w 35"/>
                  <a:gd name="T95" fmla="*/ 43 h 37"/>
                  <a:gd name="T96" fmla="*/ 21 w 35"/>
                  <a:gd name="T97" fmla="*/ 44 h 37"/>
                  <a:gd name="T98" fmla="*/ 19 w 35"/>
                  <a:gd name="T99" fmla="*/ 44 h 37"/>
                  <a:gd name="T100" fmla="*/ 17 w 35"/>
                  <a:gd name="T101" fmla="*/ 47 h 37"/>
                  <a:gd name="T102" fmla="*/ 17 w 35"/>
                  <a:gd name="T103" fmla="*/ 47 h 37"/>
                  <a:gd name="T104" fmla="*/ 15 w 35"/>
                  <a:gd name="T105" fmla="*/ 47 h 37"/>
                  <a:gd name="T106" fmla="*/ 15 w 35"/>
                  <a:gd name="T107" fmla="*/ 47 h 37"/>
                  <a:gd name="T108" fmla="*/ 13 w 35"/>
                  <a:gd name="T109" fmla="*/ 47 h 37"/>
                  <a:gd name="T110" fmla="*/ 13 w 35"/>
                  <a:gd name="T111" fmla="*/ 47 h 37"/>
                  <a:gd name="T112" fmla="*/ 12 w 35"/>
                  <a:gd name="T113" fmla="*/ 47 h 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5" h="37">
                    <a:moveTo>
                      <a:pt x="9" y="37"/>
                    </a:moveTo>
                    <a:lnTo>
                      <a:pt x="9" y="37"/>
                    </a:lnTo>
                    <a:lnTo>
                      <a:pt x="7" y="37"/>
                    </a:lnTo>
                    <a:lnTo>
                      <a:pt x="7" y="35"/>
                    </a:lnTo>
                    <a:lnTo>
                      <a:pt x="6" y="35"/>
                    </a:lnTo>
                    <a:lnTo>
                      <a:pt x="6" y="34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3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2" y="20"/>
                    </a:lnTo>
                    <a:lnTo>
                      <a:pt x="2" y="16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1"/>
                    </a:lnTo>
                    <a:lnTo>
                      <a:pt x="25" y="3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1" y="7"/>
                    </a:lnTo>
                    <a:lnTo>
                      <a:pt x="33" y="8"/>
                    </a:lnTo>
                    <a:lnTo>
                      <a:pt x="34" y="10"/>
                    </a:lnTo>
                    <a:lnTo>
                      <a:pt x="34" y="11"/>
                    </a:lnTo>
                    <a:lnTo>
                      <a:pt x="35" y="13"/>
                    </a:lnTo>
                    <a:lnTo>
                      <a:pt x="35" y="14"/>
                    </a:lnTo>
                    <a:lnTo>
                      <a:pt x="35" y="16"/>
                    </a:lnTo>
                    <a:lnTo>
                      <a:pt x="33" y="20"/>
                    </a:lnTo>
                    <a:lnTo>
                      <a:pt x="30" y="23"/>
                    </a:lnTo>
                    <a:lnTo>
                      <a:pt x="27" y="25"/>
                    </a:lnTo>
                    <a:lnTo>
                      <a:pt x="25" y="28"/>
                    </a:lnTo>
                    <a:lnTo>
                      <a:pt x="23" y="31"/>
                    </a:lnTo>
                    <a:lnTo>
                      <a:pt x="20" y="32"/>
                    </a:lnTo>
                    <a:lnTo>
                      <a:pt x="17" y="34"/>
                    </a:lnTo>
                    <a:lnTo>
                      <a:pt x="16" y="35"/>
                    </a:lnTo>
                    <a:lnTo>
                      <a:pt x="14" y="35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10" y="37"/>
                    </a:lnTo>
                    <a:lnTo>
                      <a:pt x="9" y="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7" name="Freeform 83"/>
              <p:cNvSpPr>
                <a:spLocks/>
              </p:cNvSpPr>
              <p:nvPr/>
            </p:nvSpPr>
            <p:spPr bwMode="auto">
              <a:xfrm>
                <a:off x="3306" y="832"/>
                <a:ext cx="44" cy="47"/>
              </a:xfrm>
              <a:custGeom>
                <a:avLst/>
                <a:gdLst>
                  <a:gd name="T0" fmla="*/ 33 w 33"/>
                  <a:gd name="T1" fmla="*/ 47 h 37"/>
                  <a:gd name="T2" fmla="*/ 33 w 33"/>
                  <a:gd name="T3" fmla="*/ 47 h 37"/>
                  <a:gd name="T4" fmla="*/ 31 w 33"/>
                  <a:gd name="T5" fmla="*/ 47 h 37"/>
                  <a:gd name="T6" fmla="*/ 31 w 33"/>
                  <a:gd name="T7" fmla="*/ 47 h 37"/>
                  <a:gd name="T8" fmla="*/ 29 w 33"/>
                  <a:gd name="T9" fmla="*/ 47 h 37"/>
                  <a:gd name="T10" fmla="*/ 28 w 33"/>
                  <a:gd name="T11" fmla="*/ 47 h 37"/>
                  <a:gd name="T12" fmla="*/ 28 w 33"/>
                  <a:gd name="T13" fmla="*/ 47 h 37"/>
                  <a:gd name="T14" fmla="*/ 25 w 33"/>
                  <a:gd name="T15" fmla="*/ 44 h 37"/>
                  <a:gd name="T16" fmla="*/ 24 w 33"/>
                  <a:gd name="T17" fmla="*/ 44 h 37"/>
                  <a:gd name="T18" fmla="*/ 21 w 33"/>
                  <a:gd name="T19" fmla="*/ 43 h 37"/>
                  <a:gd name="T20" fmla="*/ 19 w 33"/>
                  <a:gd name="T21" fmla="*/ 41 h 37"/>
                  <a:gd name="T22" fmla="*/ 15 w 33"/>
                  <a:gd name="T23" fmla="*/ 38 h 37"/>
                  <a:gd name="T24" fmla="*/ 12 w 33"/>
                  <a:gd name="T25" fmla="*/ 36 h 37"/>
                  <a:gd name="T26" fmla="*/ 9 w 33"/>
                  <a:gd name="T27" fmla="*/ 32 h 37"/>
                  <a:gd name="T28" fmla="*/ 5 w 33"/>
                  <a:gd name="T29" fmla="*/ 29 h 37"/>
                  <a:gd name="T30" fmla="*/ 1 w 33"/>
                  <a:gd name="T31" fmla="*/ 25 h 37"/>
                  <a:gd name="T32" fmla="*/ 0 w 33"/>
                  <a:gd name="T33" fmla="*/ 20 h 37"/>
                  <a:gd name="T34" fmla="*/ 0 w 33"/>
                  <a:gd name="T35" fmla="*/ 20 h 37"/>
                  <a:gd name="T36" fmla="*/ 0 w 33"/>
                  <a:gd name="T37" fmla="*/ 18 h 37"/>
                  <a:gd name="T38" fmla="*/ 0 w 33"/>
                  <a:gd name="T39" fmla="*/ 17 h 37"/>
                  <a:gd name="T40" fmla="*/ 0 w 33"/>
                  <a:gd name="T41" fmla="*/ 14 h 37"/>
                  <a:gd name="T42" fmla="*/ 0 w 33"/>
                  <a:gd name="T43" fmla="*/ 14 h 37"/>
                  <a:gd name="T44" fmla="*/ 1 w 33"/>
                  <a:gd name="T45" fmla="*/ 13 h 37"/>
                  <a:gd name="T46" fmla="*/ 1 w 33"/>
                  <a:gd name="T47" fmla="*/ 10 h 37"/>
                  <a:gd name="T48" fmla="*/ 3 w 33"/>
                  <a:gd name="T49" fmla="*/ 10 h 37"/>
                  <a:gd name="T50" fmla="*/ 5 w 33"/>
                  <a:gd name="T51" fmla="*/ 8 h 37"/>
                  <a:gd name="T52" fmla="*/ 9 w 33"/>
                  <a:gd name="T53" fmla="*/ 5 h 37"/>
                  <a:gd name="T54" fmla="*/ 12 w 33"/>
                  <a:gd name="T55" fmla="*/ 4 h 37"/>
                  <a:gd name="T56" fmla="*/ 16 w 33"/>
                  <a:gd name="T57" fmla="*/ 1 h 37"/>
                  <a:gd name="T58" fmla="*/ 20 w 33"/>
                  <a:gd name="T59" fmla="*/ 0 h 37"/>
                  <a:gd name="T60" fmla="*/ 24 w 33"/>
                  <a:gd name="T61" fmla="*/ 0 h 37"/>
                  <a:gd name="T62" fmla="*/ 28 w 33"/>
                  <a:gd name="T63" fmla="*/ 0 h 37"/>
                  <a:gd name="T64" fmla="*/ 31 w 33"/>
                  <a:gd name="T65" fmla="*/ 0 h 37"/>
                  <a:gd name="T66" fmla="*/ 33 w 33"/>
                  <a:gd name="T67" fmla="*/ 0 h 37"/>
                  <a:gd name="T68" fmla="*/ 35 w 33"/>
                  <a:gd name="T69" fmla="*/ 0 h 37"/>
                  <a:gd name="T70" fmla="*/ 39 w 33"/>
                  <a:gd name="T71" fmla="*/ 0 h 37"/>
                  <a:gd name="T72" fmla="*/ 40 w 33"/>
                  <a:gd name="T73" fmla="*/ 1 h 37"/>
                  <a:gd name="T74" fmla="*/ 43 w 33"/>
                  <a:gd name="T75" fmla="*/ 1 h 37"/>
                  <a:gd name="T76" fmla="*/ 43 w 33"/>
                  <a:gd name="T77" fmla="*/ 4 h 37"/>
                  <a:gd name="T78" fmla="*/ 44 w 33"/>
                  <a:gd name="T79" fmla="*/ 5 h 37"/>
                  <a:gd name="T80" fmla="*/ 44 w 33"/>
                  <a:gd name="T81" fmla="*/ 5 h 37"/>
                  <a:gd name="T82" fmla="*/ 44 w 33"/>
                  <a:gd name="T83" fmla="*/ 10 h 37"/>
                  <a:gd name="T84" fmla="*/ 44 w 33"/>
                  <a:gd name="T85" fmla="*/ 17 h 37"/>
                  <a:gd name="T86" fmla="*/ 44 w 33"/>
                  <a:gd name="T87" fmla="*/ 22 h 37"/>
                  <a:gd name="T88" fmla="*/ 44 w 33"/>
                  <a:gd name="T89" fmla="*/ 27 h 37"/>
                  <a:gd name="T90" fmla="*/ 43 w 33"/>
                  <a:gd name="T91" fmla="*/ 30 h 37"/>
                  <a:gd name="T92" fmla="*/ 43 w 33"/>
                  <a:gd name="T93" fmla="*/ 34 h 37"/>
                  <a:gd name="T94" fmla="*/ 40 w 33"/>
                  <a:gd name="T95" fmla="*/ 38 h 37"/>
                  <a:gd name="T96" fmla="*/ 39 w 33"/>
                  <a:gd name="T97" fmla="*/ 39 h 37"/>
                  <a:gd name="T98" fmla="*/ 39 w 33"/>
                  <a:gd name="T99" fmla="*/ 41 h 37"/>
                  <a:gd name="T100" fmla="*/ 39 w 33"/>
                  <a:gd name="T101" fmla="*/ 43 h 37"/>
                  <a:gd name="T102" fmla="*/ 37 w 33"/>
                  <a:gd name="T103" fmla="*/ 44 h 37"/>
                  <a:gd name="T104" fmla="*/ 37 w 33"/>
                  <a:gd name="T105" fmla="*/ 44 h 37"/>
                  <a:gd name="T106" fmla="*/ 37 w 33"/>
                  <a:gd name="T107" fmla="*/ 47 h 37"/>
                  <a:gd name="T108" fmla="*/ 35 w 33"/>
                  <a:gd name="T109" fmla="*/ 47 h 37"/>
                  <a:gd name="T110" fmla="*/ 35 w 33"/>
                  <a:gd name="T111" fmla="*/ 47 h 37"/>
                  <a:gd name="T112" fmla="*/ 33 w 33"/>
                  <a:gd name="T113" fmla="*/ 47 h 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3" h="37">
                    <a:moveTo>
                      <a:pt x="25" y="37"/>
                    </a:moveTo>
                    <a:lnTo>
                      <a:pt x="25" y="37"/>
                    </a:lnTo>
                    <a:lnTo>
                      <a:pt x="23" y="37"/>
                    </a:lnTo>
                    <a:lnTo>
                      <a:pt x="22" y="37"/>
                    </a:lnTo>
                    <a:lnTo>
                      <a:pt x="21" y="37"/>
                    </a:lnTo>
                    <a:lnTo>
                      <a:pt x="19" y="35"/>
                    </a:lnTo>
                    <a:lnTo>
                      <a:pt x="18" y="35"/>
                    </a:lnTo>
                    <a:lnTo>
                      <a:pt x="16" y="34"/>
                    </a:lnTo>
                    <a:lnTo>
                      <a:pt x="14" y="32"/>
                    </a:lnTo>
                    <a:lnTo>
                      <a:pt x="11" y="30"/>
                    </a:lnTo>
                    <a:lnTo>
                      <a:pt x="9" y="28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2" y="3"/>
                    </a:lnTo>
                    <a:lnTo>
                      <a:pt x="33" y="4"/>
                    </a:lnTo>
                    <a:lnTo>
                      <a:pt x="33" y="8"/>
                    </a:lnTo>
                    <a:lnTo>
                      <a:pt x="33" y="13"/>
                    </a:lnTo>
                    <a:lnTo>
                      <a:pt x="33" y="17"/>
                    </a:lnTo>
                    <a:lnTo>
                      <a:pt x="33" y="21"/>
                    </a:lnTo>
                    <a:lnTo>
                      <a:pt x="32" y="24"/>
                    </a:lnTo>
                    <a:lnTo>
                      <a:pt x="32" y="27"/>
                    </a:lnTo>
                    <a:lnTo>
                      <a:pt x="30" y="30"/>
                    </a:lnTo>
                    <a:lnTo>
                      <a:pt x="29" y="31"/>
                    </a:lnTo>
                    <a:lnTo>
                      <a:pt x="29" y="32"/>
                    </a:lnTo>
                    <a:lnTo>
                      <a:pt x="29" y="34"/>
                    </a:lnTo>
                    <a:lnTo>
                      <a:pt x="28" y="35"/>
                    </a:lnTo>
                    <a:lnTo>
                      <a:pt x="28" y="37"/>
                    </a:lnTo>
                    <a:lnTo>
                      <a:pt x="26" y="37"/>
                    </a:lnTo>
                    <a:lnTo>
                      <a:pt x="25" y="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8" name="Freeform 84"/>
              <p:cNvSpPr>
                <a:spLocks/>
              </p:cNvSpPr>
              <p:nvPr/>
            </p:nvSpPr>
            <p:spPr bwMode="auto">
              <a:xfrm>
                <a:off x="3385" y="852"/>
                <a:ext cx="47" cy="44"/>
              </a:xfrm>
              <a:custGeom>
                <a:avLst/>
                <a:gdLst>
                  <a:gd name="T0" fmla="*/ 1 w 37"/>
                  <a:gd name="T1" fmla="*/ 40 h 35"/>
                  <a:gd name="T2" fmla="*/ 0 w 37"/>
                  <a:gd name="T3" fmla="*/ 40 h 35"/>
                  <a:gd name="T4" fmla="*/ 0 w 37"/>
                  <a:gd name="T5" fmla="*/ 39 h 35"/>
                  <a:gd name="T6" fmla="*/ 0 w 37"/>
                  <a:gd name="T7" fmla="*/ 36 h 35"/>
                  <a:gd name="T8" fmla="*/ 0 w 37"/>
                  <a:gd name="T9" fmla="*/ 36 h 35"/>
                  <a:gd name="T10" fmla="*/ 0 w 37"/>
                  <a:gd name="T11" fmla="*/ 35 h 35"/>
                  <a:gd name="T12" fmla="*/ 0 w 37"/>
                  <a:gd name="T13" fmla="*/ 33 h 35"/>
                  <a:gd name="T14" fmla="*/ 0 w 37"/>
                  <a:gd name="T15" fmla="*/ 33 h 35"/>
                  <a:gd name="T16" fmla="*/ 0 w 37"/>
                  <a:gd name="T17" fmla="*/ 31 h 35"/>
                  <a:gd name="T18" fmla="*/ 1 w 37"/>
                  <a:gd name="T19" fmla="*/ 28 h 35"/>
                  <a:gd name="T20" fmla="*/ 4 w 37"/>
                  <a:gd name="T21" fmla="*/ 24 h 35"/>
                  <a:gd name="T22" fmla="*/ 5 w 37"/>
                  <a:gd name="T23" fmla="*/ 20 h 35"/>
                  <a:gd name="T24" fmla="*/ 8 w 37"/>
                  <a:gd name="T25" fmla="*/ 18 h 35"/>
                  <a:gd name="T26" fmla="*/ 9 w 37"/>
                  <a:gd name="T27" fmla="*/ 14 h 35"/>
                  <a:gd name="T28" fmla="*/ 11 w 37"/>
                  <a:gd name="T29" fmla="*/ 9 h 35"/>
                  <a:gd name="T30" fmla="*/ 14 w 37"/>
                  <a:gd name="T31" fmla="*/ 5 h 35"/>
                  <a:gd name="T32" fmla="*/ 18 w 37"/>
                  <a:gd name="T33" fmla="*/ 1 h 35"/>
                  <a:gd name="T34" fmla="*/ 18 w 37"/>
                  <a:gd name="T35" fmla="*/ 1 h 35"/>
                  <a:gd name="T36" fmla="*/ 20 w 37"/>
                  <a:gd name="T37" fmla="*/ 0 h 35"/>
                  <a:gd name="T38" fmla="*/ 22 w 37"/>
                  <a:gd name="T39" fmla="*/ 0 h 35"/>
                  <a:gd name="T40" fmla="*/ 22 w 37"/>
                  <a:gd name="T41" fmla="*/ 0 h 35"/>
                  <a:gd name="T42" fmla="*/ 23 w 37"/>
                  <a:gd name="T43" fmla="*/ 0 h 35"/>
                  <a:gd name="T44" fmla="*/ 25 w 37"/>
                  <a:gd name="T45" fmla="*/ 1 h 35"/>
                  <a:gd name="T46" fmla="*/ 27 w 37"/>
                  <a:gd name="T47" fmla="*/ 1 h 35"/>
                  <a:gd name="T48" fmla="*/ 29 w 37"/>
                  <a:gd name="T49" fmla="*/ 1 h 35"/>
                  <a:gd name="T50" fmla="*/ 30 w 37"/>
                  <a:gd name="T51" fmla="*/ 3 h 35"/>
                  <a:gd name="T52" fmla="*/ 34 w 37"/>
                  <a:gd name="T53" fmla="*/ 6 h 35"/>
                  <a:gd name="T54" fmla="*/ 38 w 37"/>
                  <a:gd name="T55" fmla="*/ 9 h 35"/>
                  <a:gd name="T56" fmla="*/ 39 w 37"/>
                  <a:gd name="T57" fmla="*/ 11 h 35"/>
                  <a:gd name="T58" fmla="*/ 41 w 37"/>
                  <a:gd name="T59" fmla="*/ 15 h 35"/>
                  <a:gd name="T60" fmla="*/ 43 w 37"/>
                  <a:gd name="T61" fmla="*/ 19 h 35"/>
                  <a:gd name="T62" fmla="*/ 44 w 37"/>
                  <a:gd name="T63" fmla="*/ 20 h 35"/>
                  <a:gd name="T64" fmla="*/ 47 w 37"/>
                  <a:gd name="T65" fmla="*/ 24 h 35"/>
                  <a:gd name="T66" fmla="*/ 47 w 37"/>
                  <a:gd name="T67" fmla="*/ 26 h 35"/>
                  <a:gd name="T68" fmla="*/ 47 w 37"/>
                  <a:gd name="T69" fmla="*/ 28 h 35"/>
                  <a:gd name="T70" fmla="*/ 47 w 37"/>
                  <a:gd name="T71" fmla="*/ 31 h 35"/>
                  <a:gd name="T72" fmla="*/ 47 w 37"/>
                  <a:gd name="T73" fmla="*/ 33 h 35"/>
                  <a:gd name="T74" fmla="*/ 47 w 37"/>
                  <a:gd name="T75" fmla="*/ 35 h 35"/>
                  <a:gd name="T76" fmla="*/ 44 w 37"/>
                  <a:gd name="T77" fmla="*/ 36 h 35"/>
                  <a:gd name="T78" fmla="*/ 44 w 37"/>
                  <a:gd name="T79" fmla="*/ 36 h 35"/>
                  <a:gd name="T80" fmla="*/ 43 w 37"/>
                  <a:gd name="T81" fmla="*/ 39 h 35"/>
                  <a:gd name="T82" fmla="*/ 39 w 37"/>
                  <a:gd name="T83" fmla="*/ 40 h 35"/>
                  <a:gd name="T84" fmla="*/ 34 w 37"/>
                  <a:gd name="T85" fmla="*/ 41 h 35"/>
                  <a:gd name="T86" fmla="*/ 29 w 37"/>
                  <a:gd name="T87" fmla="*/ 41 h 35"/>
                  <a:gd name="T88" fmla="*/ 23 w 37"/>
                  <a:gd name="T89" fmla="*/ 44 h 35"/>
                  <a:gd name="T90" fmla="*/ 20 w 37"/>
                  <a:gd name="T91" fmla="*/ 44 h 35"/>
                  <a:gd name="T92" fmla="*/ 17 w 37"/>
                  <a:gd name="T93" fmla="*/ 44 h 35"/>
                  <a:gd name="T94" fmla="*/ 13 w 37"/>
                  <a:gd name="T95" fmla="*/ 44 h 35"/>
                  <a:gd name="T96" fmla="*/ 9 w 37"/>
                  <a:gd name="T97" fmla="*/ 44 h 35"/>
                  <a:gd name="T98" fmla="*/ 8 w 37"/>
                  <a:gd name="T99" fmla="*/ 44 h 35"/>
                  <a:gd name="T100" fmla="*/ 8 w 37"/>
                  <a:gd name="T101" fmla="*/ 44 h 35"/>
                  <a:gd name="T102" fmla="*/ 5 w 37"/>
                  <a:gd name="T103" fmla="*/ 41 h 35"/>
                  <a:gd name="T104" fmla="*/ 4 w 37"/>
                  <a:gd name="T105" fmla="*/ 41 h 35"/>
                  <a:gd name="T106" fmla="*/ 4 w 37"/>
                  <a:gd name="T107" fmla="*/ 41 h 35"/>
                  <a:gd name="T108" fmla="*/ 1 w 37"/>
                  <a:gd name="T109" fmla="*/ 41 h 35"/>
                  <a:gd name="T110" fmla="*/ 1 w 37"/>
                  <a:gd name="T111" fmla="*/ 41 h 35"/>
                  <a:gd name="T112" fmla="*/ 1 w 37"/>
                  <a:gd name="T113" fmla="*/ 40 h 3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7" h="35">
                    <a:moveTo>
                      <a:pt x="1" y="32"/>
                    </a:moveTo>
                    <a:lnTo>
                      <a:pt x="0" y="32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3" y="19"/>
                    </a:lnTo>
                    <a:lnTo>
                      <a:pt x="4" y="16"/>
                    </a:lnTo>
                    <a:lnTo>
                      <a:pt x="6" y="14"/>
                    </a:lnTo>
                    <a:lnTo>
                      <a:pt x="7" y="11"/>
                    </a:lnTo>
                    <a:lnTo>
                      <a:pt x="9" y="7"/>
                    </a:lnTo>
                    <a:lnTo>
                      <a:pt x="11" y="4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2"/>
                    </a:lnTo>
                    <a:lnTo>
                      <a:pt x="27" y="5"/>
                    </a:lnTo>
                    <a:lnTo>
                      <a:pt x="30" y="7"/>
                    </a:lnTo>
                    <a:lnTo>
                      <a:pt x="31" y="9"/>
                    </a:lnTo>
                    <a:lnTo>
                      <a:pt x="32" y="12"/>
                    </a:lnTo>
                    <a:lnTo>
                      <a:pt x="34" y="15"/>
                    </a:lnTo>
                    <a:lnTo>
                      <a:pt x="35" y="16"/>
                    </a:lnTo>
                    <a:lnTo>
                      <a:pt x="37" y="19"/>
                    </a:lnTo>
                    <a:lnTo>
                      <a:pt x="37" y="21"/>
                    </a:lnTo>
                    <a:lnTo>
                      <a:pt x="37" y="22"/>
                    </a:lnTo>
                    <a:lnTo>
                      <a:pt x="37" y="25"/>
                    </a:lnTo>
                    <a:lnTo>
                      <a:pt x="37" y="26"/>
                    </a:lnTo>
                    <a:lnTo>
                      <a:pt x="37" y="28"/>
                    </a:lnTo>
                    <a:lnTo>
                      <a:pt x="35" y="29"/>
                    </a:lnTo>
                    <a:lnTo>
                      <a:pt x="34" y="31"/>
                    </a:lnTo>
                    <a:lnTo>
                      <a:pt x="31" y="32"/>
                    </a:lnTo>
                    <a:lnTo>
                      <a:pt x="27" y="33"/>
                    </a:lnTo>
                    <a:lnTo>
                      <a:pt x="23" y="33"/>
                    </a:lnTo>
                    <a:lnTo>
                      <a:pt x="18" y="35"/>
                    </a:lnTo>
                    <a:lnTo>
                      <a:pt x="16" y="35"/>
                    </a:lnTo>
                    <a:lnTo>
                      <a:pt x="13" y="35"/>
                    </a:lnTo>
                    <a:lnTo>
                      <a:pt x="10" y="35"/>
                    </a:lnTo>
                    <a:lnTo>
                      <a:pt x="7" y="35"/>
                    </a:lnTo>
                    <a:lnTo>
                      <a:pt x="6" y="35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1" y="33"/>
                    </a:lnTo>
                    <a:lnTo>
                      <a:pt x="1" y="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9" name="Freeform 85"/>
              <p:cNvSpPr>
                <a:spLocks/>
              </p:cNvSpPr>
              <p:nvPr/>
            </p:nvSpPr>
            <p:spPr bwMode="auto">
              <a:xfrm>
                <a:off x="3385" y="940"/>
                <a:ext cx="47" cy="44"/>
              </a:xfrm>
              <a:custGeom>
                <a:avLst/>
                <a:gdLst>
                  <a:gd name="T0" fmla="*/ 1 w 37"/>
                  <a:gd name="T1" fmla="*/ 4 h 35"/>
                  <a:gd name="T2" fmla="*/ 1 w 37"/>
                  <a:gd name="T3" fmla="*/ 3 h 35"/>
                  <a:gd name="T4" fmla="*/ 4 w 37"/>
                  <a:gd name="T5" fmla="*/ 3 h 35"/>
                  <a:gd name="T6" fmla="*/ 4 w 37"/>
                  <a:gd name="T7" fmla="*/ 3 h 35"/>
                  <a:gd name="T8" fmla="*/ 5 w 37"/>
                  <a:gd name="T9" fmla="*/ 0 h 35"/>
                  <a:gd name="T10" fmla="*/ 5 w 37"/>
                  <a:gd name="T11" fmla="*/ 0 h 35"/>
                  <a:gd name="T12" fmla="*/ 8 w 37"/>
                  <a:gd name="T13" fmla="*/ 0 h 35"/>
                  <a:gd name="T14" fmla="*/ 9 w 37"/>
                  <a:gd name="T15" fmla="*/ 0 h 35"/>
                  <a:gd name="T16" fmla="*/ 11 w 37"/>
                  <a:gd name="T17" fmla="*/ 0 h 35"/>
                  <a:gd name="T18" fmla="*/ 14 w 37"/>
                  <a:gd name="T19" fmla="*/ 0 h 35"/>
                  <a:gd name="T20" fmla="*/ 18 w 37"/>
                  <a:gd name="T21" fmla="*/ 0 h 35"/>
                  <a:gd name="T22" fmla="*/ 22 w 37"/>
                  <a:gd name="T23" fmla="*/ 0 h 35"/>
                  <a:gd name="T24" fmla="*/ 25 w 37"/>
                  <a:gd name="T25" fmla="*/ 0 h 35"/>
                  <a:gd name="T26" fmla="*/ 30 w 37"/>
                  <a:gd name="T27" fmla="*/ 3 h 35"/>
                  <a:gd name="T28" fmla="*/ 34 w 37"/>
                  <a:gd name="T29" fmla="*/ 3 h 35"/>
                  <a:gd name="T30" fmla="*/ 39 w 37"/>
                  <a:gd name="T31" fmla="*/ 4 h 35"/>
                  <a:gd name="T32" fmla="*/ 43 w 37"/>
                  <a:gd name="T33" fmla="*/ 5 h 35"/>
                  <a:gd name="T34" fmla="*/ 44 w 37"/>
                  <a:gd name="T35" fmla="*/ 8 h 35"/>
                  <a:gd name="T36" fmla="*/ 44 w 37"/>
                  <a:gd name="T37" fmla="*/ 8 h 35"/>
                  <a:gd name="T38" fmla="*/ 47 w 37"/>
                  <a:gd name="T39" fmla="*/ 9 h 35"/>
                  <a:gd name="T40" fmla="*/ 47 w 37"/>
                  <a:gd name="T41" fmla="*/ 11 h 35"/>
                  <a:gd name="T42" fmla="*/ 47 w 37"/>
                  <a:gd name="T43" fmla="*/ 13 h 35"/>
                  <a:gd name="T44" fmla="*/ 47 w 37"/>
                  <a:gd name="T45" fmla="*/ 13 h 35"/>
                  <a:gd name="T46" fmla="*/ 47 w 37"/>
                  <a:gd name="T47" fmla="*/ 14 h 35"/>
                  <a:gd name="T48" fmla="*/ 47 w 37"/>
                  <a:gd name="T49" fmla="*/ 16 h 35"/>
                  <a:gd name="T50" fmla="*/ 47 w 37"/>
                  <a:gd name="T51" fmla="*/ 20 h 35"/>
                  <a:gd name="T52" fmla="*/ 44 w 37"/>
                  <a:gd name="T53" fmla="*/ 23 h 35"/>
                  <a:gd name="T54" fmla="*/ 43 w 37"/>
                  <a:gd name="T55" fmla="*/ 26 h 35"/>
                  <a:gd name="T56" fmla="*/ 41 w 37"/>
                  <a:gd name="T57" fmla="*/ 30 h 35"/>
                  <a:gd name="T58" fmla="*/ 39 w 37"/>
                  <a:gd name="T59" fmla="*/ 34 h 35"/>
                  <a:gd name="T60" fmla="*/ 36 w 37"/>
                  <a:gd name="T61" fmla="*/ 35 h 35"/>
                  <a:gd name="T62" fmla="*/ 34 w 37"/>
                  <a:gd name="T63" fmla="*/ 39 h 35"/>
                  <a:gd name="T64" fmla="*/ 30 w 37"/>
                  <a:gd name="T65" fmla="*/ 41 h 35"/>
                  <a:gd name="T66" fmla="*/ 29 w 37"/>
                  <a:gd name="T67" fmla="*/ 41 h 35"/>
                  <a:gd name="T68" fmla="*/ 27 w 37"/>
                  <a:gd name="T69" fmla="*/ 43 h 35"/>
                  <a:gd name="T70" fmla="*/ 25 w 37"/>
                  <a:gd name="T71" fmla="*/ 43 h 35"/>
                  <a:gd name="T72" fmla="*/ 23 w 37"/>
                  <a:gd name="T73" fmla="*/ 43 h 35"/>
                  <a:gd name="T74" fmla="*/ 22 w 37"/>
                  <a:gd name="T75" fmla="*/ 44 h 35"/>
                  <a:gd name="T76" fmla="*/ 20 w 37"/>
                  <a:gd name="T77" fmla="*/ 43 h 35"/>
                  <a:gd name="T78" fmla="*/ 18 w 37"/>
                  <a:gd name="T79" fmla="*/ 43 h 35"/>
                  <a:gd name="T80" fmla="*/ 17 w 37"/>
                  <a:gd name="T81" fmla="*/ 43 h 35"/>
                  <a:gd name="T82" fmla="*/ 14 w 37"/>
                  <a:gd name="T83" fmla="*/ 38 h 35"/>
                  <a:gd name="T84" fmla="*/ 11 w 37"/>
                  <a:gd name="T85" fmla="*/ 34 h 35"/>
                  <a:gd name="T86" fmla="*/ 9 w 37"/>
                  <a:gd name="T87" fmla="*/ 30 h 35"/>
                  <a:gd name="T88" fmla="*/ 5 w 37"/>
                  <a:gd name="T89" fmla="*/ 25 h 35"/>
                  <a:gd name="T90" fmla="*/ 4 w 37"/>
                  <a:gd name="T91" fmla="*/ 21 h 35"/>
                  <a:gd name="T92" fmla="*/ 1 w 37"/>
                  <a:gd name="T93" fmla="*/ 18 h 35"/>
                  <a:gd name="T94" fmla="*/ 1 w 37"/>
                  <a:gd name="T95" fmla="*/ 14 h 35"/>
                  <a:gd name="T96" fmla="*/ 1 w 37"/>
                  <a:gd name="T97" fmla="*/ 13 h 35"/>
                  <a:gd name="T98" fmla="*/ 0 w 37"/>
                  <a:gd name="T99" fmla="*/ 11 h 35"/>
                  <a:gd name="T100" fmla="*/ 0 w 37"/>
                  <a:gd name="T101" fmla="*/ 9 h 35"/>
                  <a:gd name="T102" fmla="*/ 0 w 37"/>
                  <a:gd name="T103" fmla="*/ 8 h 35"/>
                  <a:gd name="T104" fmla="*/ 0 w 37"/>
                  <a:gd name="T105" fmla="*/ 8 h 35"/>
                  <a:gd name="T106" fmla="*/ 0 w 37"/>
                  <a:gd name="T107" fmla="*/ 5 h 35"/>
                  <a:gd name="T108" fmla="*/ 0 w 37"/>
                  <a:gd name="T109" fmla="*/ 5 h 35"/>
                  <a:gd name="T110" fmla="*/ 0 w 37"/>
                  <a:gd name="T111" fmla="*/ 4 h 35"/>
                  <a:gd name="T112" fmla="*/ 1 w 37"/>
                  <a:gd name="T113" fmla="*/ 4 h 3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7" h="35">
                    <a:moveTo>
                      <a:pt x="1" y="3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7" y="2"/>
                    </a:lnTo>
                    <a:lnTo>
                      <a:pt x="31" y="3"/>
                    </a:lnTo>
                    <a:lnTo>
                      <a:pt x="34" y="4"/>
                    </a:lnTo>
                    <a:lnTo>
                      <a:pt x="35" y="6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7" y="10"/>
                    </a:lnTo>
                    <a:lnTo>
                      <a:pt x="37" y="11"/>
                    </a:lnTo>
                    <a:lnTo>
                      <a:pt x="37" y="13"/>
                    </a:lnTo>
                    <a:lnTo>
                      <a:pt x="37" y="16"/>
                    </a:lnTo>
                    <a:lnTo>
                      <a:pt x="35" y="18"/>
                    </a:lnTo>
                    <a:lnTo>
                      <a:pt x="34" y="21"/>
                    </a:lnTo>
                    <a:lnTo>
                      <a:pt x="32" y="24"/>
                    </a:lnTo>
                    <a:lnTo>
                      <a:pt x="31" y="27"/>
                    </a:lnTo>
                    <a:lnTo>
                      <a:pt x="28" y="28"/>
                    </a:lnTo>
                    <a:lnTo>
                      <a:pt x="27" y="31"/>
                    </a:lnTo>
                    <a:lnTo>
                      <a:pt x="24" y="33"/>
                    </a:lnTo>
                    <a:lnTo>
                      <a:pt x="23" y="33"/>
                    </a:lnTo>
                    <a:lnTo>
                      <a:pt x="21" y="34"/>
                    </a:lnTo>
                    <a:lnTo>
                      <a:pt x="20" y="34"/>
                    </a:lnTo>
                    <a:lnTo>
                      <a:pt x="18" y="34"/>
                    </a:lnTo>
                    <a:lnTo>
                      <a:pt x="17" y="35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3" y="34"/>
                    </a:lnTo>
                    <a:lnTo>
                      <a:pt x="11" y="30"/>
                    </a:lnTo>
                    <a:lnTo>
                      <a:pt x="9" y="27"/>
                    </a:lnTo>
                    <a:lnTo>
                      <a:pt x="7" y="24"/>
                    </a:lnTo>
                    <a:lnTo>
                      <a:pt x="4" y="20"/>
                    </a:lnTo>
                    <a:lnTo>
                      <a:pt x="3" y="17"/>
                    </a:lnTo>
                    <a:lnTo>
                      <a:pt x="1" y="14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0" name="Freeform 86"/>
              <p:cNvSpPr>
                <a:spLocks/>
              </p:cNvSpPr>
              <p:nvPr/>
            </p:nvSpPr>
            <p:spPr bwMode="auto">
              <a:xfrm>
                <a:off x="3271" y="852"/>
                <a:ext cx="44" cy="44"/>
              </a:xfrm>
              <a:custGeom>
                <a:avLst/>
                <a:gdLst>
                  <a:gd name="T0" fmla="*/ 44 w 36"/>
                  <a:gd name="T1" fmla="*/ 40 h 35"/>
                  <a:gd name="T2" fmla="*/ 43 w 36"/>
                  <a:gd name="T3" fmla="*/ 40 h 35"/>
                  <a:gd name="T4" fmla="*/ 43 w 36"/>
                  <a:gd name="T5" fmla="*/ 41 h 35"/>
                  <a:gd name="T6" fmla="*/ 42 w 36"/>
                  <a:gd name="T7" fmla="*/ 41 h 35"/>
                  <a:gd name="T8" fmla="*/ 42 w 36"/>
                  <a:gd name="T9" fmla="*/ 41 h 35"/>
                  <a:gd name="T10" fmla="*/ 39 w 36"/>
                  <a:gd name="T11" fmla="*/ 44 h 35"/>
                  <a:gd name="T12" fmla="*/ 38 w 36"/>
                  <a:gd name="T13" fmla="*/ 44 h 35"/>
                  <a:gd name="T14" fmla="*/ 38 w 36"/>
                  <a:gd name="T15" fmla="*/ 44 h 35"/>
                  <a:gd name="T16" fmla="*/ 35 w 36"/>
                  <a:gd name="T17" fmla="*/ 44 h 35"/>
                  <a:gd name="T18" fmla="*/ 33 w 36"/>
                  <a:gd name="T19" fmla="*/ 44 h 35"/>
                  <a:gd name="T20" fmla="*/ 29 w 36"/>
                  <a:gd name="T21" fmla="*/ 44 h 35"/>
                  <a:gd name="T22" fmla="*/ 26 w 36"/>
                  <a:gd name="T23" fmla="*/ 44 h 35"/>
                  <a:gd name="T24" fmla="*/ 21 w 36"/>
                  <a:gd name="T25" fmla="*/ 44 h 35"/>
                  <a:gd name="T26" fmla="*/ 17 w 36"/>
                  <a:gd name="T27" fmla="*/ 41 h 35"/>
                  <a:gd name="T28" fmla="*/ 12 w 36"/>
                  <a:gd name="T29" fmla="*/ 41 h 35"/>
                  <a:gd name="T30" fmla="*/ 6 w 36"/>
                  <a:gd name="T31" fmla="*/ 40 h 35"/>
                  <a:gd name="T32" fmla="*/ 4 w 36"/>
                  <a:gd name="T33" fmla="*/ 39 h 35"/>
                  <a:gd name="T34" fmla="*/ 1 w 36"/>
                  <a:gd name="T35" fmla="*/ 36 h 35"/>
                  <a:gd name="T36" fmla="*/ 1 w 36"/>
                  <a:gd name="T37" fmla="*/ 36 h 35"/>
                  <a:gd name="T38" fmla="*/ 1 w 36"/>
                  <a:gd name="T39" fmla="*/ 35 h 35"/>
                  <a:gd name="T40" fmla="*/ 0 w 36"/>
                  <a:gd name="T41" fmla="*/ 33 h 35"/>
                  <a:gd name="T42" fmla="*/ 0 w 36"/>
                  <a:gd name="T43" fmla="*/ 33 h 35"/>
                  <a:gd name="T44" fmla="*/ 0 w 36"/>
                  <a:gd name="T45" fmla="*/ 31 h 35"/>
                  <a:gd name="T46" fmla="*/ 0 w 36"/>
                  <a:gd name="T47" fmla="*/ 29 h 35"/>
                  <a:gd name="T48" fmla="*/ 0 w 36"/>
                  <a:gd name="T49" fmla="*/ 28 h 35"/>
                  <a:gd name="T50" fmla="*/ 1 w 36"/>
                  <a:gd name="T51" fmla="*/ 24 h 35"/>
                  <a:gd name="T52" fmla="*/ 1 w 36"/>
                  <a:gd name="T53" fmla="*/ 20 h 35"/>
                  <a:gd name="T54" fmla="*/ 4 w 36"/>
                  <a:gd name="T55" fmla="*/ 18 h 35"/>
                  <a:gd name="T56" fmla="*/ 5 w 36"/>
                  <a:gd name="T57" fmla="*/ 14 h 35"/>
                  <a:gd name="T58" fmla="*/ 9 w 36"/>
                  <a:gd name="T59" fmla="*/ 10 h 35"/>
                  <a:gd name="T60" fmla="*/ 10 w 36"/>
                  <a:gd name="T61" fmla="*/ 9 h 35"/>
                  <a:gd name="T62" fmla="*/ 13 w 36"/>
                  <a:gd name="T63" fmla="*/ 5 h 35"/>
                  <a:gd name="T64" fmla="*/ 15 w 36"/>
                  <a:gd name="T65" fmla="*/ 3 h 35"/>
                  <a:gd name="T66" fmla="*/ 17 w 36"/>
                  <a:gd name="T67" fmla="*/ 3 h 35"/>
                  <a:gd name="T68" fmla="*/ 18 w 36"/>
                  <a:gd name="T69" fmla="*/ 1 h 35"/>
                  <a:gd name="T70" fmla="*/ 21 w 36"/>
                  <a:gd name="T71" fmla="*/ 1 h 35"/>
                  <a:gd name="T72" fmla="*/ 22 w 36"/>
                  <a:gd name="T73" fmla="*/ 1 h 35"/>
                  <a:gd name="T74" fmla="*/ 23 w 36"/>
                  <a:gd name="T75" fmla="*/ 0 h 35"/>
                  <a:gd name="T76" fmla="*/ 26 w 36"/>
                  <a:gd name="T77" fmla="*/ 1 h 35"/>
                  <a:gd name="T78" fmla="*/ 27 w 36"/>
                  <a:gd name="T79" fmla="*/ 1 h 35"/>
                  <a:gd name="T80" fmla="*/ 29 w 36"/>
                  <a:gd name="T81" fmla="*/ 1 h 35"/>
                  <a:gd name="T82" fmla="*/ 33 w 36"/>
                  <a:gd name="T83" fmla="*/ 5 h 35"/>
                  <a:gd name="T84" fmla="*/ 34 w 36"/>
                  <a:gd name="T85" fmla="*/ 10 h 35"/>
                  <a:gd name="T86" fmla="*/ 38 w 36"/>
                  <a:gd name="T87" fmla="*/ 14 h 35"/>
                  <a:gd name="T88" fmla="*/ 39 w 36"/>
                  <a:gd name="T89" fmla="*/ 19 h 35"/>
                  <a:gd name="T90" fmla="*/ 42 w 36"/>
                  <a:gd name="T91" fmla="*/ 23 h 35"/>
                  <a:gd name="T92" fmla="*/ 43 w 36"/>
                  <a:gd name="T93" fmla="*/ 26 h 35"/>
                  <a:gd name="T94" fmla="*/ 44 w 36"/>
                  <a:gd name="T95" fmla="*/ 29 h 35"/>
                  <a:gd name="T96" fmla="*/ 44 w 36"/>
                  <a:gd name="T97" fmla="*/ 31 h 35"/>
                  <a:gd name="T98" fmla="*/ 44 w 36"/>
                  <a:gd name="T99" fmla="*/ 33 h 35"/>
                  <a:gd name="T100" fmla="*/ 44 w 36"/>
                  <a:gd name="T101" fmla="*/ 35 h 35"/>
                  <a:gd name="T102" fmla="*/ 44 w 36"/>
                  <a:gd name="T103" fmla="*/ 36 h 35"/>
                  <a:gd name="T104" fmla="*/ 44 w 36"/>
                  <a:gd name="T105" fmla="*/ 36 h 35"/>
                  <a:gd name="T106" fmla="*/ 44 w 36"/>
                  <a:gd name="T107" fmla="*/ 39 h 35"/>
                  <a:gd name="T108" fmla="*/ 44 w 36"/>
                  <a:gd name="T109" fmla="*/ 39 h 35"/>
                  <a:gd name="T110" fmla="*/ 44 w 36"/>
                  <a:gd name="T111" fmla="*/ 40 h 35"/>
                  <a:gd name="T112" fmla="*/ 44 w 36"/>
                  <a:gd name="T113" fmla="*/ 40 h 3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6" h="35">
                    <a:moveTo>
                      <a:pt x="36" y="32"/>
                    </a:moveTo>
                    <a:lnTo>
                      <a:pt x="35" y="32"/>
                    </a:lnTo>
                    <a:lnTo>
                      <a:pt x="35" y="33"/>
                    </a:lnTo>
                    <a:lnTo>
                      <a:pt x="34" y="33"/>
                    </a:lnTo>
                    <a:lnTo>
                      <a:pt x="32" y="35"/>
                    </a:lnTo>
                    <a:lnTo>
                      <a:pt x="31" y="35"/>
                    </a:lnTo>
                    <a:lnTo>
                      <a:pt x="29" y="35"/>
                    </a:lnTo>
                    <a:lnTo>
                      <a:pt x="27" y="35"/>
                    </a:lnTo>
                    <a:lnTo>
                      <a:pt x="24" y="35"/>
                    </a:lnTo>
                    <a:lnTo>
                      <a:pt x="21" y="35"/>
                    </a:lnTo>
                    <a:lnTo>
                      <a:pt x="17" y="35"/>
                    </a:lnTo>
                    <a:lnTo>
                      <a:pt x="14" y="33"/>
                    </a:lnTo>
                    <a:lnTo>
                      <a:pt x="10" y="33"/>
                    </a:lnTo>
                    <a:lnTo>
                      <a:pt x="5" y="32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1" y="16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7" y="4"/>
                    </a:lnTo>
                    <a:lnTo>
                      <a:pt x="28" y="8"/>
                    </a:lnTo>
                    <a:lnTo>
                      <a:pt x="31" y="11"/>
                    </a:lnTo>
                    <a:lnTo>
                      <a:pt x="32" y="15"/>
                    </a:lnTo>
                    <a:lnTo>
                      <a:pt x="34" y="18"/>
                    </a:lnTo>
                    <a:lnTo>
                      <a:pt x="35" y="21"/>
                    </a:lnTo>
                    <a:lnTo>
                      <a:pt x="36" y="23"/>
                    </a:lnTo>
                    <a:lnTo>
                      <a:pt x="36" y="25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6" y="29"/>
                    </a:lnTo>
                    <a:lnTo>
                      <a:pt x="36" y="31"/>
                    </a:lnTo>
                    <a:lnTo>
                      <a:pt x="36" y="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1" name="Freeform 87"/>
              <p:cNvSpPr>
                <a:spLocks/>
              </p:cNvSpPr>
              <p:nvPr/>
            </p:nvSpPr>
            <p:spPr bwMode="auto">
              <a:xfrm>
                <a:off x="3312" y="879"/>
                <a:ext cx="82" cy="76"/>
              </a:xfrm>
              <a:custGeom>
                <a:avLst/>
                <a:gdLst>
                  <a:gd name="T0" fmla="*/ 40 w 61"/>
                  <a:gd name="T1" fmla="*/ 76 h 60"/>
                  <a:gd name="T2" fmla="*/ 50 w 61"/>
                  <a:gd name="T3" fmla="*/ 75 h 60"/>
                  <a:gd name="T4" fmla="*/ 56 w 61"/>
                  <a:gd name="T5" fmla="*/ 72 h 60"/>
                  <a:gd name="T6" fmla="*/ 63 w 61"/>
                  <a:gd name="T7" fmla="*/ 70 h 60"/>
                  <a:gd name="T8" fmla="*/ 69 w 61"/>
                  <a:gd name="T9" fmla="*/ 66 h 60"/>
                  <a:gd name="T10" fmla="*/ 74 w 61"/>
                  <a:gd name="T11" fmla="*/ 58 h 60"/>
                  <a:gd name="T12" fmla="*/ 78 w 61"/>
                  <a:gd name="T13" fmla="*/ 53 h 60"/>
                  <a:gd name="T14" fmla="*/ 79 w 61"/>
                  <a:gd name="T15" fmla="*/ 46 h 60"/>
                  <a:gd name="T16" fmla="*/ 82 w 61"/>
                  <a:gd name="T17" fmla="*/ 39 h 60"/>
                  <a:gd name="T18" fmla="*/ 79 w 61"/>
                  <a:gd name="T19" fmla="*/ 30 h 60"/>
                  <a:gd name="T20" fmla="*/ 78 w 61"/>
                  <a:gd name="T21" fmla="*/ 23 h 60"/>
                  <a:gd name="T22" fmla="*/ 74 w 61"/>
                  <a:gd name="T23" fmla="*/ 18 h 60"/>
                  <a:gd name="T24" fmla="*/ 69 w 61"/>
                  <a:gd name="T25" fmla="*/ 10 h 60"/>
                  <a:gd name="T26" fmla="*/ 63 w 61"/>
                  <a:gd name="T27" fmla="*/ 6 h 60"/>
                  <a:gd name="T28" fmla="*/ 56 w 61"/>
                  <a:gd name="T29" fmla="*/ 3 h 60"/>
                  <a:gd name="T30" fmla="*/ 50 w 61"/>
                  <a:gd name="T31" fmla="*/ 1 h 60"/>
                  <a:gd name="T32" fmla="*/ 40 w 61"/>
                  <a:gd name="T33" fmla="*/ 0 h 60"/>
                  <a:gd name="T34" fmla="*/ 32 w 61"/>
                  <a:gd name="T35" fmla="*/ 1 h 60"/>
                  <a:gd name="T36" fmla="*/ 24 w 61"/>
                  <a:gd name="T37" fmla="*/ 3 h 60"/>
                  <a:gd name="T38" fmla="*/ 19 w 61"/>
                  <a:gd name="T39" fmla="*/ 6 h 60"/>
                  <a:gd name="T40" fmla="*/ 12 w 61"/>
                  <a:gd name="T41" fmla="*/ 10 h 60"/>
                  <a:gd name="T42" fmla="*/ 8 w 61"/>
                  <a:gd name="T43" fmla="*/ 18 h 60"/>
                  <a:gd name="T44" fmla="*/ 4 w 61"/>
                  <a:gd name="T45" fmla="*/ 23 h 60"/>
                  <a:gd name="T46" fmla="*/ 3 w 61"/>
                  <a:gd name="T47" fmla="*/ 30 h 60"/>
                  <a:gd name="T48" fmla="*/ 0 w 61"/>
                  <a:gd name="T49" fmla="*/ 39 h 60"/>
                  <a:gd name="T50" fmla="*/ 3 w 61"/>
                  <a:gd name="T51" fmla="*/ 46 h 60"/>
                  <a:gd name="T52" fmla="*/ 4 w 61"/>
                  <a:gd name="T53" fmla="*/ 53 h 60"/>
                  <a:gd name="T54" fmla="*/ 8 w 61"/>
                  <a:gd name="T55" fmla="*/ 58 h 60"/>
                  <a:gd name="T56" fmla="*/ 12 w 61"/>
                  <a:gd name="T57" fmla="*/ 66 h 60"/>
                  <a:gd name="T58" fmla="*/ 19 w 61"/>
                  <a:gd name="T59" fmla="*/ 70 h 60"/>
                  <a:gd name="T60" fmla="*/ 24 w 61"/>
                  <a:gd name="T61" fmla="*/ 72 h 60"/>
                  <a:gd name="T62" fmla="*/ 32 w 61"/>
                  <a:gd name="T63" fmla="*/ 75 h 60"/>
                  <a:gd name="T64" fmla="*/ 40 w 61"/>
                  <a:gd name="T65" fmla="*/ 76 h 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1" h="60">
                    <a:moveTo>
                      <a:pt x="30" y="60"/>
                    </a:moveTo>
                    <a:lnTo>
                      <a:pt x="37" y="59"/>
                    </a:lnTo>
                    <a:lnTo>
                      <a:pt x="42" y="57"/>
                    </a:lnTo>
                    <a:lnTo>
                      <a:pt x="47" y="55"/>
                    </a:lnTo>
                    <a:lnTo>
                      <a:pt x="51" y="52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1" y="31"/>
                    </a:lnTo>
                    <a:lnTo>
                      <a:pt x="59" y="24"/>
                    </a:lnTo>
                    <a:lnTo>
                      <a:pt x="58" y="18"/>
                    </a:lnTo>
                    <a:lnTo>
                      <a:pt x="55" y="14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7" y="1"/>
                    </a:lnTo>
                    <a:lnTo>
                      <a:pt x="30" y="0"/>
                    </a:lnTo>
                    <a:lnTo>
                      <a:pt x="24" y="1"/>
                    </a:lnTo>
                    <a:lnTo>
                      <a:pt x="18" y="2"/>
                    </a:lnTo>
                    <a:lnTo>
                      <a:pt x="14" y="5"/>
                    </a:lnTo>
                    <a:lnTo>
                      <a:pt x="9" y="8"/>
                    </a:lnTo>
                    <a:lnTo>
                      <a:pt x="6" y="14"/>
                    </a:lnTo>
                    <a:lnTo>
                      <a:pt x="3" y="18"/>
                    </a:lnTo>
                    <a:lnTo>
                      <a:pt x="2" y="24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3" y="42"/>
                    </a:lnTo>
                    <a:lnTo>
                      <a:pt x="6" y="46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6" name="Freeform 88"/>
            <p:cNvSpPr>
              <a:spLocks/>
            </p:cNvSpPr>
            <p:nvPr/>
          </p:nvSpPr>
          <p:spPr bwMode="auto">
            <a:xfrm>
              <a:off x="4403" y="3933"/>
              <a:ext cx="146" cy="156"/>
            </a:xfrm>
            <a:custGeom>
              <a:avLst/>
              <a:gdLst>
                <a:gd name="T0" fmla="*/ 141 w 62"/>
                <a:gd name="T1" fmla="*/ 144 h 66"/>
                <a:gd name="T2" fmla="*/ 89 w 62"/>
                <a:gd name="T3" fmla="*/ 156 h 66"/>
                <a:gd name="T4" fmla="*/ 24 w 62"/>
                <a:gd name="T5" fmla="*/ 135 h 66"/>
                <a:gd name="T6" fmla="*/ 0 w 62"/>
                <a:gd name="T7" fmla="*/ 76 h 66"/>
                <a:gd name="T8" fmla="*/ 89 w 62"/>
                <a:gd name="T9" fmla="*/ 0 h 66"/>
                <a:gd name="T10" fmla="*/ 141 w 62"/>
                <a:gd name="T11" fmla="*/ 9 h 66"/>
                <a:gd name="T12" fmla="*/ 146 w 62"/>
                <a:gd name="T13" fmla="*/ 14 h 66"/>
                <a:gd name="T14" fmla="*/ 141 w 62"/>
                <a:gd name="T15" fmla="*/ 47 h 66"/>
                <a:gd name="T16" fmla="*/ 134 w 62"/>
                <a:gd name="T17" fmla="*/ 47 h 66"/>
                <a:gd name="T18" fmla="*/ 132 w 62"/>
                <a:gd name="T19" fmla="*/ 28 h 66"/>
                <a:gd name="T20" fmla="*/ 92 w 62"/>
                <a:gd name="T21" fmla="*/ 14 h 66"/>
                <a:gd name="T22" fmla="*/ 47 w 62"/>
                <a:gd name="T23" fmla="*/ 31 h 66"/>
                <a:gd name="T24" fmla="*/ 33 w 62"/>
                <a:gd name="T25" fmla="*/ 73 h 66"/>
                <a:gd name="T26" fmla="*/ 52 w 62"/>
                <a:gd name="T27" fmla="*/ 123 h 66"/>
                <a:gd name="T28" fmla="*/ 101 w 62"/>
                <a:gd name="T29" fmla="*/ 142 h 66"/>
                <a:gd name="T30" fmla="*/ 144 w 62"/>
                <a:gd name="T31" fmla="*/ 130 h 66"/>
                <a:gd name="T32" fmla="*/ 146 w 62"/>
                <a:gd name="T33" fmla="*/ 132 h 66"/>
                <a:gd name="T34" fmla="*/ 141 w 62"/>
                <a:gd name="T35" fmla="*/ 144 h 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2" h="66">
                  <a:moveTo>
                    <a:pt x="60" y="61"/>
                  </a:moveTo>
                  <a:cubicBezTo>
                    <a:pt x="54" y="65"/>
                    <a:pt x="46" y="66"/>
                    <a:pt x="38" y="66"/>
                  </a:cubicBezTo>
                  <a:cubicBezTo>
                    <a:pt x="28" y="66"/>
                    <a:pt x="18" y="64"/>
                    <a:pt x="10" y="57"/>
                  </a:cubicBezTo>
                  <a:cubicBezTo>
                    <a:pt x="3" y="51"/>
                    <a:pt x="0" y="42"/>
                    <a:pt x="0" y="32"/>
                  </a:cubicBezTo>
                  <a:cubicBezTo>
                    <a:pt x="0" y="11"/>
                    <a:pt x="18" y="0"/>
                    <a:pt x="38" y="0"/>
                  </a:cubicBezTo>
                  <a:cubicBezTo>
                    <a:pt x="46" y="0"/>
                    <a:pt x="53" y="1"/>
                    <a:pt x="60" y="4"/>
                  </a:cubicBezTo>
                  <a:cubicBezTo>
                    <a:pt x="61" y="4"/>
                    <a:pt x="62" y="4"/>
                    <a:pt x="62" y="6"/>
                  </a:cubicBezTo>
                  <a:cubicBezTo>
                    <a:pt x="61" y="9"/>
                    <a:pt x="61" y="16"/>
                    <a:pt x="60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17"/>
                    <a:pt x="56" y="15"/>
                    <a:pt x="56" y="12"/>
                  </a:cubicBezTo>
                  <a:cubicBezTo>
                    <a:pt x="51" y="7"/>
                    <a:pt x="45" y="6"/>
                    <a:pt x="39" y="6"/>
                  </a:cubicBezTo>
                  <a:cubicBezTo>
                    <a:pt x="32" y="6"/>
                    <a:pt x="25" y="8"/>
                    <a:pt x="20" y="13"/>
                  </a:cubicBezTo>
                  <a:cubicBezTo>
                    <a:pt x="16" y="18"/>
                    <a:pt x="14" y="25"/>
                    <a:pt x="14" y="31"/>
                  </a:cubicBezTo>
                  <a:cubicBezTo>
                    <a:pt x="14" y="39"/>
                    <a:pt x="16" y="46"/>
                    <a:pt x="22" y="52"/>
                  </a:cubicBezTo>
                  <a:cubicBezTo>
                    <a:pt x="28" y="58"/>
                    <a:pt x="34" y="60"/>
                    <a:pt x="43" y="60"/>
                  </a:cubicBezTo>
                  <a:cubicBezTo>
                    <a:pt x="48" y="60"/>
                    <a:pt x="56" y="58"/>
                    <a:pt x="61" y="55"/>
                  </a:cubicBezTo>
                  <a:cubicBezTo>
                    <a:pt x="62" y="56"/>
                    <a:pt x="62" y="56"/>
                    <a:pt x="62" y="56"/>
                  </a:cubicBezTo>
                  <a:lnTo>
                    <a:pt x="60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89"/>
            <p:cNvSpPr>
              <a:spLocks/>
            </p:cNvSpPr>
            <p:nvPr/>
          </p:nvSpPr>
          <p:spPr bwMode="auto">
            <a:xfrm>
              <a:off x="4584" y="3935"/>
              <a:ext cx="71" cy="151"/>
            </a:xfrm>
            <a:custGeom>
              <a:avLst/>
              <a:gdLst>
                <a:gd name="T0" fmla="*/ 19 w 30"/>
                <a:gd name="T1" fmla="*/ 28 h 64"/>
                <a:gd name="T2" fmla="*/ 0 w 30"/>
                <a:gd name="T3" fmla="*/ 9 h 64"/>
                <a:gd name="T4" fmla="*/ 0 w 30"/>
                <a:gd name="T5" fmla="*/ 0 h 64"/>
                <a:gd name="T6" fmla="*/ 36 w 30"/>
                <a:gd name="T7" fmla="*/ 2 h 64"/>
                <a:gd name="T8" fmla="*/ 71 w 30"/>
                <a:gd name="T9" fmla="*/ 0 h 64"/>
                <a:gd name="T10" fmla="*/ 71 w 30"/>
                <a:gd name="T11" fmla="*/ 9 h 64"/>
                <a:gd name="T12" fmla="*/ 52 w 30"/>
                <a:gd name="T13" fmla="*/ 28 h 64"/>
                <a:gd name="T14" fmla="*/ 52 w 30"/>
                <a:gd name="T15" fmla="*/ 125 h 64"/>
                <a:gd name="T16" fmla="*/ 71 w 30"/>
                <a:gd name="T17" fmla="*/ 142 h 64"/>
                <a:gd name="T18" fmla="*/ 71 w 30"/>
                <a:gd name="T19" fmla="*/ 151 h 64"/>
                <a:gd name="T20" fmla="*/ 36 w 30"/>
                <a:gd name="T21" fmla="*/ 151 h 64"/>
                <a:gd name="T22" fmla="*/ 0 w 30"/>
                <a:gd name="T23" fmla="*/ 151 h 64"/>
                <a:gd name="T24" fmla="*/ 0 w 30"/>
                <a:gd name="T25" fmla="*/ 142 h 64"/>
                <a:gd name="T26" fmla="*/ 19 w 30"/>
                <a:gd name="T27" fmla="*/ 125 h 64"/>
                <a:gd name="T28" fmla="*/ 19 w 30"/>
                <a:gd name="T29" fmla="*/ 28 h 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64">
                  <a:moveTo>
                    <a:pt x="8" y="12"/>
                  </a:moveTo>
                  <a:cubicBezTo>
                    <a:pt x="8" y="5"/>
                    <a:pt x="8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1"/>
                    <a:pt x="15" y="1"/>
                  </a:cubicBezTo>
                  <a:cubicBezTo>
                    <a:pt x="19" y="1"/>
                    <a:pt x="24" y="1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2" y="4"/>
                    <a:pt x="22" y="5"/>
                    <a:pt x="22" y="1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60"/>
                    <a:pt x="22" y="60"/>
                    <a:pt x="30" y="60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24" y="64"/>
                    <a:pt x="19" y="64"/>
                    <a:pt x="15" y="64"/>
                  </a:cubicBezTo>
                  <a:cubicBezTo>
                    <a:pt x="11" y="64"/>
                    <a:pt x="6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8" y="60"/>
                    <a:pt x="8" y="60"/>
                    <a:pt x="8" y="53"/>
                  </a:cubicBezTo>
                  <a:lnTo>
                    <a:pt x="8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90"/>
            <p:cNvSpPr>
              <a:spLocks/>
            </p:cNvSpPr>
            <p:nvPr/>
          </p:nvSpPr>
          <p:spPr bwMode="auto">
            <a:xfrm>
              <a:off x="4691" y="3935"/>
              <a:ext cx="215" cy="151"/>
            </a:xfrm>
            <a:custGeom>
              <a:avLst/>
              <a:gdLst>
                <a:gd name="T0" fmla="*/ 163 w 91"/>
                <a:gd name="T1" fmla="*/ 31 h 64"/>
                <a:gd name="T2" fmla="*/ 137 w 91"/>
                <a:gd name="T3" fmla="*/ 78 h 64"/>
                <a:gd name="T4" fmla="*/ 104 w 91"/>
                <a:gd name="T5" fmla="*/ 146 h 64"/>
                <a:gd name="T6" fmla="*/ 102 w 91"/>
                <a:gd name="T7" fmla="*/ 151 h 64"/>
                <a:gd name="T8" fmla="*/ 95 w 91"/>
                <a:gd name="T9" fmla="*/ 151 h 64"/>
                <a:gd name="T10" fmla="*/ 85 w 91"/>
                <a:gd name="T11" fmla="*/ 134 h 64"/>
                <a:gd name="T12" fmla="*/ 33 w 91"/>
                <a:gd name="T13" fmla="*/ 31 h 64"/>
                <a:gd name="T14" fmla="*/ 33 w 91"/>
                <a:gd name="T15" fmla="*/ 125 h 64"/>
                <a:gd name="T16" fmla="*/ 52 w 91"/>
                <a:gd name="T17" fmla="*/ 142 h 64"/>
                <a:gd name="T18" fmla="*/ 52 w 91"/>
                <a:gd name="T19" fmla="*/ 151 h 64"/>
                <a:gd name="T20" fmla="*/ 26 w 91"/>
                <a:gd name="T21" fmla="*/ 151 h 64"/>
                <a:gd name="T22" fmla="*/ 0 w 91"/>
                <a:gd name="T23" fmla="*/ 151 h 64"/>
                <a:gd name="T24" fmla="*/ 0 w 91"/>
                <a:gd name="T25" fmla="*/ 142 h 64"/>
                <a:gd name="T26" fmla="*/ 19 w 91"/>
                <a:gd name="T27" fmla="*/ 125 h 64"/>
                <a:gd name="T28" fmla="*/ 19 w 91"/>
                <a:gd name="T29" fmla="*/ 28 h 64"/>
                <a:gd name="T30" fmla="*/ 0 w 91"/>
                <a:gd name="T31" fmla="*/ 9 h 64"/>
                <a:gd name="T32" fmla="*/ 0 w 91"/>
                <a:gd name="T33" fmla="*/ 0 h 64"/>
                <a:gd name="T34" fmla="*/ 28 w 91"/>
                <a:gd name="T35" fmla="*/ 2 h 64"/>
                <a:gd name="T36" fmla="*/ 54 w 91"/>
                <a:gd name="T37" fmla="*/ 0 h 64"/>
                <a:gd name="T38" fmla="*/ 73 w 91"/>
                <a:gd name="T39" fmla="*/ 35 h 64"/>
                <a:gd name="T40" fmla="*/ 109 w 91"/>
                <a:gd name="T41" fmla="*/ 109 h 64"/>
                <a:gd name="T42" fmla="*/ 118 w 91"/>
                <a:gd name="T43" fmla="*/ 90 h 64"/>
                <a:gd name="T44" fmla="*/ 161 w 91"/>
                <a:gd name="T45" fmla="*/ 0 h 64"/>
                <a:gd name="T46" fmla="*/ 189 w 91"/>
                <a:gd name="T47" fmla="*/ 2 h 64"/>
                <a:gd name="T48" fmla="*/ 215 w 91"/>
                <a:gd name="T49" fmla="*/ 0 h 64"/>
                <a:gd name="T50" fmla="*/ 215 w 91"/>
                <a:gd name="T51" fmla="*/ 9 h 64"/>
                <a:gd name="T52" fmla="*/ 196 w 91"/>
                <a:gd name="T53" fmla="*/ 28 h 64"/>
                <a:gd name="T54" fmla="*/ 196 w 91"/>
                <a:gd name="T55" fmla="*/ 125 h 64"/>
                <a:gd name="T56" fmla="*/ 215 w 91"/>
                <a:gd name="T57" fmla="*/ 142 h 64"/>
                <a:gd name="T58" fmla="*/ 215 w 91"/>
                <a:gd name="T59" fmla="*/ 151 h 64"/>
                <a:gd name="T60" fmla="*/ 180 w 91"/>
                <a:gd name="T61" fmla="*/ 151 h 64"/>
                <a:gd name="T62" fmla="*/ 144 w 91"/>
                <a:gd name="T63" fmla="*/ 151 h 64"/>
                <a:gd name="T64" fmla="*/ 144 w 91"/>
                <a:gd name="T65" fmla="*/ 142 h 64"/>
                <a:gd name="T66" fmla="*/ 163 w 91"/>
                <a:gd name="T67" fmla="*/ 125 h 64"/>
                <a:gd name="T68" fmla="*/ 163 w 91"/>
                <a:gd name="T69" fmla="*/ 31 h 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1" h="64">
                  <a:moveTo>
                    <a:pt x="69" y="13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64"/>
                    <a:pt x="38" y="59"/>
                    <a:pt x="36" y="5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60"/>
                    <a:pt x="14" y="60"/>
                    <a:pt x="22" y="60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18" y="64"/>
                    <a:pt x="14" y="64"/>
                    <a:pt x="11" y="64"/>
                  </a:cubicBezTo>
                  <a:cubicBezTo>
                    <a:pt x="9" y="64"/>
                    <a:pt x="5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8" y="60"/>
                    <a:pt x="8" y="60"/>
                    <a:pt x="8" y="5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5"/>
                    <a:pt x="8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9" y="1"/>
                    <a:pt x="12" y="1"/>
                  </a:cubicBezTo>
                  <a:cubicBezTo>
                    <a:pt x="15" y="1"/>
                    <a:pt x="19" y="1"/>
                    <a:pt x="23" y="0"/>
                  </a:cubicBezTo>
                  <a:cubicBezTo>
                    <a:pt x="25" y="4"/>
                    <a:pt x="28" y="11"/>
                    <a:pt x="31" y="15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7" y="43"/>
                    <a:pt x="49" y="41"/>
                    <a:pt x="50" y="38"/>
                  </a:cubicBezTo>
                  <a:cubicBezTo>
                    <a:pt x="57" y="23"/>
                    <a:pt x="66" y="6"/>
                    <a:pt x="68" y="0"/>
                  </a:cubicBezTo>
                  <a:cubicBezTo>
                    <a:pt x="73" y="1"/>
                    <a:pt x="77" y="1"/>
                    <a:pt x="80" y="1"/>
                  </a:cubicBezTo>
                  <a:cubicBezTo>
                    <a:pt x="82" y="1"/>
                    <a:pt x="86" y="1"/>
                    <a:pt x="91" y="0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83" y="4"/>
                    <a:pt x="83" y="5"/>
                    <a:pt x="83" y="12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60"/>
                    <a:pt x="83" y="60"/>
                    <a:pt x="91" y="60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84" y="64"/>
                    <a:pt x="80" y="64"/>
                    <a:pt x="76" y="64"/>
                  </a:cubicBezTo>
                  <a:cubicBezTo>
                    <a:pt x="72" y="64"/>
                    <a:pt x="67" y="64"/>
                    <a:pt x="61" y="64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8" y="60"/>
                    <a:pt x="69" y="60"/>
                    <a:pt x="69" y="53"/>
                  </a:cubicBezTo>
                  <a:lnTo>
                    <a:pt x="69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91"/>
            <p:cNvSpPr>
              <a:spLocks/>
            </p:cNvSpPr>
            <p:nvPr/>
          </p:nvSpPr>
          <p:spPr bwMode="auto">
            <a:xfrm>
              <a:off x="4939" y="3935"/>
              <a:ext cx="215" cy="151"/>
            </a:xfrm>
            <a:custGeom>
              <a:avLst/>
              <a:gdLst>
                <a:gd name="T0" fmla="*/ 163 w 91"/>
                <a:gd name="T1" fmla="*/ 31 h 64"/>
                <a:gd name="T2" fmla="*/ 139 w 91"/>
                <a:gd name="T3" fmla="*/ 78 h 64"/>
                <a:gd name="T4" fmla="*/ 104 w 91"/>
                <a:gd name="T5" fmla="*/ 146 h 64"/>
                <a:gd name="T6" fmla="*/ 102 w 91"/>
                <a:gd name="T7" fmla="*/ 151 h 64"/>
                <a:gd name="T8" fmla="*/ 95 w 91"/>
                <a:gd name="T9" fmla="*/ 151 h 64"/>
                <a:gd name="T10" fmla="*/ 85 w 91"/>
                <a:gd name="T11" fmla="*/ 134 h 64"/>
                <a:gd name="T12" fmla="*/ 33 w 91"/>
                <a:gd name="T13" fmla="*/ 31 h 64"/>
                <a:gd name="T14" fmla="*/ 33 w 91"/>
                <a:gd name="T15" fmla="*/ 125 h 64"/>
                <a:gd name="T16" fmla="*/ 52 w 91"/>
                <a:gd name="T17" fmla="*/ 142 h 64"/>
                <a:gd name="T18" fmla="*/ 52 w 91"/>
                <a:gd name="T19" fmla="*/ 151 h 64"/>
                <a:gd name="T20" fmla="*/ 26 w 91"/>
                <a:gd name="T21" fmla="*/ 151 h 64"/>
                <a:gd name="T22" fmla="*/ 0 w 91"/>
                <a:gd name="T23" fmla="*/ 151 h 64"/>
                <a:gd name="T24" fmla="*/ 0 w 91"/>
                <a:gd name="T25" fmla="*/ 142 h 64"/>
                <a:gd name="T26" fmla="*/ 19 w 91"/>
                <a:gd name="T27" fmla="*/ 125 h 64"/>
                <a:gd name="T28" fmla="*/ 19 w 91"/>
                <a:gd name="T29" fmla="*/ 28 h 64"/>
                <a:gd name="T30" fmla="*/ 0 w 91"/>
                <a:gd name="T31" fmla="*/ 9 h 64"/>
                <a:gd name="T32" fmla="*/ 0 w 91"/>
                <a:gd name="T33" fmla="*/ 0 h 64"/>
                <a:gd name="T34" fmla="*/ 28 w 91"/>
                <a:gd name="T35" fmla="*/ 2 h 64"/>
                <a:gd name="T36" fmla="*/ 54 w 91"/>
                <a:gd name="T37" fmla="*/ 0 h 64"/>
                <a:gd name="T38" fmla="*/ 73 w 91"/>
                <a:gd name="T39" fmla="*/ 35 h 64"/>
                <a:gd name="T40" fmla="*/ 109 w 91"/>
                <a:gd name="T41" fmla="*/ 109 h 64"/>
                <a:gd name="T42" fmla="*/ 118 w 91"/>
                <a:gd name="T43" fmla="*/ 90 h 64"/>
                <a:gd name="T44" fmla="*/ 163 w 91"/>
                <a:gd name="T45" fmla="*/ 0 h 64"/>
                <a:gd name="T46" fmla="*/ 189 w 91"/>
                <a:gd name="T47" fmla="*/ 2 h 64"/>
                <a:gd name="T48" fmla="*/ 215 w 91"/>
                <a:gd name="T49" fmla="*/ 0 h 64"/>
                <a:gd name="T50" fmla="*/ 215 w 91"/>
                <a:gd name="T51" fmla="*/ 9 h 64"/>
                <a:gd name="T52" fmla="*/ 196 w 91"/>
                <a:gd name="T53" fmla="*/ 28 h 64"/>
                <a:gd name="T54" fmla="*/ 196 w 91"/>
                <a:gd name="T55" fmla="*/ 125 h 64"/>
                <a:gd name="T56" fmla="*/ 215 w 91"/>
                <a:gd name="T57" fmla="*/ 142 h 64"/>
                <a:gd name="T58" fmla="*/ 215 w 91"/>
                <a:gd name="T59" fmla="*/ 151 h 64"/>
                <a:gd name="T60" fmla="*/ 180 w 91"/>
                <a:gd name="T61" fmla="*/ 151 h 64"/>
                <a:gd name="T62" fmla="*/ 144 w 91"/>
                <a:gd name="T63" fmla="*/ 151 h 64"/>
                <a:gd name="T64" fmla="*/ 144 w 91"/>
                <a:gd name="T65" fmla="*/ 142 h 64"/>
                <a:gd name="T66" fmla="*/ 163 w 91"/>
                <a:gd name="T67" fmla="*/ 125 h 64"/>
                <a:gd name="T68" fmla="*/ 163 w 91"/>
                <a:gd name="T69" fmla="*/ 31 h 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1" h="64">
                  <a:moveTo>
                    <a:pt x="69" y="13"/>
                  </a:moveTo>
                  <a:cubicBezTo>
                    <a:pt x="59" y="33"/>
                    <a:pt x="59" y="33"/>
                    <a:pt x="59" y="33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64"/>
                    <a:pt x="38" y="59"/>
                    <a:pt x="36" y="5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60"/>
                    <a:pt x="15" y="60"/>
                    <a:pt x="22" y="60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18" y="64"/>
                    <a:pt x="14" y="64"/>
                    <a:pt x="11" y="64"/>
                  </a:cubicBezTo>
                  <a:cubicBezTo>
                    <a:pt x="9" y="64"/>
                    <a:pt x="5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8" y="60"/>
                    <a:pt x="8" y="60"/>
                    <a:pt x="8" y="5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5"/>
                    <a:pt x="8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0" y="1"/>
                    <a:pt x="12" y="1"/>
                  </a:cubicBezTo>
                  <a:cubicBezTo>
                    <a:pt x="15" y="1"/>
                    <a:pt x="19" y="1"/>
                    <a:pt x="23" y="0"/>
                  </a:cubicBezTo>
                  <a:cubicBezTo>
                    <a:pt x="25" y="4"/>
                    <a:pt x="28" y="11"/>
                    <a:pt x="31" y="15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8" y="43"/>
                    <a:pt x="49" y="41"/>
                    <a:pt x="50" y="38"/>
                  </a:cubicBezTo>
                  <a:cubicBezTo>
                    <a:pt x="57" y="23"/>
                    <a:pt x="66" y="6"/>
                    <a:pt x="69" y="0"/>
                  </a:cubicBezTo>
                  <a:cubicBezTo>
                    <a:pt x="73" y="1"/>
                    <a:pt x="77" y="1"/>
                    <a:pt x="80" y="1"/>
                  </a:cubicBezTo>
                  <a:cubicBezTo>
                    <a:pt x="83" y="1"/>
                    <a:pt x="86" y="1"/>
                    <a:pt x="91" y="0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83" y="4"/>
                    <a:pt x="83" y="5"/>
                    <a:pt x="83" y="12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60"/>
                    <a:pt x="83" y="60"/>
                    <a:pt x="91" y="60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85" y="64"/>
                    <a:pt x="80" y="64"/>
                    <a:pt x="76" y="64"/>
                  </a:cubicBezTo>
                  <a:cubicBezTo>
                    <a:pt x="72" y="64"/>
                    <a:pt x="67" y="64"/>
                    <a:pt x="61" y="64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9" y="60"/>
                    <a:pt x="69" y="60"/>
                    <a:pt x="69" y="53"/>
                  </a:cubicBezTo>
                  <a:lnTo>
                    <a:pt x="69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92"/>
            <p:cNvSpPr>
              <a:spLocks/>
            </p:cNvSpPr>
            <p:nvPr/>
          </p:nvSpPr>
          <p:spPr bwMode="auto">
            <a:xfrm>
              <a:off x="5182" y="3933"/>
              <a:ext cx="149" cy="153"/>
            </a:xfrm>
            <a:custGeom>
              <a:avLst/>
              <a:gdLst>
                <a:gd name="T0" fmla="*/ 88 w 63"/>
                <a:gd name="T1" fmla="*/ 75 h 65"/>
                <a:gd name="T2" fmla="*/ 132 w 63"/>
                <a:gd name="T3" fmla="*/ 5 h 65"/>
                <a:gd name="T4" fmla="*/ 149 w 63"/>
                <a:gd name="T5" fmla="*/ 5 h 65"/>
                <a:gd name="T6" fmla="*/ 149 w 63"/>
                <a:gd name="T7" fmla="*/ 9 h 65"/>
                <a:gd name="T8" fmla="*/ 140 w 63"/>
                <a:gd name="T9" fmla="*/ 21 h 65"/>
                <a:gd name="T10" fmla="*/ 116 w 63"/>
                <a:gd name="T11" fmla="*/ 56 h 65"/>
                <a:gd name="T12" fmla="*/ 104 w 63"/>
                <a:gd name="T13" fmla="*/ 73 h 65"/>
                <a:gd name="T14" fmla="*/ 97 w 63"/>
                <a:gd name="T15" fmla="*/ 85 h 65"/>
                <a:gd name="T16" fmla="*/ 97 w 63"/>
                <a:gd name="T17" fmla="*/ 97 h 65"/>
                <a:gd name="T18" fmla="*/ 97 w 63"/>
                <a:gd name="T19" fmla="*/ 127 h 65"/>
                <a:gd name="T20" fmla="*/ 116 w 63"/>
                <a:gd name="T21" fmla="*/ 144 h 65"/>
                <a:gd name="T22" fmla="*/ 116 w 63"/>
                <a:gd name="T23" fmla="*/ 153 h 65"/>
                <a:gd name="T24" fmla="*/ 80 w 63"/>
                <a:gd name="T25" fmla="*/ 153 h 65"/>
                <a:gd name="T26" fmla="*/ 45 w 63"/>
                <a:gd name="T27" fmla="*/ 153 h 65"/>
                <a:gd name="T28" fmla="*/ 45 w 63"/>
                <a:gd name="T29" fmla="*/ 144 h 65"/>
                <a:gd name="T30" fmla="*/ 64 w 63"/>
                <a:gd name="T31" fmla="*/ 127 h 65"/>
                <a:gd name="T32" fmla="*/ 64 w 63"/>
                <a:gd name="T33" fmla="*/ 99 h 65"/>
                <a:gd name="T34" fmla="*/ 61 w 63"/>
                <a:gd name="T35" fmla="*/ 87 h 65"/>
                <a:gd name="T36" fmla="*/ 54 w 63"/>
                <a:gd name="T37" fmla="*/ 73 h 65"/>
                <a:gd name="T38" fmla="*/ 31 w 63"/>
                <a:gd name="T39" fmla="*/ 38 h 65"/>
                <a:gd name="T40" fmla="*/ 19 w 63"/>
                <a:gd name="T41" fmla="*/ 24 h 65"/>
                <a:gd name="T42" fmla="*/ 0 w 63"/>
                <a:gd name="T43" fmla="*/ 16 h 65"/>
                <a:gd name="T44" fmla="*/ 0 w 63"/>
                <a:gd name="T45" fmla="*/ 9 h 65"/>
                <a:gd name="T46" fmla="*/ 38 w 63"/>
                <a:gd name="T47" fmla="*/ 0 h 65"/>
                <a:gd name="T48" fmla="*/ 64 w 63"/>
                <a:gd name="T49" fmla="*/ 31 h 65"/>
                <a:gd name="T50" fmla="*/ 88 w 63"/>
                <a:gd name="T51" fmla="*/ 75 h 6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3" h="65">
                  <a:moveTo>
                    <a:pt x="37" y="32"/>
                  </a:moveTo>
                  <a:cubicBezTo>
                    <a:pt x="45" y="20"/>
                    <a:pt x="52" y="10"/>
                    <a:pt x="56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8"/>
                    <a:pt x="41" y="39"/>
                    <a:pt x="41" y="41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61"/>
                    <a:pt x="41" y="61"/>
                    <a:pt x="49" y="61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3" y="65"/>
                    <a:pt x="38" y="65"/>
                    <a:pt x="34" y="65"/>
                  </a:cubicBezTo>
                  <a:cubicBezTo>
                    <a:pt x="30" y="65"/>
                    <a:pt x="25" y="65"/>
                    <a:pt x="19" y="65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27" y="61"/>
                    <a:pt x="27" y="61"/>
                    <a:pt x="27" y="54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0"/>
                    <a:pt x="27" y="38"/>
                    <a:pt x="26" y="37"/>
                  </a:cubicBezTo>
                  <a:cubicBezTo>
                    <a:pt x="25" y="35"/>
                    <a:pt x="24" y="33"/>
                    <a:pt x="23" y="31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4"/>
                    <a:pt x="10" y="12"/>
                    <a:pt x="8" y="10"/>
                  </a:cubicBezTo>
                  <a:cubicBezTo>
                    <a:pt x="6" y="8"/>
                    <a:pt x="3" y="7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3"/>
                    <a:pt x="24" y="8"/>
                    <a:pt x="27" y="13"/>
                  </a:cubicBezTo>
                  <a:lnTo>
                    <a:pt x="37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93"/>
            <p:cNvSpPr>
              <a:spLocks/>
            </p:cNvSpPr>
            <p:nvPr/>
          </p:nvSpPr>
          <p:spPr bwMode="auto">
            <a:xfrm>
              <a:off x="5357" y="3935"/>
              <a:ext cx="144" cy="151"/>
            </a:xfrm>
            <a:custGeom>
              <a:avLst/>
              <a:gdLst>
                <a:gd name="T0" fmla="*/ 87 w 61"/>
                <a:gd name="T1" fmla="*/ 125 h 64"/>
                <a:gd name="T2" fmla="*/ 106 w 61"/>
                <a:gd name="T3" fmla="*/ 142 h 64"/>
                <a:gd name="T4" fmla="*/ 106 w 61"/>
                <a:gd name="T5" fmla="*/ 151 h 64"/>
                <a:gd name="T6" fmla="*/ 71 w 61"/>
                <a:gd name="T7" fmla="*/ 151 h 64"/>
                <a:gd name="T8" fmla="*/ 35 w 61"/>
                <a:gd name="T9" fmla="*/ 151 h 64"/>
                <a:gd name="T10" fmla="*/ 35 w 61"/>
                <a:gd name="T11" fmla="*/ 142 h 64"/>
                <a:gd name="T12" fmla="*/ 54 w 61"/>
                <a:gd name="T13" fmla="*/ 125 h 64"/>
                <a:gd name="T14" fmla="*/ 54 w 61"/>
                <a:gd name="T15" fmla="*/ 17 h 64"/>
                <a:gd name="T16" fmla="*/ 21 w 61"/>
                <a:gd name="T17" fmla="*/ 17 h 64"/>
                <a:gd name="T18" fmla="*/ 12 w 61"/>
                <a:gd name="T19" fmla="*/ 24 h 64"/>
                <a:gd name="T20" fmla="*/ 9 w 61"/>
                <a:gd name="T21" fmla="*/ 38 h 64"/>
                <a:gd name="T22" fmla="*/ 0 w 61"/>
                <a:gd name="T23" fmla="*/ 38 h 64"/>
                <a:gd name="T24" fmla="*/ 0 w 61"/>
                <a:gd name="T25" fmla="*/ 0 h 64"/>
                <a:gd name="T26" fmla="*/ 73 w 61"/>
                <a:gd name="T27" fmla="*/ 2 h 64"/>
                <a:gd name="T28" fmla="*/ 144 w 61"/>
                <a:gd name="T29" fmla="*/ 0 h 64"/>
                <a:gd name="T30" fmla="*/ 142 w 61"/>
                <a:gd name="T31" fmla="*/ 38 h 64"/>
                <a:gd name="T32" fmla="*/ 132 w 61"/>
                <a:gd name="T33" fmla="*/ 38 h 64"/>
                <a:gd name="T34" fmla="*/ 132 w 61"/>
                <a:gd name="T35" fmla="*/ 28 h 64"/>
                <a:gd name="T36" fmla="*/ 120 w 61"/>
                <a:gd name="T37" fmla="*/ 17 h 64"/>
                <a:gd name="T38" fmla="*/ 87 w 61"/>
                <a:gd name="T39" fmla="*/ 17 h 64"/>
                <a:gd name="T40" fmla="*/ 87 w 61"/>
                <a:gd name="T41" fmla="*/ 125 h 6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1" h="64">
                  <a:moveTo>
                    <a:pt x="37" y="53"/>
                  </a:moveTo>
                  <a:cubicBezTo>
                    <a:pt x="37" y="60"/>
                    <a:pt x="38" y="60"/>
                    <a:pt x="45" y="60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39" y="64"/>
                    <a:pt x="34" y="64"/>
                    <a:pt x="30" y="64"/>
                  </a:cubicBezTo>
                  <a:cubicBezTo>
                    <a:pt x="27" y="64"/>
                    <a:pt x="22" y="64"/>
                    <a:pt x="15" y="64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23" y="60"/>
                    <a:pt x="23" y="60"/>
                    <a:pt x="23" y="53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7"/>
                    <a:pt x="6" y="8"/>
                    <a:pt x="5" y="10"/>
                  </a:cubicBezTo>
                  <a:cubicBezTo>
                    <a:pt x="5" y="11"/>
                    <a:pt x="5" y="13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1"/>
                    <a:pt x="0" y="5"/>
                    <a:pt x="0" y="0"/>
                  </a:cubicBezTo>
                  <a:cubicBezTo>
                    <a:pt x="13" y="1"/>
                    <a:pt x="23" y="1"/>
                    <a:pt x="31" y="1"/>
                  </a:cubicBezTo>
                  <a:cubicBezTo>
                    <a:pt x="38" y="1"/>
                    <a:pt x="48" y="1"/>
                    <a:pt x="61" y="0"/>
                  </a:cubicBezTo>
                  <a:cubicBezTo>
                    <a:pt x="61" y="5"/>
                    <a:pt x="60" y="10"/>
                    <a:pt x="60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4"/>
                    <a:pt x="56" y="13"/>
                    <a:pt x="56" y="12"/>
                  </a:cubicBezTo>
                  <a:cubicBezTo>
                    <a:pt x="55" y="7"/>
                    <a:pt x="56" y="7"/>
                    <a:pt x="51" y="7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37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94"/>
            <p:cNvSpPr>
              <a:spLocks/>
            </p:cNvSpPr>
            <p:nvPr/>
          </p:nvSpPr>
          <p:spPr bwMode="auto">
            <a:xfrm>
              <a:off x="5482" y="4058"/>
              <a:ext cx="31" cy="28"/>
            </a:xfrm>
            <a:custGeom>
              <a:avLst/>
              <a:gdLst>
                <a:gd name="T0" fmla="*/ 0 w 13"/>
                <a:gd name="T1" fmla="*/ 28 h 12"/>
                <a:gd name="T2" fmla="*/ 0 w 13"/>
                <a:gd name="T3" fmla="*/ 0 h 12"/>
                <a:gd name="T4" fmla="*/ 7 w 13"/>
                <a:gd name="T5" fmla="*/ 0 h 12"/>
                <a:gd name="T6" fmla="*/ 14 w 13"/>
                <a:gd name="T7" fmla="*/ 21 h 12"/>
                <a:gd name="T8" fmla="*/ 17 w 13"/>
                <a:gd name="T9" fmla="*/ 26 h 12"/>
                <a:gd name="T10" fmla="*/ 17 w 13"/>
                <a:gd name="T11" fmla="*/ 19 h 12"/>
                <a:gd name="T12" fmla="*/ 24 w 13"/>
                <a:gd name="T13" fmla="*/ 0 h 12"/>
                <a:gd name="T14" fmla="*/ 31 w 13"/>
                <a:gd name="T15" fmla="*/ 0 h 12"/>
                <a:gd name="T16" fmla="*/ 31 w 13"/>
                <a:gd name="T17" fmla="*/ 28 h 12"/>
                <a:gd name="T18" fmla="*/ 26 w 13"/>
                <a:gd name="T19" fmla="*/ 28 h 12"/>
                <a:gd name="T20" fmla="*/ 26 w 13"/>
                <a:gd name="T21" fmla="*/ 5 h 12"/>
                <a:gd name="T22" fmla="*/ 17 w 13"/>
                <a:gd name="T23" fmla="*/ 28 h 12"/>
                <a:gd name="T24" fmla="*/ 14 w 13"/>
                <a:gd name="T25" fmla="*/ 28 h 12"/>
                <a:gd name="T26" fmla="*/ 5 w 13"/>
                <a:gd name="T27" fmla="*/ 5 h 12"/>
                <a:gd name="T28" fmla="*/ 5 w 13"/>
                <a:gd name="T29" fmla="*/ 28 h 12"/>
                <a:gd name="T30" fmla="*/ 0 w 13"/>
                <a:gd name="T31" fmla="*/ 28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" h="12">
                  <a:moveTo>
                    <a:pt x="0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10"/>
                    <a:pt x="7" y="11"/>
                  </a:cubicBezTo>
                  <a:cubicBezTo>
                    <a:pt x="7" y="10"/>
                    <a:pt x="7" y="9"/>
                    <a:pt x="7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95"/>
            <p:cNvSpPr>
              <a:spLocks noEditPoints="1"/>
            </p:cNvSpPr>
            <p:nvPr/>
          </p:nvSpPr>
          <p:spPr bwMode="auto">
            <a:xfrm>
              <a:off x="5518" y="4058"/>
              <a:ext cx="28" cy="28"/>
            </a:xfrm>
            <a:custGeom>
              <a:avLst/>
              <a:gdLst>
                <a:gd name="T0" fmla="*/ 5 w 12"/>
                <a:gd name="T1" fmla="*/ 12 h 12"/>
                <a:gd name="T2" fmla="*/ 14 w 12"/>
                <a:gd name="T3" fmla="*/ 12 h 12"/>
                <a:gd name="T4" fmla="*/ 16 w 12"/>
                <a:gd name="T5" fmla="*/ 12 h 12"/>
                <a:gd name="T6" fmla="*/ 19 w 12"/>
                <a:gd name="T7" fmla="*/ 9 h 12"/>
                <a:gd name="T8" fmla="*/ 21 w 12"/>
                <a:gd name="T9" fmla="*/ 7 h 12"/>
                <a:gd name="T10" fmla="*/ 19 w 12"/>
                <a:gd name="T11" fmla="*/ 5 h 12"/>
                <a:gd name="T12" fmla="*/ 14 w 12"/>
                <a:gd name="T13" fmla="*/ 2 h 12"/>
                <a:gd name="T14" fmla="*/ 5 w 12"/>
                <a:gd name="T15" fmla="*/ 2 h 12"/>
                <a:gd name="T16" fmla="*/ 5 w 12"/>
                <a:gd name="T17" fmla="*/ 12 h 12"/>
                <a:gd name="T18" fmla="*/ 0 w 12"/>
                <a:gd name="T19" fmla="*/ 28 h 12"/>
                <a:gd name="T20" fmla="*/ 0 w 12"/>
                <a:gd name="T21" fmla="*/ 0 h 12"/>
                <a:gd name="T22" fmla="*/ 14 w 12"/>
                <a:gd name="T23" fmla="*/ 0 h 12"/>
                <a:gd name="T24" fmla="*/ 21 w 12"/>
                <a:gd name="T25" fmla="*/ 0 h 12"/>
                <a:gd name="T26" fmla="*/ 23 w 12"/>
                <a:gd name="T27" fmla="*/ 2 h 12"/>
                <a:gd name="T28" fmla="*/ 26 w 12"/>
                <a:gd name="T29" fmla="*/ 7 h 12"/>
                <a:gd name="T30" fmla="*/ 23 w 12"/>
                <a:gd name="T31" fmla="*/ 12 h 12"/>
                <a:gd name="T32" fmla="*/ 16 w 12"/>
                <a:gd name="T33" fmla="*/ 16 h 12"/>
                <a:gd name="T34" fmla="*/ 19 w 12"/>
                <a:gd name="T35" fmla="*/ 16 h 12"/>
                <a:gd name="T36" fmla="*/ 21 w 12"/>
                <a:gd name="T37" fmla="*/ 21 h 12"/>
                <a:gd name="T38" fmla="*/ 28 w 12"/>
                <a:gd name="T39" fmla="*/ 28 h 12"/>
                <a:gd name="T40" fmla="*/ 21 w 12"/>
                <a:gd name="T41" fmla="*/ 28 h 12"/>
                <a:gd name="T42" fmla="*/ 19 w 12"/>
                <a:gd name="T43" fmla="*/ 23 h 12"/>
                <a:gd name="T44" fmla="*/ 16 w 12"/>
                <a:gd name="T45" fmla="*/ 19 h 12"/>
                <a:gd name="T46" fmla="*/ 14 w 12"/>
                <a:gd name="T47" fmla="*/ 16 h 12"/>
                <a:gd name="T48" fmla="*/ 12 w 12"/>
                <a:gd name="T49" fmla="*/ 16 h 12"/>
                <a:gd name="T50" fmla="*/ 9 w 12"/>
                <a:gd name="T51" fmla="*/ 16 h 12"/>
                <a:gd name="T52" fmla="*/ 5 w 12"/>
                <a:gd name="T53" fmla="*/ 16 h 12"/>
                <a:gd name="T54" fmla="*/ 5 w 12"/>
                <a:gd name="T55" fmla="*/ 28 h 12"/>
                <a:gd name="T56" fmla="*/ 0 w 12"/>
                <a:gd name="T57" fmla="*/ 28 h 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" h="12">
                  <a:moveTo>
                    <a:pt x="2" y="5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5"/>
                  </a:lnTo>
                  <a:close/>
                  <a:moveTo>
                    <a:pt x="0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0" y="2"/>
                    <a:pt x="11" y="2"/>
                    <a:pt x="11" y="3"/>
                  </a:cubicBezTo>
                  <a:cubicBezTo>
                    <a:pt x="11" y="4"/>
                    <a:pt x="10" y="5"/>
                    <a:pt x="10" y="5"/>
                  </a:cubicBezTo>
                  <a:cubicBezTo>
                    <a:pt x="9" y="6"/>
                    <a:pt x="8" y="6"/>
                    <a:pt x="7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8"/>
                    <a:pt x="9" y="8"/>
                    <a:pt x="9" y="9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5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5543550"/>
            <a:ext cx="9048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98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2F1D-345F-4356-9F48-16297CCCF3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87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2F1D-345F-4356-9F48-16297CCCF3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0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2F1D-345F-4356-9F48-16297CCCF3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3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2F1D-345F-4356-9F48-16297CCCF3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9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2F1D-345F-4356-9F48-16297CCCF3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2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2F1D-345F-4356-9F48-16297CCCF3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8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2F1D-345F-4356-9F48-16297CCCF3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1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2F1D-345F-4356-9F48-16297CCCF3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3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32F1D-345F-4356-9F48-16297CCCF3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2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cid:A04A1A0B-96A2-4629-AAA9-C0D46251D01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2.emf"/><Relationship Id="rId4" Type="http://schemas.openxmlformats.org/officeDocument/2006/relationships/package" Target="../embeddings/Microsoft_Word_Document1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i3S7ItPDTxatgM&amp;tbnid=jgGAjEUzIv1oQM:&amp;ved=0CAUQjRw&amp;url=http://www.bized.co.uk/educators/16-19/economics/development/lesson/sup_povertyphotos.htm&amp;ei=7k1FU67rJMTx0gWO_4DQBQ&amp;bvm=bv.64507335,d.d2k&amp;psig=AFQjCNFvFaF6JMXXNM-QDPr3m-hRgmhl_A&amp;ust=1397137166034780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m.kassie@cgiar.or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cid:A04A1A0B-96A2-4629-AAA9-C0D46251D015" TargetMode="Externa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419600" y="762000"/>
            <a:ext cx="4114800" cy="44958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000" b="1" dirty="0" smtClean="0">
                <a:solidFill>
                  <a:srgbClr val="008000"/>
                </a:solidFill>
                <a:latin typeface="Arial Bold"/>
                <a:cs typeface="Arial Bold"/>
              </a:rPr>
              <a:t>Presentation at the CGIAR </a:t>
            </a:r>
            <a:r>
              <a:rPr lang="en-US" sz="3000" b="1" dirty="0">
                <a:solidFill>
                  <a:srgbClr val="008000"/>
                </a:solidFill>
                <a:latin typeface="Arial Bold"/>
                <a:cs typeface="Arial Bold"/>
              </a:rPr>
              <a:t>Research Program on Maize </a:t>
            </a:r>
            <a:r>
              <a:rPr lang="en-US" sz="3000" b="1" dirty="0" smtClean="0">
                <a:solidFill>
                  <a:srgbClr val="008000"/>
                </a:solidFill>
                <a:latin typeface="Arial Bold"/>
                <a:cs typeface="Arial Bold"/>
              </a:rPr>
              <a:t> review meeting</a:t>
            </a:r>
          </a:p>
          <a:p>
            <a:pPr marL="0" indent="0" algn="r">
              <a:buNone/>
            </a:pPr>
            <a:r>
              <a:rPr lang="en-US" sz="2500" dirty="0">
                <a:latin typeface="Arial Bold"/>
                <a:cs typeface="Arial Bold"/>
              </a:rPr>
              <a:t>6</a:t>
            </a:r>
            <a:r>
              <a:rPr lang="en-US" sz="2500" dirty="0" smtClean="0">
                <a:latin typeface="Arial Bold"/>
                <a:cs typeface="Arial Bold"/>
              </a:rPr>
              <a:t> October 2014</a:t>
            </a:r>
          </a:p>
          <a:p>
            <a:pPr marL="0" indent="0" algn="r">
              <a:buNone/>
            </a:pPr>
            <a:r>
              <a:rPr lang="en-US" sz="2500" dirty="0" smtClean="0">
                <a:latin typeface="Arial Bold"/>
                <a:cs typeface="Arial Bold"/>
              </a:rPr>
              <a:t>Addis Ababa, Ethiopia</a:t>
            </a:r>
          </a:p>
          <a:p>
            <a:pPr marL="0" indent="0" algn="r">
              <a:buNone/>
            </a:pPr>
            <a:endParaRPr lang="en-US" sz="2000" b="1" dirty="0" smtClean="0"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r>
              <a:rPr lang="en-US" sz="2000" b="1" dirty="0" smtClean="0">
                <a:latin typeface="Arial"/>
                <a:cs typeface="Arial"/>
              </a:rPr>
              <a:t>Menale Kassie, Paswel Marenya, Moti Jaleta and AP partners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6" name="Picture 5" descr="cid:A04A1A0B-96A2-4629-AAA9-C0D46251D015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411480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40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662263"/>
              </p:ext>
            </p:extLst>
          </p:nvPr>
        </p:nvGraphicFramePr>
        <p:xfrm>
          <a:off x="609600" y="3505200"/>
          <a:ext cx="4953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229600" cy="715962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339933"/>
                </a:solidFill>
                <a:latin typeface="Arial"/>
                <a:cs typeface="Arial"/>
              </a:rPr>
              <a:t>Technology adoption by gender-(</a:t>
            </a:r>
            <a:r>
              <a:rPr lang="en-US" sz="2800" b="1" dirty="0">
                <a:solidFill>
                  <a:srgbClr val="339933"/>
                </a:solidFill>
                <a:latin typeface="Arial"/>
                <a:cs typeface="Arial"/>
              </a:rPr>
              <a:t>SI 1 + SI 2</a:t>
            </a:r>
            <a:r>
              <a:rPr lang="en-US" sz="2800" b="1" dirty="0" smtClean="0">
                <a:solidFill>
                  <a:srgbClr val="339933"/>
                </a:solidFill>
                <a:latin typeface="Arial"/>
                <a:cs typeface="Arial"/>
              </a:rPr>
              <a:t>)</a:t>
            </a:r>
            <a:endParaRPr lang="en-US" sz="2800" b="1" dirty="0">
              <a:solidFill>
                <a:srgbClr val="339933"/>
              </a:solidFill>
              <a:latin typeface="Arial"/>
              <a:cs typeface="Arial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66519"/>
              </p:ext>
            </p:extLst>
          </p:nvPr>
        </p:nvGraphicFramePr>
        <p:xfrm>
          <a:off x="228600" y="785235"/>
          <a:ext cx="4419600" cy="2893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800600" y="2895600"/>
            <a:ext cx="3505200" cy="7159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Arial"/>
                <a:cs typeface="Arial"/>
              </a:rPr>
              <a:t>What causes these gaps?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35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198438"/>
            <a:ext cx="8382000" cy="7921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339933"/>
                </a:solidFill>
                <a:latin typeface="Arial"/>
                <a:cs typeface="Arial"/>
              </a:rPr>
              <a:t>Sustainable Intensification </a:t>
            </a:r>
            <a:r>
              <a:rPr lang="en-US" sz="2800" b="1" dirty="0" smtClean="0">
                <a:solidFill>
                  <a:srgbClr val="339933"/>
                </a:solidFill>
                <a:latin typeface="Arial"/>
                <a:cs typeface="Arial"/>
              </a:rPr>
              <a:t>Practices adoption-(SI 1 + SI2 )</a:t>
            </a:r>
            <a:endParaRPr lang="en-US" sz="2800" b="1" dirty="0">
              <a:solidFill>
                <a:srgbClr val="339933"/>
              </a:solidFill>
              <a:latin typeface="Arial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267200"/>
            <a:ext cx="8305800" cy="1066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solidFill>
                  <a:srgbClr val="0033CC"/>
                </a:solidFill>
                <a:latin typeface="Arial"/>
                <a:cs typeface="Arial"/>
              </a:rPr>
              <a:t>Key findings: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33CC"/>
                </a:solidFill>
                <a:latin typeface="Arial"/>
                <a:cs typeface="Arial"/>
              </a:rPr>
              <a:t>  </a:t>
            </a:r>
            <a:r>
              <a:rPr lang="en-US" sz="1800" dirty="0">
                <a:latin typeface="Arial"/>
                <a:cs typeface="Arial"/>
              </a:rPr>
              <a:t>Low adoption of conservation agriculture.  What constrained up take of this</a:t>
            </a:r>
            <a:r>
              <a:rPr lang="en-US" sz="1800" dirty="0" smtClean="0">
                <a:latin typeface="Arial"/>
                <a:cs typeface="Arial"/>
              </a:rPr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 smtClean="0">
              <a:latin typeface="Arial"/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/>
                <a:cs typeface="Arial"/>
              </a:rPr>
              <a:t>Low SIPs adoption in Ethiopia compared to other countries. What drive this?</a:t>
            </a:r>
            <a:endParaRPr lang="en-US" sz="1800" dirty="0">
              <a:latin typeface="Arial"/>
              <a:cs typeface="Arial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82357"/>
              </p:ext>
            </p:extLst>
          </p:nvPr>
        </p:nvGraphicFramePr>
        <p:xfrm>
          <a:off x="533400" y="990600"/>
          <a:ext cx="8077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11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198438"/>
            <a:ext cx="8382000" cy="7921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339933"/>
                </a:solidFill>
                <a:latin typeface="Arial"/>
                <a:cs typeface="Arial"/>
              </a:rPr>
              <a:t>Sustainable </a:t>
            </a:r>
            <a:r>
              <a:rPr lang="en-US" sz="2400" b="1" dirty="0" smtClean="0">
                <a:solidFill>
                  <a:srgbClr val="339933"/>
                </a:solidFill>
                <a:latin typeface="Arial"/>
                <a:cs typeface="Arial"/>
              </a:rPr>
              <a:t>Intensification practices as </a:t>
            </a:r>
            <a:r>
              <a:rPr lang="en-US" sz="2400" b="1" dirty="0">
                <a:solidFill>
                  <a:srgbClr val="339933"/>
                </a:solidFill>
                <a:latin typeface="Arial"/>
                <a:cs typeface="Arial"/>
              </a:rPr>
              <a:t>adaptation strategy to </a:t>
            </a:r>
            <a:r>
              <a:rPr lang="en-US" sz="2400" b="1" dirty="0" smtClean="0">
                <a:solidFill>
                  <a:srgbClr val="339933"/>
                </a:solidFill>
                <a:latin typeface="Arial"/>
                <a:cs typeface="Arial"/>
              </a:rPr>
              <a:t>land constraints -(SI 1 + SI2 )</a:t>
            </a:r>
            <a:endParaRPr lang="en-US" sz="2400" b="1" dirty="0">
              <a:solidFill>
                <a:srgbClr val="339933"/>
              </a:solidFill>
              <a:latin typeface="Arial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5181600"/>
            <a:ext cx="6324600" cy="1066800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solidFill>
                  <a:srgbClr val="0033CC"/>
                </a:solidFill>
                <a:latin typeface="Arial"/>
                <a:cs typeface="Arial"/>
              </a:rPr>
              <a:t>Key findings: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/>
                <a:cs typeface="Arial"/>
              </a:rPr>
              <a:t>Framers  seems to intensify in response to land pressure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/>
                <a:cs typeface="Arial"/>
              </a:rPr>
              <a:t>Whom shall we target? </a:t>
            </a: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769" y="990600"/>
            <a:ext cx="3298031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769" y="1066800"/>
            <a:ext cx="3298031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569" y="2881131"/>
            <a:ext cx="3298031" cy="222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59" y="2971800"/>
            <a:ext cx="3258741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399" y="1066800"/>
            <a:ext cx="1807370" cy="152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solidFill>
                  <a:srgbClr val="339933"/>
                </a:solidFill>
                <a:latin typeface="Arial Narrow" panose="020B0606020202030204" pitchFamily="34" charset="0"/>
                <a:cs typeface="Arial"/>
              </a:rPr>
              <a:t>Crop diversification</a:t>
            </a:r>
          </a:p>
          <a:p>
            <a:pPr algn="l"/>
            <a:r>
              <a:rPr lang="en-US" sz="1800" dirty="0" smtClean="0">
                <a:solidFill>
                  <a:srgbClr val="339933"/>
                </a:solidFill>
                <a:latin typeface="Arial Narrow" panose="020B0606020202030204" pitchFamily="34" charset="0"/>
                <a:cs typeface="Arial"/>
              </a:rPr>
              <a:t>Minimum tillage</a:t>
            </a:r>
          </a:p>
          <a:p>
            <a:pPr algn="l"/>
            <a:r>
              <a:rPr lang="en-US" sz="1800" dirty="0" smtClean="0">
                <a:solidFill>
                  <a:srgbClr val="339933"/>
                </a:solidFill>
                <a:latin typeface="Arial Narrow" panose="020B0606020202030204" pitchFamily="34" charset="0"/>
                <a:cs typeface="Arial"/>
              </a:rPr>
              <a:t>Maize varieties</a:t>
            </a:r>
          </a:p>
          <a:p>
            <a:pPr algn="l"/>
            <a:r>
              <a:rPr lang="en-US" sz="1800" dirty="0" smtClean="0">
                <a:solidFill>
                  <a:srgbClr val="339933"/>
                </a:solidFill>
                <a:latin typeface="Arial Narrow" panose="020B0606020202030204" pitchFamily="34" charset="0"/>
                <a:cs typeface="Arial"/>
              </a:rPr>
              <a:t>Fertilizer</a:t>
            </a:r>
          </a:p>
          <a:p>
            <a:pPr algn="l"/>
            <a:r>
              <a:rPr lang="en-US" sz="1800" dirty="0" smtClean="0">
                <a:solidFill>
                  <a:srgbClr val="339933"/>
                </a:solidFill>
                <a:latin typeface="Arial Narrow" panose="020B0606020202030204" pitchFamily="34" charset="0"/>
                <a:cs typeface="Arial"/>
              </a:rPr>
              <a:t>Animal manure</a:t>
            </a:r>
            <a:endParaRPr lang="en-US" sz="1800" dirty="0">
              <a:solidFill>
                <a:srgbClr val="339933"/>
              </a:solidFill>
              <a:latin typeface="Arial Narrow" panose="020B0606020202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300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76200"/>
            <a:ext cx="8382000" cy="7921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339933"/>
                </a:solidFill>
                <a:latin typeface="Arial Narrow" panose="020B0606020202030204" pitchFamily="34" charset="0"/>
              </a:rPr>
              <a:t>Sustainable </a:t>
            </a:r>
            <a:r>
              <a:rPr lang="en-US" sz="2400" b="1" dirty="0" smtClean="0">
                <a:solidFill>
                  <a:srgbClr val="339933"/>
                </a:solidFill>
                <a:latin typeface="Arial Narrow" panose="020B0606020202030204" pitchFamily="34" charset="0"/>
              </a:rPr>
              <a:t>Intensification practices as adaptation strategy to population pressure-(SI 1 + SI2 )</a:t>
            </a:r>
            <a:endParaRPr lang="en-US" sz="2400" b="1" dirty="0">
              <a:solidFill>
                <a:srgbClr val="339933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4800600"/>
            <a:ext cx="8382000" cy="76200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solidFill>
                  <a:srgbClr val="0033CC"/>
                </a:solidFill>
                <a:latin typeface="Arial"/>
                <a:cs typeface="Arial"/>
              </a:rPr>
              <a:t>Key findings: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/>
                <a:cs typeface="Arial"/>
              </a:rPr>
              <a:t>Framers intensify in response to population pressure except in Kenya </a:t>
            </a: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4507"/>
            <a:ext cx="3602831" cy="196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11907"/>
            <a:ext cx="3810000" cy="196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1"/>
            <a:ext cx="3602831" cy="20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876303"/>
            <a:ext cx="3810001" cy="194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95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304800"/>
            <a:ext cx="8763000" cy="10668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339933"/>
                </a:solidFill>
                <a:latin typeface="Arial"/>
                <a:cs typeface="Arial"/>
              </a:rPr>
              <a:t>High adoption, low </a:t>
            </a:r>
            <a:r>
              <a:rPr lang="en-US" sz="2800" b="1" dirty="0" smtClean="0">
                <a:solidFill>
                  <a:srgbClr val="339933"/>
                </a:solidFill>
                <a:latin typeface="Arial"/>
                <a:cs typeface="Arial"/>
              </a:rPr>
              <a:t>yield. Low </a:t>
            </a:r>
            <a:r>
              <a:rPr lang="en-US" sz="2800" b="1" dirty="0">
                <a:solidFill>
                  <a:srgbClr val="339933"/>
                </a:solidFill>
                <a:latin typeface="Arial"/>
                <a:cs typeface="Arial"/>
              </a:rPr>
              <a:t>adoption, </a:t>
            </a:r>
            <a:r>
              <a:rPr lang="en-US" sz="2800" b="1" dirty="0" smtClean="0">
                <a:solidFill>
                  <a:srgbClr val="339933"/>
                </a:solidFill>
                <a:latin typeface="Arial"/>
                <a:cs typeface="Arial"/>
              </a:rPr>
              <a:t>high yield. </a:t>
            </a:r>
          </a:p>
          <a:p>
            <a:r>
              <a:rPr lang="en-US" sz="2800" b="1" dirty="0" smtClean="0">
                <a:solidFill>
                  <a:srgbClr val="339933"/>
                </a:solidFill>
                <a:latin typeface="Arial"/>
                <a:cs typeface="Arial"/>
              </a:rPr>
              <a:t>Why?</a:t>
            </a:r>
          </a:p>
          <a:p>
            <a:endParaRPr lang="en-US" sz="2800" b="1" dirty="0">
              <a:solidFill>
                <a:srgbClr val="339933"/>
              </a:solidFill>
              <a:latin typeface="Arial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8091" y="4655127"/>
            <a:ext cx="79248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 smtClean="0">
              <a:latin typeface="Arial"/>
              <a:cs typeface="Arial"/>
            </a:endParaRPr>
          </a:p>
          <a:p>
            <a:pPr algn="l"/>
            <a:r>
              <a:rPr lang="en-US" sz="1800" b="1" dirty="0" smtClean="0">
                <a:latin typeface="Arial"/>
                <a:cs typeface="Arial"/>
              </a:rPr>
              <a:t>Question: </a:t>
            </a:r>
            <a:r>
              <a:rPr lang="en-US" sz="1800" dirty="0" smtClean="0">
                <a:latin typeface="Arial"/>
                <a:cs typeface="Arial"/>
              </a:rPr>
              <a:t>What explains these apparent trends?</a:t>
            </a:r>
          </a:p>
          <a:p>
            <a:endParaRPr lang="en-US" sz="1800" dirty="0" smtClean="0">
              <a:latin typeface="Arial"/>
              <a:cs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761123"/>
              </p:ext>
            </p:extLst>
          </p:nvPr>
        </p:nvGraphicFramePr>
        <p:xfrm>
          <a:off x="990600" y="1600200"/>
          <a:ext cx="7010400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1133475"/>
                <a:gridCol w="1063625"/>
                <a:gridCol w="1138555"/>
                <a:gridCol w="1693545"/>
                <a:gridCol w="19812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Country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Maize yield (t/ha)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Maize varieties </a:t>
                      </a:r>
                      <a:r>
                        <a:rPr lang="en-US" sz="18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adoption (% </a:t>
                      </a:r>
                      <a:r>
                        <a:rPr lang="en-US" sz="1800" dirty="0" err="1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hhld</a:t>
                      </a:r>
                      <a:r>
                        <a:rPr lang="en-US" sz="18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Fertilizer application </a:t>
                      </a:r>
                      <a:r>
                        <a:rPr lang="en-US" sz="18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for maize plots (kg/ha 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of nutrients)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Other SIPs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adoption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Ethiopia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3.0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63.5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50.3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Low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Kenya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1.7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77.1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58.7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High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Malawi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1.7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69.1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79.2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High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Tanzania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58.0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2.6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Medium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2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362200"/>
            <a:ext cx="8458200" cy="114617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339933"/>
                </a:solidFill>
                <a:latin typeface="Arial"/>
                <a:cs typeface="Arial"/>
              </a:rPr>
              <a:t>Human and institutional capacity development (SI 1, SI 2, SI 5)</a:t>
            </a:r>
            <a:endParaRPr lang="en-US" sz="3200" b="1" dirty="0">
              <a:solidFill>
                <a:srgbClr val="33993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35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457199" y="226051"/>
            <a:ext cx="8693727" cy="6883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339933"/>
                </a:solidFill>
                <a:latin typeface="Arial"/>
                <a:cs typeface="Arial"/>
              </a:rPr>
              <a:t>Capacity Development </a:t>
            </a:r>
            <a:endParaRPr lang="en-US" sz="2800" b="1" dirty="0">
              <a:solidFill>
                <a:srgbClr val="339933"/>
              </a:solidFill>
              <a:latin typeface="Arial"/>
              <a:cs typeface="Arial"/>
            </a:endParaRPr>
          </a:p>
        </p:txBody>
      </p:sp>
      <p:pic>
        <p:nvPicPr>
          <p:cNvPr id="3" name="Picture 2" descr="Description: D:\D\AIFSC-Adoption Pathways\documents-after-project approval\Gender traning\day1\130108 day1(9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t="15547" b="18159"/>
          <a:stretch>
            <a:fillRect/>
          </a:stretch>
        </p:blipFill>
        <p:spPr bwMode="auto">
          <a:xfrm>
            <a:off x="152400" y="1066800"/>
            <a:ext cx="4172622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52400" y="3429000"/>
            <a:ext cx="441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  <a:latin typeface="Arial Narrow" pitchFamily="34" charset="0"/>
              </a:rPr>
              <a:t>Gender- integration &amp; analytical analysis and disaggregated data collection training </a:t>
            </a:r>
            <a:endParaRPr lang="en-US" dirty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5" name="Picture 9" descr="Description: C:\Users\mkassie\Desktop\DCIM\Camera\20130520_14521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" b="26697"/>
          <a:stretch/>
        </p:blipFill>
        <p:spPr bwMode="auto">
          <a:xfrm>
            <a:off x="4572000" y="1081759"/>
            <a:ext cx="4419600" cy="21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0" y="3429000"/>
            <a:ext cx="41148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  <a:latin typeface="Arial Narrow" pitchFamily="34" charset="0"/>
              </a:rPr>
              <a:t>Methodology training:  adoption and impacts, </a:t>
            </a:r>
          </a:p>
          <a:p>
            <a:r>
              <a:rPr lang="en-US" i="1" dirty="0" smtClean="0">
                <a:solidFill>
                  <a:prstClr val="black"/>
                </a:solidFill>
                <a:latin typeface="Arial Narrow" pitchFamily="34" charset="0"/>
              </a:rPr>
              <a:t>Risk &amp; household modeling &amp; risk &amp; time preference experiments design </a:t>
            </a:r>
            <a:endParaRPr lang="en-US" dirty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11266" name="Picture 2" descr="C:\Users\mkassie\Desktop\ALLfiles\DCIM\Camera\20130620_10180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1" r="31674" b="41870"/>
          <a:stretch/>
        </p:blipFill>
        <p:spPr bwMode="auto">
          <a:xfrm>
            <a:off x="2262719" y="4495800"/>
            <a:ext cx="3116550" cy="145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445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608556" y="1981200"/>
            <a:ext cx="8153400" cy="379833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rial"/>
                <a:cs typeface="Arial"/>
              </a:rPr>
              <a:t>9 PhD and 4 MSc students from different African and European countries have used (or are currently using) the data generated by the project </a:t>
            </a:r>
            <a:r>
              <a:rPr lang="en-US" sz="1800" dirty="0" smtClean="0">
                <a:latin typeface="Arial"/>
                <a:cs typeface="Arial"/>
              </a:rPr>
              <a:t>for </a:t>
            </a:r>
            <a:r>
              <a:rPr lang="en-US" sz="1800" dirty="0">
                <a:latin typeface="Arial"/>
                <a:cs typeface="Arial"/>
              </a:rPr>
              <a:t>studying various </a:t>
            </a:r>
            <a:r>
              <a:rPr lang="en-US" sz="1800" dirty="0" smtClean="0">
                <a:latin typeface="Arial"/>
                <a:cs typeface="Arial"/>
              </a:rPr>
              <a:t>topics:</a:t>
            </a:r>
            <a:endParaRPr lang="en-US" sz="1800" dirty="0">
              <a:latin typeface="Arial"/>
              <a:cs typeface="Arial"/>
            </a:endParaRPr>
          </a:p>
          <a:p>
            <a:pPr marL="857250" lvl="1" indent="-457200"/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Gender </a:t>
            </a:r>
            <a:r>
              <a:rPr lang="en-US" sz="1800" dirty="0">
                <a:latin typeface="Arial"/>
                <a:cs typeface="Arial"/>
              </a:rPr>
              <a:t>and technology adoption, </a:t>
            </a:r>
          </a:p>
          <a:p>
            <a:pPr marL="857250" lvl="1" indent="-457200"/>
            <a:r>
              <a:rPr lang="en-US" sz="1800" dirty="0" smtClean="0">
                <a:latin typeface="Arial"/>
                <a:cs typeface="Arial"/>
              </a:rPr>
              <a:t>Sustainable </a:t>
            </a:r>
            <a:r>
              <a:rPr lang="en-US" sz="1800" dirty="0">
                <a:latin typeface="Arial"/>
                <a:cs typeface="Arial"/>
              </a:rPr>
              <a:t>intensification practices adoption </a:t>
            </a:r>
            <a:r>
              <a:rPr lang="en-US" sz="1800" dirty="0" smtClean="0">
                <a:latin typeface="Arial"/>
                <a:cs typeface="Arial"/>
              </a:rPr>
              <a:t>impacts on </a:t>
            </a:r>
            <a:r>
              <a:rPr lang="en-US" sz="1800" dirty="0">
                <a:latin typeface="Arial"/>
                <a:cs typeface="Arial"/>
              </a:rPr>
              <a:t>food security, income and agro-chemical </a:t>
            </a:r>
            <a:r>
              <a:rPr lang="en-US" sz="1800" dirty="0" smtClean="0">
                <a:latin typeface="Arial"/>
                <a:cs typeface="Arial"/>
              </a:rPr>
              <a:t>use</a:t>
            </a:r>
          </a:p>
          <a:p>
            <a:pPr marL="857250" lvl="1" indent="-457200"/>
            <a:r>
              <a:rPr lang="en-US" sz="1800" dirty="0">
                <a:latin typeface="Arial"/>
                <a:ea typeface="Calibri"/>
                <a:cs typeface="Arial"/>
              </a:rPr>
              <a:t>Male and Female Risk preference and maize technology </a:t>
            </a:r>
            <a:r>
              <a:rPr lang="en-US" sz="1800" dirty="0" smtClean="0">
                <a:latin typeface="Arial"/>
                <a:ea typeface="Calibri"/>
                <a:cs typeface="Arial"/>
              </a:rPr>
              <a:t>adoption</a:t>
            </a:r>
          </a:p>
          <a:p>
            <a:pPr marL="857250" lvl="1" indent="-457200"/>
            <a:r>
              <a:rPr lang="en-US" sz="1800" dirty="0" smtClean="0">
                <a:latin typeface="Arial"/>
                <a:cs typeface="Arial"/>
              </a:rPr>
              <a:t>Climate adaptation strategies adoption and impacts on food security etc.,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81000"/>
            <a:ext cx="5486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339933"/>
                </a:solidFill>
                <a:latin typeface="Arial"/>
                <a:cs typeface="Arial"/>
              </a:rPr>
              <a:t>Capacity </a:t>
            </a:r>
            <a:r>
              <a:rPr lang="en-US" sz="2800" b="1" dirty="0">
                <a:solidFill>
                  <a:srgbClr val="339933"/>
                </a:solidFill>
                <a:latin typeface="Arial"/>
                <a:cs typeface="Arial"/>
              </a:rPr>
              <a:t>D</a:t>
            </a:r>
            <a:r>
              <a:rPr lang="en-US" sz="2800" b="1" dirty="0" smtClean="0">
                <a:solidFill>
                  <a:srgbClr val="339933"/>
                </a:solidFill>
                <a:latin typeface="Arial"/>
                <a:cs typeface="Arial"/>
              </a:rPr>
              <a:t>evelopment</a:t>
            </a:r>
            <a:r>
              <a:rPr lang="en-US" sz="2800" b="1" dirty="0" smtClean="0">
                <a:solidFill>
                  <a:srgbClr val="339933"/>
                </a:solidFill>
                <a:latin typeface="Arial"/>
                <a:cs typeface="Arial"/>
              </a:rPr>
              <a:t/>
            </a:r>
            <a:br>
              <a:rPr lang="en-US" sz="2800" b="1" dirty="0" smtClean="0">
                <a:solidFill>
                  <a:srgbClr val="339933"/>
                </a:solidFill>
                <a:latin typeface="Arial"/>
                <a:cs typeface="Arial"/>
              </a:rPr>
            </a:br>
            <a:r>
              <a:rPr lang="en-US" sz="2800" b="1" dirty="0" smtClean="0">
                <a:solidFill>
                  <a:srgbClr val="339933"/>
                </a:solidFill>
                <a:latin typeface="Arial"/>
                <a:cs typeface="Arial"/>
              </a:rPr>
              <a:t>-PhD and </a:t>
            </a:r>
            <a:r>
              <a:rPr lang="en-US" sz="2800" b="1" dirty="0">
                <a:solidFill>
                  <a:srgbClr val="339933"/>
                </a:solidFill>
                <a:latin typeface="Arial"/>
                <a:cs typeface="Arial"/>
              </a:rPr>
              <a:t>MSc </a:t>
            </a:r>
            <a:r>
              <a:rPr lang="en-US" sz="2800" b="1" dirty="0" smtClean="0">
                <a:solidFill>
                  <a:srgbClr val="339933"/>
                </a:solidFill>
                <a:latin typeface="Arial"/>
                <a:cs typeface="Arial"/>
              </a:rPr>
              <a:t>students</a:t>
            </a:r>
            <a:endParaRPr lang="en-US" sz="2800" b="1" dirty="0">
              <a:solidFill>
                <a:srgbClr val="339933"/>
              </a:solidFill>
              <a:latin typeface="Arial"/>
              <a:cs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7" b="16587"/>
          <a:stretch/>
        </p:blipFill>
        <p:spPr bwMode="auto">
          <a:xfrm>
            <a:off x="5715000" y="0"/>
            <a:ext cx="341669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9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843">
            <a:off x="194505" y="553454"/>
            <a:ext cx="3733799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5" y="1544054"/>
            <a:ext cx="3962399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" y="2763254"/>
            <a:ext cx="3962400" cy="1582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899">
            <a:off x="287267" y="4193737"/>
            <a:ext cx="3781425" cy="1368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7856">
            <a:off x="4572000" y="838200"/>
            <a:ext cx="41910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9"/>
          <a:stretch/>
        </p:blipFill>
        <p:spPr bwMode="auto">
          <a:xfrm>
            <a:off x="5287618" y="2057400"/>
            <a:ext cx="3733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8" t="30876" r="2347" b="1837"/>
          <a:stretch/>
        </p:blipFill>
        <p:spPr bwMode="auto">
          <a:xfrm rot="21365560">
            <a:off x="4990204" y="3416089"/>
            <a:ext cx="4135582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77982" y="70068"/>
            <a:ext cx="8229600" cy="92053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339933"/>
                </a:solidFill>
                <a:latin typeface="Arial"/>
                <a:cs typeface="Arial"/>
              </a:rPr>
              <a:t>Scientific Publications </a:t>
            </a:r>
            <a:r>
              <a:rPr lang="en-US" sz="2800" b="1" dirty="0">
                <a:solidFill>
                  <a:srgbClr val="339933"/>
                </a:solidFill>
                <a:latin typeface="Arial"/>
                <a:cs typeface="Arial"/>
              </a:rPr>
              <a:t>(SI 1 + SI </a:t>
            </a:r>
            <a:r>
              <a:rPr lang="en-US" sz="2800" b="1" dirty="0" smtClean="0">
                <a:solidFill>
                  <a:srgbClr val="339933"/>
                </a:solidFill>
                <a:latin typeface="Arial"/>
                <a:cs typeface="Arial"/>
              </a:rPr>
              <a:t>2)</a:t>
            </a:r>
            <a:r>
              <a:rPr lang="en-US" sz="2800" b="1" dirty="0">
                <a:solidFill>
                  <a:srgbClr val="339933"/>
                </a:solidFill>
                <a:latin typeface="Arial"/>
                <a:cs typeface="Arial"/>
              </a:rPr>
              <a:t/>
            </a:r>
            <a:br>
              <a:rPr lang="en-US" sz="2800" b="1" dirty="0">
                <a:solidFill>
                  <a:srgbClr val="339933"/>
                </a:solidFill>
                <a:latin typeface="Arial"/>
                <a:cs typeface="Arial"/>
              </a:rPr>
            </a:br>
            <a:endParaRPr lang="en-US" sz="2800" b="1" dirty="0">
              <a:solidFill>
                <a:srgbClr val="339933"/>
              </a:solidFill>
              <a:latin typeface="Arial"/>
              <a:cs typeface="Arial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48200"/>
            <a:ext cx="3733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0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28600"/>
            <a:ext cx="7848600" cy="4572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339933"/>
                </a:solidFill>
                <a:latin typeface="Arial Narrow" panose="020B0606020202030204" pitchFamily="34" charset="0"/>
                <a:ea typeface="+mj-ea"/>
                <a:cs typeface="+mj-cs"/>
              </a:rPr>
              <a:t>Policy </a:t>
            </a:r>
            <a:r>
              <a:rPr lang="en-US" sz="2800" b="1" dirty="0" smtClean="0">
                <a:solidFill>
                  <a:srgbClr val="339933"/>
                </a:solidFill>
                <a:latin typeface="Arial Narrow" panose="020B0606020202030204" pitchFamily="34" charset="0"/>
                <a:ea typeface="+mj-ea"/>
                <a:cs typeface="+mj-cs"/>
              </a:rPr>
              <a:t>Briefs</a:t>
            </a:r>
            <a:endParaRPr lang="en-US" sz="2800" b="1" dirty="0">
              <a:solidFill>
                <a:srgbClr val="339933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192322">
            <a:off x="543790" y="685800"/>
            <a:ext cx="3255819" cy="15932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3581402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659">
            <a:off x="228600" y="4038600"/>
            <a:ext cx="3962401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3733800" cy="1600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119">
            <a:off x="5133716" y="2139392"/>
            <a:ext cx="35052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3886201" cy="186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1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81000" y="457200"/>
            <a:ext cx="8305800" cy="5257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339933"/>
                </a:solidFill>
                <a:latin typeface="Arial Bold"/>
                <a:cs typeface="Arial Bold"/>
              </a:rPr>
              <a:t>Overall objective of Adoption </a:t>
            </a:r>
            <a:r>
              <a:rPr lang="en-US" sz="2800" b="1" dirty="0" smtClean="0">
                <a:solidFill>
                  <a:srgbClr val="339933"/>
                </a:solidFill>
                <a:latin typeface="Arial Bold"/>
                <a:cs typeface="Arial Bold"/>
              </a:rPr>
              <a:t>Pathways(AP) </a:t>
            </a:r>
            <a:r>
              <a:rPr lang="en-US" sz="2800" b="1" dirty="0">
                <a:solidFill>
                  <a:srgbClr val="339933"/>
                </a:solidFill>
                <a:latin typeface="Arial Bold"/>
                <a:cs typeface="Arial Bold"/>
              </a:rPr>
              <a:t>Project</a:t>
            </a:r>
          </a:p>
          <a:p>
            <a:pPr marL="0" indent="0">
              <a:buNone/>
            </a:pPr>
            <a:r>
              <a:rPr lang="en-US" sz="2000" b="1" i="1" dirty="0" smtClean="0">
                <a:latin typeface="Arial"/>
                <a:cs typeface="Arial"/>
              </a:rPr>
              <a:t>Support researchers, decision makers, farmers and development partners in making high quality </a:t>
            </a:r>
            <a:r>
              <a:rPr lang="en-US" sz="2000" b="1" i="1" dirty="0" smtClean="0">
                <a:latin typeface="Arial"/>
                <a:cs typeface="Arial"/>
              </a:rPr>
              <a:t>decisions and research </a:t>
            </a:r>
            <a:r>
              <a:rPr lang="en-US" sz="2000" b="1" i="1" dirty="0" smtClean="0">
                <a:latin typeface="Arial"/>
                <a:cs typeface="Arial"/>
              </a:rPr>
              <a:t>that improve food security…</a:t>
            </a:r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/>
                <a:cs typeface="Arial"/>
              </a:rPr>
              <a:t>…</a:t>
            </a:r>
            <a:r>
              <a:rPr lang="en-US" sz="2000" dirty="0" smtClean="0">
                <a:latin typeface="Arial"/>
                <a:cs typeface="Arial"/>
              </a:rPr>
              <a:t>by providing appropriate data sets,  </a:t>
            </a:r>
            <a:r>
              <a:rPr lang="en-US" sz="2000" dirty="0">
                <a:latin typeface="Arial"/>
                <a:cs typeface="Arial"/>
              </a:rPr>
              <a:t>knowledge base, </a:t>
            </a:r>
            <a:r>
              <a:rPr lang="en-US" sz="2000" dirty="0" smtClean="0">
                <a:latin typeface="Arial"/>
                <a:cs typeface="Arial"/>
              </a:rPr>
              <a:t>tools </a:t>
            </a:r>
            <a:r>
              <a:rPr lang="en-US" sz="2000" dirty="0">
                <a:latin typeface="Arial"/>
                <a:cs typeface="Arial"/>
              </a:rPr>
              <a:t>and </a:t>
            </a:r>
            <a:r>
              <a:rPr lang="en-US" sz="2000" dirty="0" smtClean="0">
                <a:latin typeface="Arial"/>
                <a:cs typeface="Arial"/>
              </a:rPr>
              <a:t>methods</a:t>
            </a:r>
            <a:r>
              <a:rPr lang="en-US" sz="2000" b="1" dirty="0" smtClean="0">
                <a:latin typeface="Arial"/>
                <a:cs typeface="Arial"/>
              </a:rPr>
              <a:t>...</a:t>
            </a:r>
          </a:p>
          <a:p>
            <a:pPr marL="0" indent="0"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/>
                <a:cs typeface="Arial"/>
              </a:rPr>
              <a:t>…</a:t>
            </a:r>
            <a:r>
              <a:rPr lang="en-US" sz="2000" dirty="0">
                <a:latin typeface="Arial"/>
                <a:cs typeface="Arial"/>
              </a:rPr>
              <a:t>that can be used </a:t>
            </a:r>
            <a:r>
              <a:rPr lang="en-US" sz="2000" dirty="0" smtClean="0">
                <a:latin typeface="Arial"/>
                <a:cs typeface="Arial"/>
              </a:rPr>
              <a:t>for better targeting of technologies, accelerating adoption and to understand </a:t>
            </a:r>
            <a:r>
              <a:rPr lang="en-US" sz="2000" dirty="0">
                <a:latin typeface="Arial"/>
                <a:cs typeface="Arial"/>
              </a:rPr>
              <a:t>the dynamics of socio-economic </a:t>
            </a:r>
            <a:r>
              <a:rPr lang="en-US" sz="2000" dirty="0" smtClean="0">
                <a:latin typeface="Arial"/>
                <a:cs typeface="Arial"/>
              </a:rPr>
              <a:t>development because of technology and policy interventions</a:t>
            </a:r>
            <a:r>
              <a:rPr lang="en-US" sz="2000" b="1" dirty="0" smtClean="0">
                <a:latin typeface="Arial"/>
                <a:cs typeface="Arial"/>
              </a:rPr>
              <a:t>…</a:t>
            </a:r>
          </a:p>
          <a:p>
            <a:pPr marL="0" indent="0">
              <a:buNone/>
            </a:pPr>
            <a:endParaRPr lang="en-US" sz="2000" b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/>
                <a:cs typeface="Arial"/>
              </a:rPr>
              <a:t>…</a:t>
            </a:r>
            <a:r>
              <a:rPr lang="en-US" sz="2000" dirty="0" smtClean="0">
                <a:latin typeface="Arial"/>
                <a:cs typeface="Arial"/>
              </a:rPr>
              <a:t>within maize </a:t>
            </a:r>
            <a:r>
              <a:rPr lang="en-US" sz="2000" dirty="0">
                <a:latin typeface="Arial"/>
                <a:cs typeface="Arial"/>
              </a:rPr>
              <a:t>farming </a:t>
            </a:r>
            <a:r>
              <a:rPr lang="en-US" sz="2000" dirty="0" smtClean="0">
                <a:latin typeface="Arial"/>
                <a:cs typeface="Arial"/>
              </a:rPr>
              <a:t>systems in Eastern and Southern Africa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699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" y="2130425"/>
            <a:ext cx="9067800" cy="7635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en-US" sz="3200" b="1" dirty="0" smtClean="0">
                <a:solidFill>
                  <a:srgbClr val="339933"/>
                </a:solidFill>
                <a:latin typeface="Arial"/>
                <a:cs typeface="Arial"/>
              </a:rPr>
              <a:t>Some Empirical Evidence related to SIs</a:t>
            </a:r>
            <a:endParaRPr lang="en-US" sz="3200" b="1" dirty="0">
              <a:solidFill>
                <a:srgbClr val="33993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34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399" y="304800"/>
            <a:ext cx="6705601" cy="9906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600">
                <a:solidFill>
                  <a:srgbClr val="339933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/>
                <a:cs typeface="Arial"/>
              </a:rPr>
              <a:t>Sustainable </a:t>
            </a:r>
            <a:r>
              <a:rPr lang="en-US" sz="2400" b="1" dirty="0" smtClean="0">
                <a:latin typeface="Arial"/>
                <a:cs typeface="Arial"/>
              </a:rPr>
              <a:t>Intensification Practices: </a:t>
            </a:r>
            <a:r>
              <a:rPr lang="en-US" sz="2400" b="1" dirty="0">
                <a:latin typeface="Arial"/>
                <a:cs typeface="Arial"/>
              </a:rPr>
              <a:t>Food Security Opportunity for the Poor (SI 1, SI 2)</a:t>
            </a:r>
            <a:br>
              <a:rPr lang="en-US" sz="2400" b="1" dirty="0">
                <a:latin typeface="Arial"/>
                <a:cs typeface="Arial"/>
              </a:rPr>
            </a:b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3" name="Picture 3" descr="C:\Users\mkassie\AppData\Local\Temp\wzd23c\Figures\Fig1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3962400" cy="289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kassie\AppData\Local\Temp\wz8ac1\Figures\Fig2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4771"/>
            <a:ext cx="3477491" cy="293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 txBox="1">
            <a:spLocks/>
          </p:cNvSpPr>
          <p:nvPr/>
        </p:nvSpPr>
        <p:spPr>
          <a:xfrm>
            <a:off x="152400" y="4187971"/>
            <a:ext cx="8001000" cy="1524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 smtClean="0">
                <a:latin typeface="Arial Narrow" pitchFamily="34" charset="0"/>
              </a:rPr>
              <a:t>Key findings (binary food security)</a:t>
            </a:r>
          </a:p>
          <a:p>
            <a:pPr>
              <a:buFont typeface="Arial" panose="020B0604020202020204" pitchFamily="34" charset="0"/>
              <a:buAutoNum type="arabicParenR"/>
            </a:pPr>
            <a:r>
              <a:rPr lang="en-US" sz="1600" i="1" dirty="0" smtClean="0">
                <a:latin typeface="Arial Narrow" pitchFamily="34" charset="0"/>
              </a:rPr>
              <a:t>Food security  significantly increases with  area under improved maize variety</a:t>
            </a:r>
          </a:p>
          <a:p>
            <a:pPr>
              <a:buFont typeface="Arial" panose="020B0604020202020204" pitchFamily="34" charset="0"/>
              <a:buAutoNum type="arabicParenR"/>
            </a:pPr>
            <a:r>
              <a:rPr lang="en-US" sz="1600" i="1" dirty="0" smtClean="0">
                <a:latin typeface="Arial Narrow" pitchFamily="34" charset="0"/>
              </a:rPr>
              <a:t>Approach helps determine level of  maize area required to achieve food security </a:t>
            </a:r>
          </a:p>
          <a:p>
            <a:pPr>
              <a:buFont typeface="Arial" panose="020B0604020202020204" pitchFamily="34" charset="0"/>
              <a:buAutoNum type="arabicParenR"/>
            </a:pPr>
            <a:endParaRPr lang="en-US" sz="1600" i="1" dirty="0" smtClean="0">
              <a:latin typeface="Arial Narrow" pitchFamily="34" charset="0"/>
            </a:endParaRPr>
          </a:p>
          <a:p>
            <a:endParaRPr lang="en-US" sz="1600" i="1" dirty="0" smtClean="0">
              <a:latin typeface="Arial Narrow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38300" y="5257800"/>
            <a:ext cx="4762500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 dirty="0">
              <a:latin typeface="Arial Narrow" pitchFamily="34" charset="0"/>
            </a:endParaRPr>
          </a:p>
          <a:p>
            <a:r>
              <a:rPr lang="en-US" sz="1400" b="1" dirty="0" smtClean="0">
                <a:latin typeface="Arial Narrow" pitchFamily="34" charset="0"/>
              </a:rPr>
              <a:t>Source</a:t>
            </a:r>
            <a:r>
              <a:rPr lang="en-US" sz="1400" dirty="0" smtClean="0">
                <a:latin typeface="Arial Narrow" pitchFamily="34" charset="0"/>
              </a:rPr>
              <a:t>: </a:t>
            </a:r>
            <a:r>
              <a:rPr lang="en-US" sz="1400" i="1" dirty="0" smtClean="0">
                <a:latin typeface="Arial Narrow" pitchFamily="34" charset="0"/>
              </a:rPr>
              <a:t>Food Security (2014) 6:217.-230</a:t>
            </a:r>
            <a:r>
              <a:rPr lang="en-US" sz="1400" dirty="0" smtClean="0">
                <a:latin typeface="Arial Narrow" pitchFamily="34" charset="0"/>
              </a:rPr>
              <a:t/>
            </a:r>
            <a:br>
              <a:rPr lang="en-US" sz="1400" dirty="0" smtClean="0">
                <a:latin typeface="Arial Narrow" pitchFamily="34" charset="0"/>
              </a:rPr>
            </a:br>
            <a:endParaRPr lang="en-US" sz="1400" dirty="0"/>
          </a:p>
        </p:txBody>
      </p:sp>
      <p:pic>
        <p:nvPicPr>
          <p:cNvPr id="8" name="Picture 7" descr="D:\CIMMYT2011\Informa\A happy farmer holding cobs of BH547 (right hand) and BH546 (left hand)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-4226" r="11721" b="4226"/>
          <a:stretch/>
        </p:blipFill>
        <p:spPr bwMode="auto">
          <a:xfrm>
            <a:off x="7329259" y="139237"/>
            <a:ext cx="1830995" cy="1689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085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04800" y="1493837"/>
            <a:ext cx="4572000" cy="34591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latin typeface="Arial"/>
                <a:cs typeface="Arial"/>
              </a:rPr>
              <a:t>Key findings</a:t>
            </a:r>
          </a:p>
          <a:p>
            <a:r>
              <a:rPr lang="en-US" sz="1800" dirty="0" smtClean="0">
                <a:latin typeface="Arial"/>
                <a:cs typeface="Arial"/>
              </a:rPr>
              <a:t>Access to equal input, human capital, technology, land quality, and resources will not close the gender food security gap</a:t>
            </a:r>
          </a:p>
          <a:p>
            <a:r>
              <a:rPr lang="en-US" sz="1800" dirty="0" smtClean="0">
                <a:latin typeface="Arial"/>
                <a:cs typeface="Arial"/>
              </a:rPr>
              <a:t>Reducing hidden factors can decrease number of food insecure female headed households by 5 % </a:t>
            </a: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3" name="Picture 2" descr="C:\Users\mkassie\AppData\Local\Microsoft\Windows\Temporary Internet Files\Content.Outlook\E49YKT61\20120103_130607 (7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250" b="40141"/>
          <a:stretch/>
        </p:blipFill>
        <p:spPr bwMode="auto">
          <a:xfrm>
            <a:off x="4876800" y="1828800"/>
            <a:ext cx="3810000" cy="2057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457200"/>
            <a:ext cx="8991600" cy="106680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600">
                <a:solidFill>
                  <a:srgbClr val="339933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/>
                <a:cs typeface="Arial"/>
              </a:rPr>
              <a:t>Gender Food Security Gap and Causes- (SI </a:t>
            </a:r>
            <a:r>
              <a:rPr lang="en-US" sz="2800" b="1" dirty="0" smtClean="0">
                <a:latin typeface="Arial"/>
                <a:cs typeface="Arial"/>
              </a:rPr>
              <a:t>1+ SI 2)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876800"/>
            <a:ext cx="388620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 smtClean="0">
                <a:latin typeface="Arial Narrow" pitchFamily="34" charset="0"/>
              </a:rPr>
              <a:t>Source</a:t>
            </a:r>
            <a:r>
              <a:rPr lang="en-US" sz="1400" dirty="0" smtClean="0">
                <a:latin typeface="Arial Narrow" pitchFamily="34" charset="0"/>
              </a:rPr>
              <a:t>: </a:t>
            </a:r>
            <a:r>
              <a:rPr lang="en-US" sz="1400" i="1" dirty="0" smtClean="0">
                <a:latin typeface="Arial Narrow" pitchFamily="34" charset="0"/>
              </a:rPr>
              <a:t>World Development (2014)  57: 153-171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96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457200"/>
            <a:ext cx="6324600" cy="1447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339933"/>
                </a:solidFill>
                <a:latin typeface="Arial"/>
                <a:cs typeface="Arial"/>
              </a:rPr>
              <a:t>Sustainable Intensification Practices: </a:t>
            </a:r>
            <a:r>
              <a:rPr lang="en-US" sz="2400" b="1" dirty="0">
                <a:solidFill>
                  <a:srgbClr val="339933"/>
                </a:solidFill>
                <a:latin typeface="Arial"/>
                <a:cs typeface="Arial"/>
              </a:rPr>
              <a:t>Income and </a:t>
            </a:r>
            <a:r>
              <a:rPr lang="en-US" sz="2400" b="1" dirty="0" smtClean="0">
                <a:solidFill>
                  <a:srgbClr val="339933"/>
                </a:solidFill>
                <a:latin typeface="Arial"/>
                <a:cs typeface="Arial"/>
              </a:rPr>
              <a:t>Food </a:t>
            </a:r>
            <a:r>
              <a:rPr lang="en-US" sz="2400" b="1" dirty="0">
                <a:solidFill>
                  <a:srgbClr val="339933"/>
                </a:solidFill>
                <a:latin typeface="Arial"/>
                <a:cs typeface="Arial"/>
              </a:rPr>
              <a:t>S</a:t>
            </a:r>
            <a:r>
              <a:rPr lang="en-US" sz="2400" b="1" dirty="0" smtClean="0">
                <a:solidFill>
                  <a:srgbClr val="339933"/>
                </a:solidFill>
                <a:latin typeface="Arial"/>
                <a:cs typeface="Arial"/>
              </a:rPr>
              <a:t>ecurity </a:t>
            </a:r>
            <a:r>
              <a:rPr lang="en-US" sz="2400" b="1" dirty="0">
                <a:solidFill>
                  <a:srgbClr val="339933"/>
                </a:solidFill>
                <a:latin typeface="Arial"/>
                <a:cs typeface="Arial"/>
              </a:rPr>
              <a:t>O</a:t>
            </a:r>
            <a:r>
              <a:rPr lang="en-US" sz="2400" b="1" dirty="0" smtClean="0">
                <a:solidFill>
                  <a:srgbClr val="339933"/>
                </a:solidFill>
                <a:latin typeface="Arial"/>
                <a:cs typeface="Arial"/>
              </a:rPr>
              <a:t>pportunities </a:t>
            </a:r>
            <a:r>
              <a:rPr lang="en-US" sz="2400" b="1" dirty="0">
                <a:solidFill>
                  <a:srgbClr val="339933"/>
                </a:solidFill>
                <a:latin typeface="Arial"/>
                <a:cs typeface="Arial"/>
              </a:rPr>
              <a:t>for the </a:t>
            </a:r>
            <a:r>
              <a:rPr lang="en-US" sz="2400" b="1" dirty="0" smtClean="0">
                <a:solidFill>
                  <a:srgbClr val="339933"/>
                </a:solidFill>
                <a:latin typeface="Arial"/>
                <a:cs typeface="Arial"/>
              </a:rPr>
              <a:t>Poor </a:t>
            </a:r>
            <a:br>
              <a:rPr lang="en-US" sz="2400" b="1" dirty="0" smtClean="0">
                <a:solidFill>
                  <a:srgbClr val="339933"/>
                </a:solidFill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339933"/>
                </a:solidFill>
                <a:latin typeface="Arial"/>
                <a:cs typeface="Arial"/>
              </a:rPr>
              <a:t>(</a:t>
            </a:r>
            <a:r>
              <a:rPr lang="en-US" sz="2400" b="1" dirty="0">
                <a:solidFill>
                  <a:srgbClr val="339933"/>
                </a:solidFill>
                <a:latin typeface="Arial"/>
                <a:cs typeface="Arial"/>
              </a:rPr>
              <a:t>SI 1+ SI 2 + SI 5)</a:t>
            </a:r>
            <a:br>
              <a:rPr lang="en-US" sz="2400" b="1" dirty="0">
                <a:solidFill>
                  <a:srgbClr val="339933"/>
                </a:solidFill>
                <a:latin typeface="Arial"/>
                <a:cs typeface="Arial"/>
              </a:rPr>
            </a:br>
            <a:endParaRPr lang="en-US" sz="2400" b="1" dirty="0">
              <a:solidFill>
                <a:srgbClr val="339933"/>
              </a:solidFill>
              <a:latin typeface="Arial"/>
              <a:cs typeface="Arial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867400" y="1828800"/>
            <a:ext cx="3124200" cy="4191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latin typeface="Arial"/>
                <a:cs typeface="Arial"/>
              </a:rPr>
              <a:t>Key findings</a:t>
            </a:r>
          </a:p>
          <a:p>
            <a:pPr marL="457200">
              <a:spcBef>
                <a:spcPts val="0"/>
              </a:spcBef>
            </a:pPr>
            <a:r>
              <a:rPr lang="en-US" sz="1800" dirty="0" smtClean="0">
                <a:latin typeface="Arial"/>
                <a:cs typeface="Arial"/>
              </a:rPr>
              <a:t>Combination generate more maize income than single adoption </a:t>
            </a:r>
          </a:p>
          <a:p>
            <a:pPr marL="457200">
              <a:spcBef>
                <a:spcPts val="0"/>
              </a:spcBef>
            </a:pPr>
            <a:r>
              <a:rPr lang="en-US" sz="1800" dirty="0" smtClean="0">
                <a:latin typeface="Arial"/>
                <a:cs typeface="Arial"/>
              </a:rPr>
              <a:t>Maize net income increases by 47-67% when improved maze varieties combined with other SIPs</a:t>
            </a:r>
          </a:p>
          <a:p>
            <a:pPr marL="457200">
              <a:spcBef>
                <a:spcPts val="0"/>
              </a:spcBef>
            </a:pPr>
            <a:r>
              <a:rPr lang="en-US" sz="1800" dirty="0" smtClean="0">
                <a:latin typeface="Arial"/>
                <a:cs typeface="Arial"/>
              </a:rPr>
              <a:t>Maize yield increases by 43-126% when fertilizer combined with  MT or CD or both (figure not reported)</a:t>
            </a:r>
          </a:p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 smtClean="0">
              <a:latin typeface="Arial"/>
              <a:cs typeface="Arial"/>
            </a:endParaRPr>
          </a:p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5468" y="5532438"/>
            <a:ext cx="5638800" cy="4873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Arial Narrow" pitchFamily="34" charset="0"/>
              </a:rPr>
              <a:t>Source</a:t>
            </a:r>
            <a:r>
              <a:rPr lang="en-US" sz="1400" dirty="0" smtClean="0">
                <a:latin typeface="Arial Narrow" pitchFamily="34" charset="0"/>
              </a:rPr>
              <a:t>: </a:t>
            </a:r>
            <a:r>
              <a:rPr lang="en-US" sz="1400" i="1" dirty="0" smtClean="0">
                <a:latin typeface="Arial Narrow" pitchFamily="34" charset="0"/>
              </a:rPr>
              <a:t>Ecological Economics (2013) 93: 85-93</a:t>
            </a:r>
            <a:endParaRPr lang="en-US" sz="1400" i="1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881510"/>
              </p:ext>
            </p:extLst>
          </p:nvPr>
        </p:nvGraphicFramePr>
        <p:xfrm>
          <a:off x="225468" y="2209800"/>
          <a:ext cx="58674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 descr="C:\Users\mkassie\AppData\Local\Microsoft\Windows\Temporary Internet Files\Content.Outlook\E49YKT61\20130703_130207 (6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"/>
            <a:ext cx="2438400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282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5562600" y="1981200"/>
            <a:ext cx="3505200" cy="403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latin typeface="Arial"/>
                <a:cs typeface="Arial"/>
              </a:rPr>
              <a:t>Key findings</a:t>
            </a:r>
          </a:p>
          <a:p>
            <a:pPr marL="400050" indent="-285750">
              <a:spcBef>
                <a:spcPts val="0"/>
              </a:spcBef>
            </a:pPr>
            <a:r>
              <a:rPr lang="en-US" sz="1800" dirty="0" smtClean="0">
                <a:latin typeface="Arial"/>
                <a:cs typeface="Arial"/>
              </a:rPr>
              <a:t>Combination generate more maize income than single adoption </a:t>
            </a:r>
          </a:p>
          <a:p>
            <a:pPr marL="457200">
              <a:spcBef>
                <a:spcPts val="0"/>
              </a:spcBef>
            </a:pPr>
            <a:r>
              <a:rPr lang="en-US" sz="1800" dirty="0" smtClean="0">
                <a:latin typeface="Arial"/>
                <a:cs typeface="Arial"/>
              </a:rPr>
              <a:t>Maize net income increases by 117-171% when improved maze varieties combined with other SIPs</a:t>
            </a:r>
          </a:p>
          <a:p>
            <a:pPr marL="457200">
              <a:spcBef>
                <a:spcPts val="0"/>
              </a:spcBef>
            </a:pPr>
            <a:r>
              <a:rPr lang="en-US" sz="1800" dirty="0" smtClean="0">
                <a:latin typeface="Arial"/>
                <a:cs typeface="Arial"/>
              </a:rPr>
              <a:t>Maize yield increases by 80-137% when fertilizer combined either with CD  or MT or  </a:t>
            </a:r>
            <a:r>
              <a:rPr lang="en-US" sz="1800" dirty="0">
                <a:latin typeface="Arial"/>
                <a:cs typeface="Arial"/>
              </a:rPr>
              <a:t>both (figure not reported)</a:t>
            </a:r>
            <a:endParaRPr lang="en-US" sz="1800" dirty="0" smtClean="0">
              <a:latin typeface="Arial"/>
              <a:cs typeface="Arial"/>
            </a:endParaRPr>
          </a:p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 smtClean="0">
              <a:latin typeface="Arial"/>
              <a:cs typeface="Arial"/>
            </a:endParaRPr>
          </a:p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 smtClean="0">
              <a:latin typeface="Arial"/>
              <a:cs typeface="Arial"/>
            </a:endParaRPr>
          </a:p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 smtClean="0">
              <a:latin typeface="Arial"/>
              <a:cs typeface="Arial"/>
            </a:endParaRPr>
          </a:p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5000" y="5577681"/>
            <a:ext cx="48768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 smtClean="0">
                <a:latin typeface="Arial Narrow" pitchFamily="34" charset="0"/>
              </a:rPr>
              <a:t>Source</a:t>
            </a:r>
            <a:r>
              <a:rPr lang="en-US" sz="1400" dirty="0" smtClean="0">
                <a:latin typeface="Arial Narrow" pitchFamily="34" charset="0"/>
              </a:rPr>
              <a:t>: </a:t>
            </a:r>
            <a:r>
              <a:rPr lang="en-US" sz="1400" i="1" dirty="0" smtClean="0">
                <a:latin typeface="Arial Narrow" pitchFamily="34" charset="0"/>
              </a:rPr>
              <a:t>CIMMYT mimeo (2013) </a:t>
            </a:r>
            <a:endParaRPr lang="en-US" sz="1400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348297"/>
            <a:ext cx="6019800" cy="1556703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339933"/>
                </a:solidFill>
                <a:latin typeface="Arial"/>
                <a:cs typeface="Arial"/>
              </a:rPr>
              <a:t>Sustainable </a:t>
            </a:r>
            <a:r>
              <a:rPr lang="en-US" sz="2400" b="1" dirty="0">
                <a:solidFill>
                  <a:srgbClr val="339933"/>
                </a:solidFill>
                <a:latin typeface="Arial"/>
                <a:cs typeface="Arial"/>
              </a:rPr>
              <a:t>Intensification </a:t>
            </a:r>
            <a:r>
              <a:rPr lang="en-US" sz="2400" b="1" dirty="0" smtClean="0">
                <a:solidFill>
                  <a:srgbClr val="339933"/>
                </a:solidFill>
                <a:latin typeface="Arial"/>
                <a:cs typeface="Arial"/>
              </a:rPr>
              <a:t>Practices: </a:t>
            </a:r>
            <a:r>
              <a:rPr lang="en-US" sz="2400" b="1" dirty="0">
                <a:solidFill>
                  <a:srgbClr val="339933"/>
                </a:solidFill>
                <a:latin typeface="Arial"/>
                <a:cs typeface="Arial"/>
              </a:rPr>
              <a:t>Income and </a:t>
            </a:r>
            <a:r>
              <a:rPr lang="en-US" sz="2400" b="1" dirty="0" smtClean="0">
                <a:solidFill>
                  <a:srgbClr val="339933"/>
                </a:solidFill>
                <a:latin typeface="Arial"/>
                <a:cs typeface="Arial"/>
              </a:rPr>
              <a:t>Food </a:t>
            </a:r>
            <a:r>
              <a:rPr lang="en-US" sz="2400" b="1" dirty="0">
                <a:solidFill>
                  <a:srgbClr val="339933"/>
                </a:solidFill>
                <a:latin typeface="Arial"/>
                <a:cs typeface="Arial"/>
              </a:rPr>
              <a:t>S</a:t>
            </a:r>
            <a:r>
              <a:rPr lang="en-US" sz="2400" b="1" dirty="0" smtClean="0">
                <a:solidFill>
                  <a:srgbClr val="339933"/>
                </a:solidFill>
                <a:latin typeface="Arial"/>
                <a:cs typeface="Arial"/>
              </a:rPr>
              <a:t>ecurity </a:t>
            </a:r>
            <a:r>
              <a:rPr lang="en-US" sz="2400" b="1" dirty="0">
                <a:solidFill>
                  <a:srgbClr val="339933"/>
                </a:solidFill>
                <a:latin typeface="Arial"/>
                <a:cs typeface="Arial"/>
              </a:rPr>
              <a:t>O</a:t>
            </a:r>
            <a:r>
              <a:rPr lang="en-US" sz="2400" b="1" dirty="0" smtClean="0">
                <a:solidFill>
                  <a:srgbClr val="339933"/>
                </a:solidFill>
                <a:latin typeface="Arial"/>
                <a:cs typeface="Arial"/>
              </a:rPr>
              <a:t>pportunities </a:t>
            </a:r>
            <a:r>
              <a:rPr lang="en-US" sz="2400" b="1" dirty="0">
                <a:solidFill>
                  <a:srgbClr val="339933"/>
                </a:solidFill>
                <a:latin typeface="Arial"/>
                <a:cs typeface="Arial"/>
              </a:rPr>
              <a:t>for the </a:t>
            </a:r>
            <a:r>
              <a:rPr lang="en-US" sz="2400" b="1" dirty="0" smtClean="0">
                <a:solidFill>
                  <a:srgbClr val="339933"/>
                </a:solidFill>
                <a:latin typeface="Arial"/>
                <a:cs typeface="Arial"/>
              </a:rPr>
              <a:t>Poor  </a:t>
            </a:r>
            <a:r>
              <a:rPr lang="en-US" sz="2400" b="1" dirty="0">
                <a:solidFill>
                  <a:srgbClr val="339933"/>
                </a:solidFill>
                <a:latin typeface="Arial"/>
                <a:cs typeface="Arial"/>
              </a:rPr>
              <a:t>(SI 1+ SI 2 + SI 5)</a:t>
            </a:r>
            <a:br>
              <a:rPr lang="en-US" sz="2400" b="1" dirty="0">
                <a:solidFill>
                  <a:srgbClr val="339933"/>
                </a:solidFill>
                <a:latin typeface="Arial"/>
                <a:cs typeface="Arial"/>
              </a:rPr>
            </a:br>
            <a:endParaRPr lang="en-US" sz="2400" b="1" dirty="0">
              <a:solidFill>
                <a:srgbClr val="339933"/>
              </a:solidFill>
              <a:latin typeface="Arial"/>
              <a:cs typeface="Arial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76423"/>
              </p:ext>
            </p:extLst>
          </p:nvPr>
        </p:nvGraphicFramePr>
        <p:xfrm>
          <a:off x="152400" y="2057400"/>
          <a:ext cx="5334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 descr="D:\Backup from my document\My Pictures\2012 Pictures\Trials and trainings, 2012\DSC0226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95897"/>
            <a:ext cx="2438400" cy="170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38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152400"/>
            <a:ext cx="8686800" cy="8382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339933"/>
                </a:solidFill>
                <a:latin typeface="Arial"/>
                <a:cs typeface="Arial"/>
              </a:rPr>
              <a:t>Sustainable </a:t>
            </a:r>
            <a:r>
              <a:rPr lang="en-US" sz="2400" b="1" dirty="0" smtClean="0">
                <a:solidFill>
                  <a:srgbClr val="339933"/>
                </a:solidFill>
                <a:latin typeface="Arial"/>
                <a:cs typeface="Arial"/>
              </a:rPr>
              <a:t>Intensification Practices</a:t>
            </a:r>
            <a:r>
              <a:rPr lang="en-US" sz="2400" b="1" dirty="0">
                <a:solidFill>
                  <a:srgbClr val="339933"/>
                </a:solidFill>
                <a:latin typeface="Arial"/>
                <a:cs typeface="Arial"/>
              </a:rPr>
              <a:t>: Cost saving </a:t>
            </a:r>
            <a:r>
              <a:rPr lang="en-US" sz="2400" b="1" dirty="0" smtClean="0">
                <a:solidFill>
                  <a:srgbClr val="339933"/>
                </a:solidFill>
                <a:latin typeface="Arial"/>
                <a:cs typeface="Arial"/>
              </a:rPr>
              <a:t>Opportunity </a:t>
            </a:r>
            <a:r>
              <a:rPr lang="en-US" sz="2400" b="1" dirty="0">
                <a:solidFill>
                  <a:srgbClr val="339933"/>
                </a:solidFill>
                <a:latin typeface="Arial"/>
                <a:cs typeface="Arial"/>
              </a:rPr>
              <a:t>for the </a:t>
            </a:r>
            <a:r>
              <a:rPr lang="en-US" sz="2400" b="1" dirty="0" smtClean="0">
                <a:solidFill>
                  <a:srgbClr val="339933"/>
                </a:solidFill>
                <a:latin typeface="Arial"/>
                <a:cs typeface="Arial"/>
              </a:rPr>
              <a:t>Poor </a:t>
            </a:r>
            <a:r>
              <a:rPr lang="en-US" sz="2400" b="1" dirty="0">
                <a:solidFill>
                  <a:srgbClr val="339933"/>
                </a:solidFill>
                <a:latin typeface="Arial"/>
                <a:cs typeface="Arial"/>
              </a:rPr>
              <a:t>(SI 1 +SI 2)</a:t>
            </a:r>
            <a:br>
              <a:rPr lang="en-US" sz="2400" b="1" dirty="0">
                <a:solidFill>
                  <a:srgbClr val="339933"/>
                </a:solidFill>
                <a:latin typeface="Arial"/>
                <a:cs typeface="Arial"/>
              </a:rPr>
            </a:br>
            <a:endParaRPr lang="en-US" sz="2400" b="1" dirty="0">
              <a:solidFill>
                <a:srgbClr val="339933"/>
              </a:solidFill>
              <a:latin typeface="Arial"/>
              <a:cs typeface="Arial"/>
            </a:endParaRPr>
          </a:p>
        </p:txBody>
      </p:sp>
      <p:graphicFrame>
        <p:nvGraphicFramePr>
          <p:cNvPr id="3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618064"/>
              </p:ext>
            </p:extLst>
          </p:nvPr>
        </p:nvGraphicFramePr>
        <p:xfrm>
          <a:off x="228600" y="1219200"/>
          <a:ext cx="4040187" cy="2484120"/>
        </p:xfrm>
        <a:graphic>
          <a:graphicData uri="http://schemas.openxmlformats.org/drawingml/2006/table">
            <a:tbl>
              <a:tblPr firstRow="1" firstCol="1" bandRow="1"/>
              <a:tblGrid>
                <a:gridCol w="2257467"/>
                <a:gridCol w="1152955"/>
                <a:gridCol w="629765"/>
              </a:tblGrid>
              <a:tr h="35052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Arial"/>
                          <a:ea typeface="+mj-ea"/>
                          <a:cs typeface="Arial"/>
                        </a:rPr>
                        <a:t>Ethiopia</a:t>
                      </a:r>
                      <a:endParaRPr lang="en-US" sz="2400" kern="1200" dirty="0">
                        <a:solidFill>
                          <a:srgbClr val="FF0000"/>
                        </a:solidFill>
                        <a:latin typeface="Arial"/>
                        <a:ea typeface="+mj-ea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Combination of SAI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 application (Kg/ha)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Pesticide application (l/ha)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3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Rotation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9.45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 Narrow"/>
                        </a:rPr>
                        <a:t>0.59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3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Improved varieties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3.78**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1.04***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3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Minimum tillage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  <a:r>
                        <a:rPr lang="en-US" sz="13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 Narrow"/>
                        </a:rPr>
                        <a:t>13.92***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2.95***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3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Rotation + improved varieties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7.81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 Narrow"/>
                        </a:rPr>
                        <a:t>0.01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3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Rotation + minimum tillage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 Narrow"/>
                        </a:rPr>
                        <a:t>-19.95***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3.42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3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Improved varieties + minimum tillage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 Narrow"/>
                        </a:rPr>
                        <a:t>-5.60**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0.84***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3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Rotation + improved varieties + minimum tillage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15.27*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1.49***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685640"/>
              </p:ext>
            </p:extLst>
          </p:nvPr>
        </p:nvGraphicFramePr>
        <p:xfrm>
          <a:off x="4800600" y="838200"/>
          <a:ext cx="4041775" cy="2549100"/>
        </p:xfrm>
        <a:graphic>
          <a:graphicData uri="http://schemas.openxmlformats.org/drawingml/2006/table">
            <a:tbl>
              <a:tblPr/>
              <a:tblGrid>
                <a:gridCol w="2258354"/>
                <a:gridCol w="1153408"/>
                <a:gridCol w="630013"/>
              </a:tblGrid>
              <a:tr h="232620"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Arial"/>
                          <a:ea typeface="+mj-ea"/>
                          <a:cs typeface="Arial"/>
                        </a:rPr>
                        <a:t>Malawi</a:t>
                      </a:r>
                      <a:endParaRPr lang="en-US" sz="2400" kern="1200" dirty="0">
                        <a:solidFill>
                          <a:srgbClr val="FF0000"/>
                        </a:solidFill>
                        <a:latin typeface="Arial"/>
                        <a:ea typeface="+mj-ea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62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N fertilizer (kg/ha)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Combination of SAI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Input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subsidized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farmer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Unsubsidized farmer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Intercropping + rotation +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improved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varieties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15.91**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Intercropping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9.67***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-2.02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Rotation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10.66***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-6.22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Improved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varieties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12.26***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6.09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Intercropping + rotation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8.17**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Intercropping + improved varieties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10.08***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-2.06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Rotation +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improved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varieties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9.92***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-5.11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083328"/>
              </p:ext>
            </p:extLst>
          </p:nvPr>
        </p:nvGraphicFramePr>
        <p:xfrm>
          <a:off x="4800600" y="3505200"/>
          <a:ext cx="3873895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" name="Document" r:id="rId4" imgW="5794464" imgH="3889380" progId="Word.Document.12">
                  <p:embed/>
                </p:oleObj>
              </mc:Choice>
              <mc:Fallback>
                <p:oleObj name="Document" r:id="rId4" imgW="5794464" imgH="388938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505200"/>
                        <a:ext cx="3873895" cy="234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28600" y="3962400"/>
            <a:ext cx="4191000" cy="1554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latin typeface="Arial Narrow" panose="020B0606020202030204" pitchFamily="34" charset="0"/>
                <a:cs typeface="Arial"/>
              </a:rPr>
              <a:t/>
            </a:r>
            <a:br>
              <a:rPr lang="en-US" sz="1800" dirty="0" smtClean="0">
                <a:latin typeface="Arial Narrow" panose="020B0606020202030204" pitchFamily="34" charset="0"/>
                <a:cs typeface="Arial"/>
              </a:rPr>
            </a:br>
            <a:r>
              <a:rPr lang="en-US" sz="1800" b="1" dirty="0" smtClean="0">
                <a:latin typeface="Arial Narrow" panose="020B0606020202030204" pitchFamily="34" charset="0"/>
                <a:cs typeface="Arial"/>
              </a:rPr>
              <a:t>Key findings</a:t>
            </a:r>
          </a:p>
          <a:p>
            <a:pPr marL="457200" indent="-457200" algn="l">
              <a:buAutoNum type="arabicParenR"/>
            </a:pPr>
            <a:r>
              <a:rPr lang="en-US" sz="1800" dirty="0" smtClean="0">
                <a:latin typeface="Arial Narrow" panose="020B0606020202030204" pitchFamily="34" charset="0"/>
                <a:cs typeface="Arial"/>
              </a:rPr>
              <a:t>SIPs either keep constant or reduced use of chemical inputs</a:t>
            </a:r>
          </a:p>
          <a:p>
            <a:pPr marL="457200" indent="-457200" algn="l">
              <a:buAutoNum type="arabicParenR"/>
            </a:pPr>
            <a:r>
              <a:rPr lang="en-US" sz="1800" dirty="0">
                <a:latin typeface="Arial Narrow" panose="020B0606020202030204" pitchFamily="34" charset="0"/>
                <a:cs typeface="Arial"/>
              </a:rPr>
              <a:t>In Malawi Subsidy seems </a:t>
            </a:r>
            <a:r>
              <a:rPr lang="en-US" sz="1800" dirty="0" smtClean="0">
                <a:latin typeface="Arial Narrow" panose="020B0606020202030204" pitchFamily="34" charset="0"/>
                <a:cs typeface="Arial"/>
              </a:rPr>
              <a:t>to have a perverse effect </a:t>
            </a:r>
            <a:r>
              <a:rPr lang="en-US" sz="1800" dirty="0">
                <a:latin typeface="Arial Narrow" panose="020B0606020202030204" pitchFamily="34" charset="0"/>
                <a:cs typeface="Arial"/>
              </a:rPr>
              <a:t>on efficient use of inputs</a:t>
            </a:r>
            <a:r>
              <a:rPr lang="en-US" sz="1800" dirty="0" smtClean="0">
                <a:latin typeface="Arial Narrow" panose="020B0606020202030204" pitchFamily="34" charset="0"/>
                <a:cs typeface="Arial"/>
              </a:rPr>
              <a:t/>
            </a:r>
            <a:br>
              <a:rPr lang="en-US" sz="1800" dirty="0" smtClean="0">
                <a:latin typeface="Arial Narrow" panose="020B0606020202030204" pitchFamily="34" charset="0"/>
                <a:cs typeface="Arial"/>
              </a:rPr>
            </a:br>
            <a:endParaRPr lang="en-US" sz="180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5400" y="5486400"/>
            <a:ext cx="4267200" cy="4873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i="1" dirty="0" smtClean="0">
                <a:latin typeface="Arial Narrow" pitchFamily="34" charset="0"/>
              </a:rPr>
              <a:t>Source</a:t>
            </a:r>
            <a:r>
              <a:rPr lang="en-US" sz="1400" dirty="0" smtClean="0">
                <a:latin typeface="Arial Narrow" pitchFamily="34" charset="0"/>
              </a:rPr>
              <a:t>: </a:t>
            </a:r>
            <a:r>
              <a:rPr lang="en-US" sz="1400" i="1" dirty="0" smtClean="0">
                <a:latin typeface="Arial Narrow" pitchFamily="34" charset="0"/>
              </a:rPr>
              <a:t>Ecological Economics (2013) 93: 85-93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8538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350838"/>
            <a:ext cx="8610600" cy="94456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339933"/>
                </a:solidFill>
                <a:latin typeface="Arial"/>
                <a:cs typeface="Arial"/>
              </a:rPr>
              <a:t>Sustainable Intensification </a:t>
            </a:r>
            <a:r>
              <a:rPr lang="en-US" sz="2400" b="1" dirty="0" smtClean="0">
                <a:solidFill>
                  <a:srgbClr val="339933"/>
                </a:solidFill>
                <a:latin typeface="Arial"/>
                <a:cs typeface="Arial"/>
              </a:rPr>
              <a:t>Practices: </a:t>
            </a:r>
            <a:r>
              <a:rPr lang="en-US" sz="2400" b="1" dirty="0">
                <a:solidFill>
                  <a:srgbClr val="339933"/>
                </a:solidFill>
                <a:latin typeface="Arial"/>
                <a:cs typeface="Arial"/>
              </a:rPr>
              <a:t>Insurance </a:t>
            </a:r>
            <a:r>
              <a:rPr lang="en-US" sz="2400" b="1" dirty="0" smtClean="0">
                <a:solidFill>
                  <a:srgbClr val="339933"/>
                </a:solidFill>
                <a:latin typeface="Arial"/>
                <a:cs typeface="Arial"/>
              </a:rPr>
              <a:t>Opportunities </a:t>
            </a:r>
            <a:r>
              <a:rPr lang="en-US" sz="2400" b="1" dirty="0">
                <a:solidFill>
                  <a:srgbClr val="339933"/>
                </a:solidFill>
                <a:latin typeface="Arial"/>
                <a:cs typeface="Arial"/>
              </a:rPr>
              <a:t>for the </a:t>
            </a:r>
            <a:r>
              <a:rPr lang="en-US" sz="2400" b="1" dirty="0" smtClean="0">
                <a:solidFill>
                  <a:srgbClr val="339933"/>
                </a:solidFill>
                <a:latin typeface="Arial"/>
                <a:cs typeface="Arial"/>
              </a:rPr>
              <a:t>Poor </a:t>
            </a:r>
            <a:r>
              <a:rPr lang="en-US" sz="2400" b="1" dirty="0">
                <a:solidFill>
                  <a:srgbClr val="339933"/>
                </a:solidFill>
                <a:latin typeface="Arial"/>
                <a:cs typeface="Arial"/>
              </a:rPr>
              <a:t>(SI 1 + SI 2)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88928887"/>
              </p:ext>
            </p:extLst>
          </p:nvPr>
        </p:nvGraphicFramePr>
        <p:xfrm>
          <a:off x="3352800" y="2667000"/>
          <a:ext cx="28575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80568890"/>
              </p:ext>
            </p:extLst>
          </p:nvPr>
        </p:nvGraphicFramePr>
        <p:xfrm>
          <a:off x="6338616" y="1273392"/>
          <a:ext cx="2821577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61456209"/>
              </p:ext>
            </p:extLst>
          </p:nvPr>
        </p:nvGraphicFramePr>
        <p:xfrm>
          <a:off x="6340793" y="3657600"/>
          <a:ext cx="2743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5029201"/>
            <a:ext cx="4267200" cy="533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Arial Narrow" pitchFamily="34" charset="0"/>
              </a:rPr>
              <a:t>Source</a:t>
            </a:r>
            <a:r>
              <a:rPr lang="en-US" sz="1400" dirty="0" smtClean="0">
                <a:latin typeface="Arial Narrow" pitchFamily="34" charset="0"/>
              </a:rPr>
              <a:t>: </a:t>
            </a:r>
            <a:r>
              <a:rPr lang="en-US" sz="1400" i="1" dirty="0" smtClean="0">
                <a:latin typeface="Arial Narrow" pitchFamily="34" charset="0"/>
              </a:rPr>
              <a:t>Journal of agricultural Economics (forthcoming</a:t>
            </a:r>
            <a:r>
              <a:rPr lang="en-US" sz="1400" dirty="0" smtClean="0">
                <a:latin typeface="Arial Narrow" pitchFamily="34" charset="0"/>
              </a:rPr>
              <a:t>)</a:t>
            </a:r>
            <a:endParaRPr lang="en-US" sz="1400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533400" y="1305790"/>
            <a:ext cx="5486400" cy="113260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Arial Narrow" panose="020B0606020202030204" pitchFamily="34" charset="0"/>
                <a:cs typeface="Arial"/>
              </a:rPr>
              <a:t>SIPs reduce cost of risk but higher reduction achieved when SIPs adopted jointly (Malawi)</a:t>
            </a:r>
          </a:p>
          <a:p>
            <a:r>
              <a:rPr lang="en-US" sz="1800" dirty="0" smtClean="0">
                <a:latin typeface="Arial Narrow" panose="020B0606020202030204" pitchFamily="34" charset="0"/>
                <a:cs typeface="Arial"/>
              </a:rPr>
              <a:t>SIPs avoid the traditional high-risk, high-return (low-risk, low return) tradeoff</a:t>
            </a:r>
            <a:endParaRPr lang="en-US" sz="1800" dirty="0">
              <a:latin typeface="Arial Narrow" panose="020B0606020202030204" pitchFamily="34" charset="0"/>
              <a:cs typeface="Arial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374746257"/>
              </p:ext>
            </p:extLst>
          </p:nvPr>
        </p:nvGraphicFramePr>
        <p:xfrm>
          <a:off x="145474" y="2743200"/>
          <a:ext cx="3200400" cy="228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81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6" descr="data:image/jpeg;base64,/9j/4AAQSkZJRgABAQAAAQABAAD/2wCEAAkGBhQSERUUExQWFRUWGB8YFxcYGBsbGhsgGx0YGRwbIBgaHSkfHRwjHBwYIC8iIygpLCwsHx4xNTAqNSYsLCkBCQoKDgwOGg8PGiwkHyQsKiwsLCwsKSwsLCwsLCwsKSwsLCwsLCwsLCwsLCwsLCwsLCwpLCwpLCwsLCksLCwsKf/AABEIALYBFAMBIgACEQEDEQH/xAAcAAACAwEBAQEAAAAAAAAAAAAEBQADBgIBBwj/xAA8EAACAQIEBAQEBQMDBAIDAAABAhEDIQAEEjEFQVFhBhMicTKBkaFCscHR8BRS4QcVIxZicvEkkjND4v/EABkBAAMBAQEAAAAAAAAAAAAAAAABAgMEBf/EACgRAAICAQQCAQQCAwAAAAAAAAABAhEhAxIxQRNRYQQUIkKBoVJikf/aAAwDAQACEQMRAD8A+aZ5fVFrC+mw9ox7TzRTclgbR8sUKeRB+tsF06YEC8csZUMJ4dlVZSCd/cfQ/vhvTWnpCE6jYEtvHLCzKU1IIJ0md+UD9e+DqCEysg0x+I3LfPlGMpAdV6IKwJMGwBPPcYFXMvHNuUEnBJUkSpMcpMffFWXpxE+rnBtae9sJAyinmCKlmHW0n5djvguoxdSSzAg7zJ73Pvj3MZXWQdNxYciel4++KKaabVBfkRz7T98IQ6y2YAUREwBy6X22wKXMsZG5lb2/xivK5pdGm0gweva3tipamlXIWBBveSOpxKQBeRr6AJ/Fc/Sw+VsMKed2OrVfnt/O2EORpSssCZ6kx7COeCEoljIGmN4k/XDaTEaVeNKblUPWF/bbHmbzKPMBhO8Ej9cI6aDlJtcDHbUmFtXbaY94xSjEuwirRU/3Sdr3+2AMwGWYJYRYHffaeeCS4HflbAlbMidx9zbE8EsrGYmBqiN/27HE1FnmTAUFtV4JJAEe2KqwZpgLMHSzEg25R098UZaqwaGkloB2AlZibc74qhDarxAADcXuOUbGBzHPFuY4iSukQW1EKImFBMsR0ExM72wNRLMIXaLyNum+PMu4IsCSegtY7T85xFIYQFaxLMewMz0k/thlSrSAGkdrz9OuAMpTqaokCRMAHYdSTg50KdCD2/XGcsgGrVgbX5yYI+WCghaCyEjkQ21umFSnYkER2xc7RzM4hJDsJqUYIGl9INzzWew/XAue4WSCFeDyYgj7YorZtp536SI7k49fibWGo/X8hjoSYYEzeDXkzUQkm3qi/ecUZbwzVRYqLJmYDCBcbGbmMPm4g2xIIHIwT+X547TjRUEMquCLA2jrtjW5htiD0OBNS0t5gdpiBtEmAR7Y6zeUZVLTPqlokyOw9rYtr8bpCy0zIiAGMflt88cDjyavgOnneSPbriakVURPxDIu0EAwYkgjb264zmY4Y8khSADvubnfH0B+JUyCYg8jBj5jfAFTjdMWKq/XSDI774qLkuiXFCankEpubgkBQvzElsU5qpBgGTyj8saE8Yy24DdiR9cU5jPUbGmVbYm7KfaYIt74M+h0jNs5PxLcWMmPzxMaJq1Mbon/ANkP3jEw8+hUjDqTPMY6etBkgk9sdspG/wCWLFUEbGexxoI9psPxGJ+Z/n0w8yFQAQCDaDP54SEIBJB9ueG+XAKyjCI+ft9sRJWCGz0dSiFHa0fTANZNI+KfqAOoAxP6p9iB1EnfHNei72Ld4/8A5GMaoZVRzpGx9tR/n2xM1ndUIT7wfoe2PRwsRcgkdMef7YwBggDp1+donDwIX06b6rGAQNj8XL74YuVSnvcg26m4AA53vgSrTKsANwvwkR0JMHvzGL6Lh3vHpvPy/n1xTyShnQyzKoAiAIuJOCKbKBEGT0+n5YASvVqAafSBux59IA2+eDqWUncsT7j9t8Z0WemtAKgi3MY5kEXEe+LDkys9O5uPrj1EPv3/AFwJgVIyzF9ulvripHC1NN+VwOX74KentIED6/LHlOAZgTtPPGrQFZy2rkV7m0gbR2wNU4erWhGg7mSYPtcGYg4Mreq33A2+eJQyQEjYxv8AvjJsCmhkF0GnqaXME/mBe1sHFUVkBAGkHR2Gx/TCzjKLT01A0OjAlQtnWdMGOcG2C/6Y1XV2X0BYpz+IMfi6R6bYVdhRZlqzAuwBEtCltoAiw3M3N4wTTpVIklWvEgH7CYHtjyokdZ6YC4xn6tGjNJQWlQZ6GVJ+uCrGHVqRkaW53GmO/XbHRZlPqBExtfFIzQVVn4jEk7EgRy74ma4gpBL+nvg2P0BeaTnuD8re2B8yq7XvvGODmdBFyVjedRHQ3x7Uz5i0TG/82xcYsRQRA2t23xQ1aTpgxjs1Jgjn0P6YpqRyBmdpxsM5auNWkne4gH8sD1MpB3gdyfvi5z6hIaZ5DFxIMjbAIX1KPVr9icUjJEm2rvbBiKuohRuOYjHuZpkAa2gf2z/DhiAal+REdcCVTU1DTEdot++DcxVIA0iex6frip6pOwtzwwPaQEXxMUB2FgPoMTAILakDy+Q/bHa8OHJYn74CWsSYJt0nF6V2BHSPf6YQWGpkhyI7gj+XxS2UCnlPKOf8OIMxyBI+uOqtIMCWJ/KfrhAF04IAJ2H+eWOqdKdjfnAvHucAUDpAIgAyGE/y+L1zEE+oe/8ABacLaOxlTA2nt0x35fPp88BvndVhJi82/L9sFCsoaCZJ2HK/cb4ylAdi7j1JyupBDKCZ5kEXXsIwLwvIaqdNk+GPeeptfcbYI49mW8o6bFj5YHMk2/KdsM8tk/JpIoWQigW7/wCcLhUFHeVpLoF9zH36YuIGw5YqbMQCBAEfn3wDSfoRHdpOKjELGvm9fyxypntgP+tEhV9Tf27fMk4MQz+uNNqEdeWMcGmbjlixantiAnthtWBxTpRFv5+uO4MnkP1x0ah64upvqGkxH3xnKIzP+InVURQN3BI6hAWP3jDThNBko00qNLKtx85jvG04DqDzM/SpCCtOmzxbdrAfl8icPEqz0kdN8TLihglfLEkNPzvb2wq4s1dkKU9JBHxEXGxEdz3w8q5kkyDPWBAHbA3vi4R9isS1MnUZAsgG0mLTzgYLZiOrWjkT7xgxl7HHPlfTFgCU3Emw7HEqUhsx35bDF9PKAbfnbEeleSZ7RgAGSmB8JgdhgZwTVkghRsdgD1jBtSZ9JCx9/liLQJuxJ+QwADin3k898Wu9unbfFrUhNsV1lA9+V/3wABVKwifVbn+3fA9VGLfLdjft8sFgkx9/8Y5eJ/fDELK9TyxLQDNjEyfniyusrZomNh/IGOc5S17iSfeBHvj2jRIBB57ThgD/ANTosdPXc4mI+RVjLG/tj3AIb5TK0azEIQYAn58/bHOZ4aFMKNQ7dP8AOBKOTWktiVb4S34iOkbYK4aEpOramI0wykSW6dh7Yh2hpJhPCOE+YwEFRfe2GGZ4EoKqWU7yZttizM8RRkIWmysRY6ojv+uFGQ4aoOqpqduZ1EC8xtvY4zuTzwXSWDuvwMSAJAJ3j2H+JwdT8LKKatcaXgnaQSN8e1KrquimCBEAsdX5323wFmlrtpTzdI3Zid/lv/7wNzYVE6/2E+vS4bSCQQeYaBblzwJ5dRTEbXgHa55b8jhjlssKURVQEGDqLAEHpAN5tHth1ma2XLCKoUn4pBFyInv0vhLUknTQ9kauzP1uHO9em8elQzx1awHtacN6lNiLC4tBMR1/fEq+IEpo1PWoCbHkbyV7SOeJkvE9CvIUjUxECLyY+mzXxk3J5odIU8QzSlfVIg6ZIM+46i2FFbMrqtMfY42fmU8xSq0gAKikAfSR9vywsynh4gzUUkfiEcjzEY209SNES030IaObJYKkz7/r0wxpcRKgalsTExv1thpmv6bLllDKxOwtqIN7dxtGCH4plKlDXVK0mIELtJkz7Cxvyw3qrlIFBiypxOmsSeU2xy/GEG0tPQfviqll6VV3IqK2lhsOUSZ5d7Yvr+Hh5asIYQNpMzv+c4vfFYYtsipeNLzBH0OIvHRf0EAWB6/LFx8N+ax0gKCBEGBNpP0virO+GNEiGUMoIvzBgjt1wbo8E1IoyPEFGarVIJmmpnmIKqfzGD/96DMTsfpPfCrK8NOp1mfMpOAefp0tPzIGLavBdLQhJOn3M7e2H+Nhka+ffe5xC2Ev+0OUYn8Pqj7HnPKcVplqoFmIIgwJ59cPAX8D/wA333xA2ENZ6psGvvYx+mKFqVv7j9ow6DcabFDD1W359MJKWcrxH3i5jHS5yuPSR6pgkj3/AGjCCx8aQx6Vwipccqc0nE/6iJ3XfngHY60H3xRmMrqEMLH64yHiPxDULBEJRQJJWQSfcchhv4Y49ryxWoSXpkaTckhp1ST3iOmBqhoZ/wBKBEA278sD1KN7j6W+pGPBxxDHInl9sRuKJcE7YAOGUQOmKQsyNxj3+rS4BvyH7Y5bPLyI/n54YjynRIFrYmJ/VL1GPMABuc8P1lYBvlHLFlLhrpyv9Pn74+k5ilL/AAC374i0B+JPt0vvjyvvZdoWTAUcrU/Eo7dvngkUCBGnnvjctRUyAOV8VHhaE32I7fTDX1ntBkx60Z3BnFFSjDSb9sbet4fSLWwL/wBMLJGo/wA3xa+s0+wt+j5/m+HkkGTa8TYe5wRSoAmSfaRBMWk/nGNjX8MadiYG554AzvA2BELPPb2xrH6mEuGLcZf/AGhWJ1rIJkyTPaeuPWylKiYpj1TIVeX7Ya1MjVv6D9MLqnBKl4mTYmPsI2xstSPsN6OsrxSpqABggzqiw5WPWDGJxDiVZ6bK9VxH/cQOxsZOOKOScdRFjeDv3F74sbKsCrENG41Xmf2vh/h8FKXyJslwSKvmmo8gzcwWIH89sMPEHhkZillvKNNHWmRUVmAJYSQbkC6xedycV5osNVQgqAtp7kCD0HOMX8PyXmGkzPUCOrTo0wGvp1sx2Mcr40SvIWeeF+BLSNUVHktQctTQzIAtBBswPqneARthnw/iaZZXqBJUrOgmB6RaxG5j5zi/JVKa09S0RTrq0Bp1GoJMO24BWBCzsflhS2bLM9J9FPzPTqNNYXVuQAARYk4znFS5RpG1wxlxjjBSoKtFxp0ahT0/EHGpWDTY352tgPK+J6lWq3m3pjT6Rva59W23L2xrM34Odsl5VOp5yLSQ0UA9ShSAdBPJkuU67YxlTIOFIC+UqtDF/SSTA2N45YmOnGSwJyaPeF53M1axIFNUUmwPq0sbgMRuBuOfyw2434gy2VUVkAqs4hVVhAMAGw25YN8I8Ky+Z1UKw9RQlaswQReyj0xE73PXHnE/9HqjnVTNGsJsJKW9jae84HprdzXwNT/Hgz/DvGYr0nP9PDyDpUzIJEmSO/2ONIq0BDiWYiNIAm23b98WU/8ATrMgKJpqR+HURbpqA0/fAtTwTnyYNICP7ayQeh+LCenF90Ck10dVvChqDVTOkwAdQIN9zt1wBV8F1EHqqUwO7gfnhxleB8XUgFCEAi9Wmwjf+7F//ROarOPN8oCezfXQLe84mK1E+VQNw9GermhkwqV2DMxJQL6j0Bgcp598XZ/O5aqQwZQB6jfYESJG/bBPHvBOdoGUomsJ+KmRJ7RZh9MZyiG87VWpKtRCRpZIZNtybz0+uK8bebyLdWKG54KFptUd1VAJLEgCOm/t9MBZqhQZC6umlTL9QCBpbT72+eKuLV2zCeW1qYIMgAM0W+Q+eEHG+D0qdEusoyrBAaQ0kAA/nioQn+zFJx6FnF+KUqhXy1YKJnVF+m3LD7wnkaVSmooeqrB/qKZBndgGUTenpIFrgySIvjFioACIkmIM7fLngvw9xt8pmaVdILU2Bg7EbFT2IJxu4+id2KNe/hxjDeXJJmIIjr98cp4fqM5IRh0lTpjnfnbD7xC2ZTMVBTzGmnTeUncKw1hYAOqNQF427YH49/qA1BaehAxb4pJFheR06Y5XPU6Rooxq7E58LVFJtNmAPMb6Y+WFNfgFZLFLEwDfl+uGOW8X182zKzGnIbToBtI6i823w64dx16blK+rQY0s6GQxMETFxtf74pznHlAoJmPTw3mCJVZB/nXEx9RFSgN2HX4P2xMZfdP0X4V7NQasmRt++ODnNPI95I/kYtdV1X5G33x0Kak/yMeM6MDk5sfyPyxcpBvEc8D1Mou5UXj+TjsUEIgHfv8A5vicAdvT1CJaSORjFJyxFhUbvN5+uLwDyP7YiFreoTztY+2BSYHP9Iwur/W+IaVS11Mc4xcjEb3vOLNXTBuYwJtdvQL7/pionTYiB7C//q2GJYGL48dwRvfBafRNC6tlaZhtKkkRfpbce+JV4RTYHUOX0wzqUx7/AExRWpKRGxIidje1u+Gm+mw2o+T+LuOLT10KVLVJ0iqHUhiN7A2/xgHgGZTUvnUi1KhbymPxuBIL9UB/DjW8K/0zfLrUTXSdWfWlRlJcGIGpdjAvvjzinhKjlKak5jVWL6gtSAKzTJGlQWvyAnHuw19J1pQdhFKPJRl6JRFW1OEJZokqWuIU7kA7HnhDxLMaG1VHZxTWJeNbEmwOnme2D+JcRqqTWr0XVReVKuo6kwQZ+VsJ6tJmIr1VtvTp7kTszf8Ad+WOh4wWs5NJwj/UFHoChWNalaP+LdDcgg7xzg23xm+N5vOUyrior0TOiqoBRiomDN1cD8LQeeEmbcGXaxm/XtgTJFiHF4a29pkGSOZgRhxEzceE884bVJJIIJO8QR+RxuOEcdqrbVKxAnl0j2xieD5fQgjfGlotCKe/6YYqGdbiTsSS7aus4tpcTcqATqjYkXHz5/PCw3vi5CAMWnF8kbWhsc2WWVYpUBmVJCv3jk32OF9bidZnXU7Eg2Mmcd0mGOqqANq7YPxXBObNpwvjKVlCMR5gUFh17jvjO/6j8DR8u2YA9dKCSBcpMEH/AMZDTyAOM7XDaldCQw2I98fQ8pU83KguLvTIb5qQf3xyyuLvo3VUfnrMZpisIxLC8iYi/P8AQdML/Elc+VTVvidgTO9uv1G2NLU8LBWk1WIBgjltb29sYzxLSYZlxuqQJHKRYHvi4akZcGSd8Ceob4O8OZLzs3l6X99ZF+rAYXnD7/T5o4nkz0rp+eNR9Gx8R8WBzFZtX42IG8AGB9hyxnc1llca6jA2tJiOe2+L85kqg1MQ2kMSd/VJ532gi2FtenqvBLG1xyG1htiY1QrLDxHy0C0gBO7Dn2jcR3xUOK1wINRgDHpWBsZ5d8U0coQNRi+PKuYKmw7H2nDaHY/Hi/MwBrAiwAppt7xfExm1zfWMTGfih6Re+Xs+7tkSCZbcfET0kjAuWR4J3Xexvf8AQzOPafkr69RiTBM9v84I0ZdiIeCbggGLdceV+Sw8/wAD2sp/q6xZgV+GV+vbY8sX+Zb1JMAG3p2HWftjo5ukRaq5vcBfb574savSg+toNpi30+uFX+v9D2nuXrUmvqIMEgTc8tjv7Y4NRFGnTUvOk9LySDfr0wQPJYG14EHSQdxbtO3zxzUo0gpUsTf+025EEj2xGxemG0upZmmZ9XWJkfSfbFspsWgzzO5wqXLJEFnF/h0mbGfbbFrUKUGCW9O+nn9N8U9KPVhQ0WmgsCT7md+/XHRCD4o3+n+MJWy6gH1Hbq2/8jF1HOhYBqN2BEiT1JFvniPB6YUMfLpDZrE7Xxb5C2Ibb+RfFVPMSORM3lentgk5pIII5dMN6ch7Tmo4E3HTGZ8Q+GkzNalXR1XMUfhDGVO/xAXtO4w9r8RQEekFdz2P83xRT4nRnVpg87fyd8TCOpB7opi2mK8Y5WoEy6vpYMSagX4CVIIAO5B5g4Ez/FPLUTSVg25BI/fG04waGZp+W0gyNLAXVr3/APHkeuMm+TimwaCQSp6GNiOxx6OjqzkrnyUoqqPnua4bUzLO6DSiESo3AOx74aUeGimgBF5w/wCF0Rlapm6VVhp5cwfzwxrcOQ7wQLg/rjq3CoG4UggHoAMNMwkIoHMzgmhwsCIupwQMko7BTi7tGbwxamrngmi3zxMzmEU3PPAb8UX8P1xlvSNNrY18zHVWoSPlhV/uIAn4jyA/LBnD0rVFVzVSmrORpKai4AveZW5F7jEvWS5Dxvku4U6hgGsJkk/fGy/qv/jvp3FMkCf7rAT7Y+fBQrGbQYIPIg42FFmfKNpOiCoLDcgSbd5I3nGWpK4NjaozfEOKJQB0Ui1XRrRB6y5jmqiQBzJtbHz2nwlquXZKystSrU86Yhv7QW/7ZJhbRJx9ZyvBlX1EkubsSZ1e9hMW37YwOa4kz8RroyxoOk8xAkg/WN+Zxz/Ryi5NIzijH8U8EtTUslQOBuCII+k4b/6ceFnOeVmK/wDCnmGDszgqg6FhOojDzJcIqZmsFXY2Hfr7Abk40PAPCL5VqqjNM9CoZFMLFwZD6uu4t1vjr+o11CDt02sA0qLs34b1NqLSJkLEActh2wvq+GgGsoFp7Ty+szh5X4KxLMtRgSLdsUZjK1gnpMmQd/1M2OPIjqvqZlsRnH8GqXYlABNovERuehv9sL894TKC02J2JuN+fbGtp5t6YLNIAQyoE3FthBk2PSx2wMvE6z09QpISbAGQDexgHr9Mbx1tZdqg2+mZE8AVQJFyJus7kxt2jExqKfFqrCfKQdoe3b4cTGvl1vj/AKG1+zuu4BJgbxYnpPw/wY6oHU0EQ08rD6e2F1fMrJBeWne5JkiJ/wA46WsARClpnbfuP1x00dQcasT8RAMiY5x85tgvJuGmBpsDFotf3+eAcpUkEqpjnYRbaTO2OhXJuAVWbFjzHQ8vY4ljGFHPhoBkT9I5XOPaz6mgkxAuINoie+2AMrmwSRczykTPOO+L1rhoBBJG4kC3vyvhVQBDsyqoJJJHQzzg23tzxaue1C4Mx0vEXmdzznAJrvOpUOlYsTeB0M2+WCqjCZVSOZJ7cp68iMIYa2ZVtINOFCwHuD8+t4xUqQSLEbxYnl13tiujmxpaBsOnW374uo11Igj25R02whhWTMKOXYRyP6jFy1gdwN8UUXm0bgwZE264sVrW6xthAX6QQYE/pgRqC/iUQLER9+2DKeY2ttzxJnYX7YQCWtklMT6Y5gkAe3TCPjvDGJUU2JLGLXnYDG1akDvv/DhfQzdKlmW1MFPksac2ExJPTYEY0gxMxdTIk5lafxafSe+kXj+dMG8QplQtRPhtIjYGelpBEHscFeEMoKuvMEzLELB6md/aMaGpkWM2XSBf874qUqYIT8LzOukrSDJMfIx+mB+K621FD6Uj5kWn2GGdDJhlAQaEEwFHzsPfHvDKSjXIsVJNp5XN9sby4oyTzYnznBaNdCmtgxCOGVirgugUrq29NRTY2hsYjPochmFWpU81T6hqkSOYYXhh9OePovBuH6m1zCqDqPIzyPsL9sYyrQ/quKs8FqaKyosGD6Rf3JYHGUcWmachvBOKecwDKoj4NIgQDMd7c8aqjk4Q6TBpuSOy1IIa/RliP+7COnwRFzUqhUfEoWwnbaIgX2jD7iecKUQwVj6DSkA7TIZjyAMR7dsPamrFeaFlakW1M9TU0idtugPb9cH0+JlPLpkkU6mpYG+sgBPqQIwNlOL6rVFDdGHxfPkf5vjPeK+ImilIjZa9NvbQwft0wox/VhY6pZ51YEViYP4pIYT1JO3bHzzLcaqf19eVhq1Qh5sVhiZnoN+9sfUOKpoq1NKqIdmAUTIa836g8uuE9XhVNiWFPUqKS7G521eWO0gCBzODTST4BhPCM01GmKqwNRNOSCYsLA8iZk9jixOKVyCPPQlTEQo0/LeOpmMZXwd4nzH9JmVWmK5FdKjU22YVAysBzDAqhEX3wZkuK0q1QU0StTVj60LSaZEyORi25j2tg1IJu2NIbUOLZsBy1XWwY2VbKAOYG9rj5YtbxS6EFpI/ECGDHuAogDa8cjOFVRyIAOkmwZ7jrfmBMXOLBRcOS7EFh6oiFJ7MPhnbntjN6cO0goKy/G65DM5R9wN7AEXiI25xE48zfG6iUtQYLNld4UauYmLhbRA6zhTTrhQ0sQSbNMbb3a/SQMVZPMkhgtQwDJ1L6OoiRPL8sD0oekKkwxvFlQRAm1yoBBPWGWR7Y9wrfOUoUEUgQIPqUExNyDse2Jg8Gn/iRtQZQ4j5pqisUpsCqhwWCgwT8RGzRFzacdUeOOTrFCRsqK6hpgkOVMnSw5rIthFmeP1w5qBUCMIZGA572m8deWKTxKprLGkvwKu0fDHqtBUnqLY38bHvQ9yfEQ9b/wCPXPTyyAFb/tBjebd9x0wO/Es286VZVkfiBuQOh32wuyvFjTafIAEkNo0k+rb4p5jBdbidcEMiqAU16NSaTsCwi8wNjh7WmG5D/hWfrimtgxEyT8UzaQ29sTK8WqLVLaQ4VWOiwBkXBEzA3tjNUOM1dJFNXp6tzqtvfYWG/wAscOzK3mCkhqLLEgkgz7N35Ynx8j3o2icSaIQgMZJUqfhsdQI3+V4xSOL1DLDy9UElZ3BgQQYIvziRIxlE4o9QT5QUyYZSYiNrXknqRj1+JVEIcrTLbG3q26TJmO/2wvEPejYUeIkBDKhuSExcTJudth/Di7NZ9vMbSx07yAJm1iZnfpbHz7iXH8wwt6ZiIHqj3+f3xMp4jzYRkIJDRDaQTHMT3weF8h5EfTqXFAouVDf+Vjz3B37YIbiasFKsBIixkkneALxj5HTz1YVAxUEweQCn3Xb54PrZ56qf8ThXSSVX0mDvDDci8jpthPRrsFqH05eKaAJYFemw39t+WCqefFgWIJ78vnj5GnGc0qAAgcx6QxPvOKVzdY1dWoPHIzb6ch0wvt37H5EfbP8AclJuQPp+RxVmtDghwrASPUBaRtj5a3H84xkIoX8QVGPzi52jFec4hnELAuCn9zLpHqG99jFvfbCWi/Yb0bfhfB61LL00yzinSMlkLRzN5uTIAGLK+Xz6ZTOBqqPqpzRIMurSJWSAIKzAx88TPV5VmqAaiAGUgmQIuvKBh3wjPCnmqZzGYqNSgagQ2lGJOpWj0yALEcjinB30Ldg2Xhuo6Zaka8Cow5wPb5xgfKcZVc7Vy1cRSrKdFQCylrgEjYzyxjOIcbz1UOCyCnVfUjE/CCSQFaBpEHuIxflc9XYVEYpTchdYIYk6fUrCPTB7HmMCTTbYYeD6TmqQpUighQo9RBFzv89X0jCAZZMuv9QV9cnTzDmoqWJ5zBM+/XCGnxt66igwY1UEWKwRubEywi4+2AeJcXrOtNaIchG//HABJgwdLeqImPcYjxu+S1Olwb/hHDWZg1W7uuuBaF5AdBPzN8P6FMKdhfHyzI+OKyVUVaL6PKhXIJOk6paL2DSJ5YNyX+oINRUOqLyolW1dCDcnYDlfBNTfQo0brinhnLv6gRRffUI0n3T9oOMJ4s4GxBpEo080OroPkYJwXkvE61k11PMUqxhWuVEEzI2mD9Djvh+fo1a7K9gaZa/pj0kg3627XxMXJOiqXJZxzJ1EehoqsYoUwQpMEgaVPzUDF3BODPcSTK+pZ9LXjaOW+JS4/S8pfMaTTAUpp9UbrEdiLdBOGXCvFuXCr6ipeIEWvYSdhPfthb5UG1GT4J4VqZc5sAlFZgAVF7F2AiL745GSZc4lRQxNSmyOSLn0mGnqLY3+b8WZUIxkM4aCg3BHWLRfA1fi+VqAlGUmdJgfCSL3wb2woybJ6D6CCB6hG9zDb/KRirPUGYgBCykAwYIPUAW036HD4ZyiEG5HMwBa8yZ/I3wNmcxQ+FalMqpk9Ad5n/OK3E0Zc0Wb+5TAgapURyI3jYc998c5rOtBVwumIE3Im9yDBWZ253xo89WSJBRrAEBhF7gRvy+2BnFK8MpuCRIB2mY64rchUZPNZ/S0BE2B9UHcTYxtzvfEw2p53LvLGrpudibibMZIviY2v4Ioyy+WzEOnltZoqElWHQgXUnqLE8sNeF8NWoageFCqT+JijCxWR+Hse98cVgrg02QuAB6goJJmAGEA6dxva2KeJZWAVZ6S6RJ1agYCj0kbkWtM3th3YUEDgS1KTVQ4okbE2FQ3iwJ0mOmI3hsAnzn06gCpRh0s0EQQes48yXBRXph4qNEgsCAqzFwpMi8X7nF2XdYNB6yF10hdQDN3pqQBseh74nc12FJ9AeT8P6SpWuNBu0HRzMXabTgyhUygYayX0mGIk2MmQFtE8j0wyyebWTSdDU0izD/jIHcTcCZ/XHf+1UyKukB29IXREAi6tO8xM9RhOfsrb6B/C+cRKlQ0/RUVrUjtUBvOm2kQJ5i8YN43RTNlXRETTYKGEwxvBE+nVeDcSRgDhZy9F9VRUWqJCn4gA0/MgbR0wyzdTydWtUgkEEHlHpgFvhM/LEO91oa4pgNLNjyzSMFlkJVGmUO203U76gbEDrivKcNqtTmqVq05Jp1bAhhEqYBJTcw3W2PeH0qdUOC6hzAUsAFEmSA1oBmbyMOuFN/T06lEFirgMXK2pSN4HM9t7YJPbxyNKzOZmpTUSlVEj0PTNMMrAyS+rpysLRjnJcMQaGpU3gkFmXTtsb6iYO4IEcjtgpcgfPAL0vUfRoL6rCR6iNzEQZvg7MUKhQClSErJpj0x0uZ5XNhinISQNmFyrGqCRSpiyVGCkNzA3mm3WxU9sV5GioU138t1ACwtJkNvhYMpKk2MnFWb4nS1CQikzYorEnp8O5O2GqZ1wNNOoVsVNOFMyuoTIF1kSJ5kYTtIayKc5kKC1NczT1ehkqEE9V2uLW3uDgetxKhQqDTVaspA1HSJ9mLWqQRzsbc8G8XNM5WnK1CaDEeqbGZggxIJn1cwLjFqcJy+YT0j0vSDHSVRZDEqWsSvPbYgjnh2qyKn0enhWUNOlVoutJ2nUV9IJgtJUH0upHwzB74rTJNXQ1lAeahaFPq1wASqEgXW8AxNhimnk8xTqBg9MU9IYkklSI2a0du2DggouSq6tSSaa6WEMBtERM78jif5sYE2TTzDopxSEBoWWVlEGAdzNyOe24nBZzxX0UjpDXpq5uQIBYOTDKpmwIIETi/K8GQHzFZmAqCDqJZSGkGxm4Ju3S+L882hXp1dB9R8t9Ij1XKwPgbaR9MJtN0OhfSzlNKOowHV4J9RYHfZ/Vq1W9jztjihlwKiVEKRUlwSSrqSTIkzpjptsQIwceHL5UmuqAEWBCuQvphuQi0dsJ6dLyaiVRVJqgsqioyOZWfwreI6z2xSoWS/ME02m2pQUVh6QQ0goQDpJMmGO5nBvD+F/wDxtT6zAZ1ZdPmQBtDAkj3uOWJlautYcqARcDSNUQQy8jNpFjPTAAr02UX8uop9AYwPVAaZYgAmLGxwstYDgszfGU0PqJLMJp+XTIZDpuWBswMmSIiSR0wvXitMUUZxGk6GDBhqBBurAeldrbT0wSKKrUOzLTa/JlJ3EA7crWthnn8nTpoXYCREyADeDIA36TvfDwsCyxXkxTcUdDVtZV2ADkkaCYAkRYXAYjY3vjihxddJCpULkEMqgKdXw6lBMqdpAsQdr4Oy/ERVVnosdGry9DU9TLYHV6fVHP8ATFubyhZ18yojLE+qmIfVeQ/xWIBFzG2CwoQ0c85RlZ3QouxCq4AkFesze9zgwVWplGK+YjovmHSYMzEhWuywTJ5Y7zGRKqbkBY1KylwwWD6vUTpvP5EYFraVUJKkmAmo2WRYTE6b89gBe2K5FwdUKB8zSksPM9MtKEqRaI1JI2xfkqjU6581XalBR1KzHaVJLGNpF4jFOSoinTKuSIqAyhMEraNYNxJE+04mboroYUqmoMdRUgll9UTqvCmQJC7xtgYFzGPVrXQuoISullMEorCDsJseR98KMznm0031xJALAkEXPSxSDFr2+vjcQqaGCaSAZeQZEWBAPxBfbnEXxxRrEhGKsDu1h5bix0lN5InY2G2KUaFdlvmLJmpogx6kqkmLapQwZ6748xbktYUgVDTE7LTEGbhoKncEbYmEAHQ4t6V0BKbzB1TB6ETIUzb54MzvGabQcwmlzILFfWu0C+/M9ME0fCFYOQKyOjIQ66TOnbv/APbkcXNwioFhadIvAGp2LNbkFIj5YdxsVMEzNBKwBo1FGgaWKow1ncMwG2F+XytGlXDOxbSQSglpPMTpHPb33thv/Uuo/wCakpHUKU7RI5e+BVrUmDaSaZWwZWICc19XyjDSdA2hzlM8WQVVdgo1NoZRU0zfTIg3sYO2K8nwmshdqJpQ4AamagMg3jb0mZ587YVeWTpZs0wIu+7R6t1gaT1vhqa9I1mIrMQq6dUVNxuWj0xM3xDVcFWU53gy1JdbQ86G+MAC62+JgQSOeD8xUFaoBpqoulVWV/4jC8zEhtuYmMOFzjLlw3pdpLjUsHSLfEbntfC2pmPPANKotNheAZcCNgJ3uDA2xFtlYQpSkEqGmxqT5XlklFIKsSZ7iYPUbYa8K4T5Yrsxeqx06CNRHpDCJ2ABIG+Bswc7XISk9Oq2gaWcgMIJkEERPbricGoZvLKzvWACmGpmWSOYJGx+2Kd0JHFbLV6FQNOXRhVB0O5knSfVcWG4thlxPKPl6y5iqvk+YtmDEUSbEGQGliLQYwh8Y5vLZustWHoQmglFDByp3IJAEbd8MMhxOpToNlaZq5mmUlVqUwVufhiZQ95thNN02NfAfX4CMyjPSfL1CfVsGKsIiTFuYg4zHEsjWXUx8unBiUYBtUxf279cPcnURVqJQoCi5EVcs7SzRzRwekwGGKuG06hdKYpVHkGzqBAPViea4UW1YNIWtns1UVvJpRDXGn52aYa5na/tgvw9mcyEBOTNZohr6AY29KxqO04dZDKlaLHzmRGYgKyTAAA0lhcEzINpjAicLoVWDamJSB6bAxJ1kxIHfth7lxQqfJXT8Rhq1Ja2RNArUGuoNYUr8JlSCIg7nbA/GaRy+YKUqlJ1I1USykELAgBlEb274bnPMjCfNXUJRjUXT3BFpt7zjzNcUsxqOR6tLDQhUdtIXUBfcGL4m8ldCPhxekap8xK3mKT5aOsG+x2KsOW84syWRqguwoPTBXU2pi4YrsCJJ6jUJkRhhkGyoWBSKi7agiaTPqN97dDthu/FU0RTABWADBmY53PLpht+kJIzuWy1SrUbzkR6TBb6TKmR6rHcGxneBix/DyB0C0zTansybHUd9UdLiTIBjDJ6NfcaSIMAER8uczGBqtB/M1CoU/E6mSGA9JA1GN+oPK+C30MS+JFr62dKUlCsgLLwRZoi5EXIwWScxl6TVKIFUGKrGndlkaG0WvvJ7c8Na4WIMhdM0wNoJix6gwRhfm8uatQaq1SmLKCabSjAkWAMwR1kcxh3aSFwe53gz1db020lpEqWgixgg32tIn2x1WWt5S66Xmtpj0MAYBAUsHFyOoExA74tprnVJjMLWpz8DEhiNjvIGOuL120KHapRTVrTT6YP9pc2iDYwLg4XwAsr5llAGkJVdWbQrQSQITSwsRE2NwffCs180hphV/4p1KHllHWSRIO8jGzy/l1VjzWd19LKQhgmZv8ArblgR+FUSmglpZpGpbGwsGE2w1JLkHEAr5Wu+XXNBVDglf8AhqqwMgAeljBIEDSTMHFLmtTZabKkaF1UqqwzTN94teCpFsNlqVsvlHoikpDOW1UyoMyDG97iJub74TigpL+bQOphO3mCw1WYAML8j3GEv6BgyZI09Lr5zqrmaRUadA2I37be42wJxvjCr6fKNpAcyt7GR6b7ycaPhOa8w+ugxXYMZTSQLAgk2gRIxUM5lWeVWpTZjplaqMgO14P6DFJ5yhVjAhzZgKG9TFiHNL4WgyDMelhYGfvjzP5RlppoNXSw06AQQoNyD6bXuQTvjV1s+ElPNQSdnAE2688VVFYGyKR0pgAifxXIHP54SkFCTh/CX0D0CDeKglhYWnSbTtiYc1KdSfSag6+/WxxMOwoq4rxo0F1AeqJkWMzYzNsJOL+JqtSmjU2Kk6gxIAJG4uOcSNumPcTFwiqTJk3dGi4RxUnLJrlm03JgzaRuDfFVPiVF3FJaZpmp8RTSFO59S7GcTExjXJbZ7xShRWmahVgLU2FMhRedl2iLcsKczxVKVXyqSkg6QC94FpESbY9xMXDKJlhmhyqAQFYgMDaLdNpjANagKJslMafUdKQTN7GbGcTEwkxsdhKYo06pTUaoDm8XkiLYmfymktTN0qj1cmEQYBF4PviYmMkWwduH0aWk0ldVH4C0rJ3tzuZk4zfH/FCUaoWlT0BrVIiSeoJxMTG2mr5IlgaZOr/zZcamDvqZXAEkRIDnex6Y7414jWvVKVEK1IjzKcC6mxgnljzExKVtlPg5PEm1uuqZQSSqgiByPP2Iw0yo0u9MhSpUfhAIkWv7m+JiYmeOAiDZyo7KiyqrEE6QxkXmGt2wHU8bOZVVT0ASzIhJG20RvffExMXGKfJMm0cZTxGtbNAeWFhYsFALQbmBcEW64v4rnhT/AP0UiGWRdgQTadQ5jExMG1KQ7e0HPiVaQUGmSzCGbWYnn6diO9sG/wDUGqj6KNMBxpl9THeG9Mx98TEw1FOhWc8PGovUEAJAIC9jteDI9jYYr4hnTTUBN4mT/wBszccyMTEwv2of6gtSm9bQWaAVZ5BM2/X/ANY9armaVIMK7VKYa9OpebC2q5jExMN80HyDVaKvXq05Ksw1hgAIBF1JWCRBG/TAuc4HVZiPN+GNJlhYmNhaRfExMEW0was5zPh6uUFMV4RSXF23np2xzluG5mi7VRWVmHq9QJnr9dsTEw9wqG2a4hVzNSmjOPMJL3X0ACwAGqRAJ254HqobU7FLgqRbUNzztB26gXxMTE8YQ+QTOZX0TCstJZ9VjBkaQL2leojHLr8BBYIVFRADDLqhSpJnUASI9sTExfRL5LKnEnpsyj1CTcuQfoojExMTCoGz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85800" y="228600"/>
            <a:ext cx="7924800" cy="4222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339933"/>
                </a:solidFill>
                <a:latin typeface="Arial"/>
                <a:cs typeface="Arial"/>
              </a:rPr>
              <a:t>What Drives Adoption of SIPs?</a:t>
            </a:r>
            <a:br>
              <a:rPr lang="en-US" sz="2800" b="1" dirty="0">
                <a:solidFill>
                  <a:srgbClr val="339933"/>
                </a:solidFill>
                <a:latin typeface="Arial"/>
                <a:cs typeface="Arial"/>
              </a:rPr>
            </a:br>
            <a:r>
              <a:rPr lang="en-US" sz="2800" b="1" dirty="0">
                <a:solidFill>
                  <a:srgbClr val="339933"/>
                </a:solidFill>
                <a:latin typeface="Arial"/>
                <a:cs typeface="Arial"/>
              </a:rPr>
              <a:t/>
            </a:r>
            <a:br>
              <a:rPr lang="en-US" sz="2800" b="1" dirty="0">
                <a:solidFill>
                  <a:srgbClr val="339933"/>
                </a:solidFill>
                <a:latin typeface="Arial"/>
                <a:cs typeface="Arial"/>
              </a:rPr>
            </a:br>
            <a:endParaRPr lang="en-US" sz="2800" b="1" dirty="0">
              <a:solidFill>
                <a:srgbClr val="339933"/>
              </a:solidFill>
              <a:latin typeface="Arial"/>
              <a:ea typeface="+mj-ea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5300" y="838200"/>
            <a:ext cx="8343900" cy="4876997"/>
            <a:chOff x="496349" y="958755"/>
            <a:chExt cx="8114251" cy="4645633"/>
          </a:xfrm>
        </p:grpSpPr>
        <p:pic>
          <p:nvPicPr>
            <p:cNvPr id="4" name="Picture 3" descr="C:\Users\mkassie\AppData\Local\Microsoft\Windows\Temporary Internet Files\Content.Outlook\E49YKT61\Chairman of FIG explaining a point to Mwndeyi PMG farmers about the new umbrella body3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990600"/>
              <a:ext cx="2573740" cy="1676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C:\Users\mkassie\AppData\Local\Microsoft\Windows\Temporary Internet Files\Content.Outlook\E49YKT61\Machakos open air market Picture by Geoffrey Muricho of ICRISAT Nairobi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230" y="958755"/>
              <a:ext cx="2438400" cy="16763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Group 5"/>
            <p:cNvGrpSpPr/>
            <p:nvPr/>
          </p:nvGrpSpPr>
          <p:grpSpPr>
            <a:xfrm>
              <a:off x="496349" y="2621688"/>
              <a:ext cx="8114251" cy="2982700"/>
              <a:chOff x="420149" y="1982517"/>
              <a:chExt cx="8114251" cy="2982700"/>
            </a:xfrm>
          </p:grpSpPr>
          <p:sp>
            <p:nvSpPr>
              <p:cNvPr id="7" name="Text Box 2"/>
              <p:cNvSpPr txBox="1"/>
              <p:nvPr/>
            </p:nvSpPr>
            <p:spPr>
              <a:xfrm>
                <a:off x="420149" y="1989041"/>
                <a:ext cx="8114251" cy="2976176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3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dirty="0" smtClean="0">
                    <a:effectLst/>
                    <a:latin typeface="Arial Narrow" pitchFamily="34" charset="0"/>
                    <a:ea typeface="Calibri"/>
                    <a:cs typeface="MyriadPro-Bold"/>
                  </a:rPr>
                  <a:t>Group </a:t>
                </a:r>
                <a:r>
                  <a:rPr lang="en-US" sz="1400" b="1" dirty="0">
                    <a:effectLst/>
                    <a:latin typeface="Arial Narrow" pitchFamily="34" charset="0"/>
                    <a:ea typeface="Calibri"/>
                    <a:cs typeface="MyriadPro-Bold"/>
                  </a:rPr>
                  <a:t>Membership</a:t>
                </a:r>
                <a:endParaRPr lang="en-US" sz="2800" dirty="0">
                  <a:effectLst/>
                  <a:latin typeface="Arial Narrow" pitchFamily="34" charset="0"/>
                  <a:ea typeface="Calibri"/>
                  <a:cs typeface="Times New Roman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Those farmers belonging to groups </a:t>
                </a:r>
                <a:r>
                  <a:rPr lang="en-US" sz="1400" dirty="0" smtClean="0">
                    <a:effectLst/>
                    <a:latin typeface="Arial Narrow" pitchFamily="34" charset="0"/>
                    <a:ea typeface="Calibri"/>
                    <a:cs typeface="MyriadPro-Semibold"/>
                  </a:rPr>
                  <a:t/>
                </a:r>
                <a:br>
                  <a:rPr lang="en-US" sz="1400" dirty="0" smtClean="0">
                    <a:effectLst/>
                    <a:latin typeface="Arial Narrow" pitchFamily="34" charset="0"/>
                    <a:ea typeface="Calibri"/>
                    <a:cs typeface="MyriadPro-Semibold"/>
                  </a:rPr>
                </a:br>
                <a:r>
                  <a:rPr lang="en-US" sz="1400" dirty="0" smtClean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had </a:t>
                </a:r>
                <a:r>
                  <a:rPr lang="en-US" sz="1400" dirty="0" smtClean="0">
                    <a:latin typeface="Arial Narrow" pitchFamily="34" charset="0"/>
                    <a:ea typeface="Calibri"/>
                    <a:cs typeface="MyriadPro-Semibold"/>
                  </a:rPr>
                  <a:t>a </a:t>
                </a:r>
                <a:r>
                  <a:rPr lang="en-US" sz="1400" dirty="0" smtClean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higher </a:t>
                </a:r>
                <a:r>
                  <a:rPr lang="en-US" sz="1400" dirty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chance to adopt:</a:t>
                </a:r>
                <a:endParaRPr lang="en-US" sz="2800" dirty="0">
                  <a:effectLst/>
                  <a:latin typeface="Arial Narrow" pitchFamily="34" charset="0"/>
                  <a:ea typeface="Calibri"/>
                  <a:cs typeface="Times New Roman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en-US" sz="1400" dirty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In </a:t>
                </a:r>
                <a:r>
                  <a:rPr lang="en-US" sz="1400" b="1" dirty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Ethiopia:</a:t>
                </a:r>
                <a:r>
                  <a:rPr lang="en-US" sz="1400" dirty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 </a:t>
                </a:r>
                <a:r>
                  <a:rPr lang="en-US" sz="1400" dirty="0" smtClean="0">
                    <a:effectLst/>
                    <a:latin typeface="Arial Narrow" pitchFamily="34" charset="0"/>
                    <a:ea typeface="Calibri"/>
                    <a:cs typeface="MyriadPro-Regular"/>
                  </a:rPr>
                  <a:t>Cropping system diversification(CD)  </a:t>
                </a:r>
                <a:r>
                  <a:rPr lang="en-US" sz="1400" dirty="0">
                    <a:effectLst/>
                    <a:latin typeface="Arial Narrow" pitchFamily="34" charset="0"/>
                    <a:ea typeface="Calibri"/>
                    <a:cs typeface="MyriadPro-Regular"/>
                  </a:rPr>
                  <a:t>and minimum </a:t>
                </a:r>
                <a:r>
                  <a:rPr lang="en-US" sz="1400" dirty="0" smtClean="0">
                    <a:effectLst/>
                    <a:latin typeface="Arial Narrow" pitchFamily="34" charset="0"/>
                    <a:ea typeface="Calibri"/>
                    <a:cs typeface="MyriadPro-Regular"/>
                  </a:rPr>
                  <a:t>tillage(MT)</a:t>
                </a:r>
                <a:endParaRPr lang="en-US" sz="2800" dirty="0">
                  <a:effectLst/>
                  <a:latin typeface="Arial Narrow" pitchFamily="34" charset="0"/>
                  <a:ea typeface="Calibri"/>
                  <a:cs typeface="Times New Roman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en-US" sz="1400" dirty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In </a:t>
                </a:r>
                <a:r>
                  <a:rPr lang="en-US" sz="1400" b="1" dirty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Kenya:</a:t>
                </a:r>
                <a:r>
                  <a:rPr lang="en-US" sz="1400" dirty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 </a:t>
                </a:r>
                <a:r>
                  <a:rPr lang="en-US" sz="1400" dirty="0">
                    <a:effectLst/>
                    <a:latin typeface="Arial Narrow" pitchFamily="34" charset="0"/>
                    <a:ea typeface="Calibri"/>
                    <a:cs typeface="MyriadPro-Regular"/>
                  </a:rPr>
                  <a:t>Improved </a:t>
                </a:r>
                <a:endParaRPr lang="en-US" sz="1400" dirty="0" smtClean="0">
                  <a:effectLst/>
                  <a:latin typeface="Arial Narrow" pitchFamily="34" charset="0"/>
                  <a:ea typeface="Calibri"/>
                  <a:cs typeface="MyriadPro-Regular"/>
                </a:endParaRPr>
              </a:p>
              <a:p>
                <a:pPr lvl="1">
                  <a:lnSpc>
                    <a:spcPct val="115000"/>
                  </a:lnSpc>
                </a:pPr>
                <a:r>
                  <a:rPr lang="en-US" sz="1400" dirty="0" smtClean="0">
                    <a:effectLst/>
                    <a:latin typeface="Arial Narrow" pitchFamily="34" charset="0"/>
                    <a:ea typeface="Calibri"/>
                    <a:cs typeface="MyriadPro-Regular"/>
                  </a:rPr>
                  <a:t>Varieties(IV) </a:t>
                </a:r>
                <a:r>
                  <a:rPr lang="en-US" sz="1400" dirty="0">
                    <a:effectLst/>
                    <a:latin typeface="Arial Narrow" pitchFamily="34" charset="0"/>
                    <a:ea typeface="Calibri"/>
                    <a:cs typeface="MyriadPro-Regular"/>
                  </a:rPr>
                  <a:t>and fertilizer</a:t>
                </a:r>
                <a:endParaRPr lang="en-US" sz="2800" dirty="0">
                  <a:effectLst/>
                  <a:latin typeface="Arial Narrow" pitchFamily="34" charset="0"/>
                  <a:ea typeface="Calibri"/>
                  <a:cs typeface="Times New Roman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en-US" sz="1400" dirty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In </a:t>
                </a:r>
                <a:r>
                  <a:rPr lang="en-US" sz="1400" b="1" dirty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Malawi:</a:t>
                </a:r>
                <a:r>
                  <a:rPr lang="en-US" sz="1400" dirty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 </a:t>
                </a:r>
                <a:r>
                  <a:rPr lang="en-US" sz="1400" dirty="0" smtClean="0">
                    <a:effectLst/>
                    <a:latin typeface="Arial Narrow" pitchFamily="34" charset="0"/>
                    <a:ea typeface="Calibri"/>
                    <a:cs typeface="MyriadPro-Regular"/>
                  </a:rPr>
                  <a:t>Soil and Water Conservation(SWC)</a:t>
                </a: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endParaRPr lang="en-US" sz="2800" dirty="0">
                  <a:latin typeface="Arial Narrow" pitchFamily="34" charset="0"/>
                  <a:ea typeface="Calibri"/>
                  <a:cs typeface="Times New Roman"/>
                </a:endParaRPr>
              </a:p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dirty="0" smtClean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Proximity to markets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When </a:t>
                </a:r>
                <a:r>
                  <a:rPr lang="en-US" sz="1400" dirty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close to markets farmers </a:t>
                </a:r>
                <a:r>
                  <a:rPr lang="en-US" sz="1400" dirty="0" smtClean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had </a:t>
                </a:r>
                <a:r>
                  <a:rPr lang="en-US" sz="1400" dirty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a higher chance to adopt:</a:t>
                </a:r>
                <a:endParaRPr lang="en-US" sz="2800" dirty="0">
                  <a:effectLst/>
                  <a:latin typeface="Arial Narrow" pitchFamily="34" charset="0"/>
                  <a:ea typeface="Calibri"/>
                  <a:cs typeface="Times New Roman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en-US" sz="1400" dirty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In </a:t>
                </a:r>
                <a:r>
                  <a:rPr lang="en-US" sz="1400" b="1" dirty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Ethiopia:</a:t>
                </a:r>
                <a:r>
                  <a:rPr lang="en-US" sz="1400" dirty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 </a:t>
                </a:r>
                <a:r>
                  <a:rPr lang="en-US" sz="1400" dirty="0" smtClean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CD </a:t>
                </a:r>
                <a:r>
                  <a:rPr lang="en-US" sz="1400" dirty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and manure use</a:t>
                </a:r>
                <a:endParaRPr lang="en-US" sz="2800" dirty="0">
                  <a:effectLst/>
                  <a:latin typeface="Arial Narrow" pitchFamily="34" charset="0"/>
                  <a:ea typeface="Calibri"/>
                  <a:cs typeface="Times New Roman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en-US" sz="1400" dirty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In </a:t>
                </a:r>
                <a:r>
                  <a:rPr lang="en-US" sz="1400" b="1" dirty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Malawi:</a:t>
                </a:r>
                <a:r>
                  <a:rPr lang="en-US" sz="2800" dirty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 </a:t>
                </a:r>
                <a:r>
                  <a:rPr lang="en-US" sz="1400" dirty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Improved varieties</a:t>
                </a:r>
                <a:endParaRPr lang="en-US" sz="2800" dirty="0">
                  <a:effectLst/>
                  <a:latin typeface="Arial Narrow" pitchFamily="34" charset="0"/>
                  <a:ea typeface="Calibri"/>
                  <a:cs typeface="Times New Roman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en-US" sz="1400" dirty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In </a:t>
                </a:r>
                <a:r>
                  <a:rPr lang="en-US" sz="1400" b="1" dirty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Tanzania:</a:t>
                </a:r>
                <a:r>
                  <a:rPr lang="en-US" sz="1400" dirty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 </a:t>
                </a:r>
                <a:r>
                  <a:rPr lang="en-US" sz="1400" dirty="0" smtClean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CD </a:t>
                </a:r>
                <a:r>
                  <a:rPr lang="en-US" sz="1400" dirty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and </a:t>
                </a:r>
                <a:r>
                  <a:rPr lang="en-US" sz="1400" dirty="0" smtClean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MT</a:t>
                </a:r>
              </a:p>
              <a:p>
                <a:pPr lvl="1">
                  <a:lnSpc>
                    <a:spcPct val="115000"/>
                  </a:lnSpc>
                </a:pPr>
                <a:endParaRPr lang="en-US" sz="2800" dirty="0" smtClean="0">
                  <a:effectLst/>
                  <a:latin typeface="Arial Narrow" pitchFamily="34" charset="0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</a:pPr>
                <a:endParaRPr lang="en-US" sz="1400" b="1" dirty="0" smtClean="0">
                  <a:latin typeface="Arial Narrow" pitchFamily="34" charset="0"/>
                  <a:ea typeface="Calibri"/>
                  <a:cs typeface="MyriadPro-Semibold"/>
                </a:endParaRPr>
              </a:p>
              <a:p>
                <a:pPr>
                  <a:lnSpc>
                    <a:spcPct val="115000"/>
                  </a:lnSpc>
                </a:pPr>
                <a:endParaRPr lang="en-US" sz="1400" b="1" dirty="0" smtClean="0">
                  <a:latin typeface="Arial Narrow" pitchFamily="34" charset="0"/>
                  <a:ea typeface="Calibri"/>
                  <a:cs typeface="MyriadPro-Semibold"/>
                </a:endParaRPr>
              </a:p>
              <a:p>
                <a:pPr>
                  <a:lnSpc>
                    <a:spcPct val="115000"/>
                  </a:lnSpc>
                </a:pPr>
                <a:endParaRPr lang="en-US" sz="1400" b="1" dirty="0">
                  <a:latin typeface="Arial Narrow" pitchFamily="34" charset="0"/>
                  <a:ea typeface="Calibri"/>
                  <a:cs typeface="MyriadPro-Semibold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400" b="1" dirty="0" smtClean="0">
                    <a:latin typeface="Arial Narrow" pitchFamily="34" charset="0"/>
                    <a:ea typeface="Calibri"/>
                    <a:cs typeface="MyriadPro-Semibold"/>
                  </a:rPr>
                  <a:t>Household assets &amp; extension skill</a:t>
                </a:r>
                <a:endParaRPr lang="en-US" sz="1400" b="1" dirty="0">
                  <a:latin typeface="Arial Narrow" pitchFamily="34" charset="0"/>
                  <a:ea typeface="Calibri"/>
                  <a:cs typeface="MyriadPro-Semibold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400" dirty="0" smtClean="0">
                    <a:latin typeface="Arial Narrow" pitchFamily="34" charset="0"/>
                    <a:ea typeface="Calibri"/>
                    <a:cs typeface="MyriadPro-Semibold"/>
                  </a:rPr>
                  <a:t>With </a:t>
                </a:r>
                <a:r>
                  <a:rPr lang="en-US" sz="1400" dirty="0">
                    <a:latin typeface="Arial Narrow" pitchFamily="34" charset="0"/>
                    <a:ea typeface="Calibri"/>
                    <a:cs typeface="MyriadPro-Semibold"/>
                  </a:rPr>
                  <a:t>more assets </a:t>
                </a:r>
                <a:r>
                  <a:rPr lang="en-US" sz="1400" dirty="0" smtClean="0">
                    <a:latin typeface="Arial Narrow" pitchFamily="34" charset="0"/>
                    <a:ea typeface="Calibri"/>
                    <a:cs typeface="MyriadPro-Semibold"/>
                  </a:rPr>
                  <a:t>farmers </a:t>
                </a:r>
                <a:r>
                  <a:rPr lang="en-US" sz="1400" dirty="0">
                    <a:latin typeface="Arial Narrow" pitchFamily="34" charset="0"/>
                    <a:ea typeface="Calibri"/>
                    <a:cs typeface="MyriadPro-Semibold"/>
                  </a:rPr>
                  <a:t>had a higher chance to adopt :</a:t>
                </a:r>
                <a:endParaRPr lang="en-US" sz="2800" dirty="0">
                  <a:latin typeface="Arial Narrow" pitchFamily="34" charset="0"/>
                  <a:ea typeface="Calibri"/>
                  <a:cs typeface="Times New Roman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en-US" sz="1400" dirty="0" smtClean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In </a:t>
                </a:r>
                <a:r>
                  <a:rPr lang="en-US" sz="1400" b="1" dirty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Ethiopia:</a:t>
                </a:r>
                <a:r>
                  <a:rPr lang="en-US" sz="1400" dirty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 Soil and Water Conservation</a:t>
                </a:r>
                <a:endParaRPr lang="en-US" sz="2800" dirty="0">
                  <a:effectLst/>
                  <a:latin typeface="Arial Narrow" pitchFamily="34" charset="0"/>
                  <a:ea typeface="Calibri"/>
                  <a:cs typeface="Times New Roman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en-US" sz="1400" dirty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In </a:t>
                </a:r>
                <a:r>
                  <a:rPr lang="en-US" sz="1400" b="1" dirty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Kenya </a:t>
                </a:r>
                <a:r>
                  <a:rPr lang="en-US" sz="1400" dirty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and </a:t>
                </a:r>
                <a:r>
                  <a:rPr lang="en-US" sz="1400" b="1" dirty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Tanzania</a:t>
                </a:r>
                <a:r>
                  <a:rPr lang="en-US" sz="1400" dirty="0">
                    <a:effectLst/>
                    <a:latin typeface="Arial Narrow" pitchFamily="34" charset="0"/>
                    <a:ea typeface="Calibri"/>
                    <a:cs typeface="MyriadPro-Semibold"/>
                  </a:rPr>
                  <a:t>: Manure</a:t>
                </a:r>
                <a:endParaRPr lang="en-US" sz="2800" dirty="0">
                  <a:effectLst/>
                  <a:latin typeface="Arial Narrow" pitchFamily="34" charset="0"/>
                  <a:ea typeface="Calibri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400" dirty="0" smtClean="0">
                  <a:latin typeface="Arial Narrow" pitchFamily="34" charset="0"/>
                  <a:ea typeface="Calibri"/>
                  <a:cs typeface="MyriadPro-Semibold"/>
                </a:endParaRPr>
              </a:p>
              <a:p>
                <a:r>
                  <a:rPr lang="en-US" sz="1400" dirty="0">
                    <a:latin typeface="Arial Narrow" pitchFamily="34" charset="0"/>
                    <a:ea typeface="Calibri"/>
                    <a:cs typeface="MyriadPro-Semibold"/>
                  </a:rPr>
                  <a:t>With quality of extension services farmers had a higher chance to adopt: </a:t>
                </a:r>
              </a:p>
              <a:p>
                <a:pPr marL="285750" marR="0" indent="-285750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</a:pPr>
                <a:r>
                  <a:rPr lang="en-US" sz="1400" dirty="0" smtClean="0">
                    <a:latin typeface="Arial Narrow" pitchFamily="34" charset="0"/>
                    <a:ea typeface="Calibri"/>
                    <a:cs typeface="MyriadPro-Semibold"/>
                  </a:rPr>
                  <a:t>In </a:t>
                </a:r>
                <a:r>
                  <a:rPr lang="en-US" sz="1400" b="1" dirty="0" smtClean="0">
                    <a:latin typeface="Arial Narrow" pitchFamily="34" charset="0"/>
                    <a:ea typeface="Calibri"/>
                    <a:cs typeface="MyriadPro-Semibold"/>
                  </a:rPr>
                  <a:t>Ethiopia</a:t>
                </a:r>
                <a:r>
                  <a:rPr lang="en-US" sz="1400" dirty="0" smtClean="0">
                    <a:latin typeface="Arial Narrow" pitchFamily="34" charset="0"/>
                    <a:ea typeface="Calibri"/>
                    <a:cs typeface="MyriadPro-Semibold"/>
                  </a:rPr>
                  <a:t>: CD, MT, </a:t>
                </a:r>
              </a:p>
              <a:p>
                <a:pPr marL="285750" marR="0" indent="-285750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</a:pPr>
                <a:r>
                  <a:rPr lang="en-US" sz="1400" dirty="0" smtClean="0">
                    <a:latin typeface="Arial Narrow" pitchFamily="34" charset="0"/>
                    <a:ea typeface="Calibri"/>
                    <a:cs typeface="MyriadPro-Semibold"/>
                  </a:rPr>
                  <a:t>In </a:t>
                </a:r>
                <a:r>
                  <a:rPr lang="en-US" sz="1400" b="1" dirty="0" smtClean="0">
                    <a:latin typeface="Arial Narrow" pitchFamily="34" charset="0"/>
                    <a:ea typeface="Calibri"/>
                    <a:cs typeface="MyriadPro-Semibold"/>
                  </a:rPr>
                  <a:t>Kenya</a:t>
                </a:r>
                <a:r>
                  <a:rPr lang="en-US" sz="1400" dirty="0" smtClean="0">
                    <a:latin typeface="Arial Narrow" pitchFamily="34" charset="0"/>
                    <a:ea typeface="Calibri"/>
                    <a:cs typeface="MyriadPro-Semibold"/>
                  </a:rPr>
                  <a:t>: CD and SWC </a:t>
                </a:r>
              </a:p>
              <a:p>
                <a:pPr marL="285750" marR="0" indent="-285750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</a:pPr>
                <a:r>
                  <a:rPr lang="en-US" sz="1400" dirty="0" smtClean="0">
                    <a:latin typeface="Arial Narrow" pitchFamily="34" charset="0"/>
                    <a:ea typeface="Calibri"/>
                    <a:cs typeface="MyriadPro-Semibold"/>
                  </a:rPr>
                  <a:t>In </a:t>
                </a:r>
                <a:r>
                  <a:rPr lang="en-US" sz="1400" b="1" dirty="0" smtClean="0">
                    <a:latin typeface="Arial Narrow" pitchFamily="34" charset="0"/>
                    <a:ea typeface="Calibri"/>
                    <a:cs typeface="MyriadPro-Semibold"/>
                  </a:rPr>
                  <a:t>Malawi</a:t>
                </a:r>
                <a:r>
                  <a:rPr lang="en-US" sz="1400" dirty="0" smtClean="0">
                    <a:latin typeface="Arial Narrow" pitchFamily="34" charset="0"/>
                    <a:ea typeface="Calibri"/>
                    <a:cs typeface="MyriadPro-Semibold"/>
                  </a:rPr>
                  <a:t>: MT</a:t>
                </a:r>
              </a:p>
              <a:p>
                <a:pPr marL="285750" marR="0" indent="-285750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</a:pPr>
                <a:r>
                  <a:rPr lang="en-US" sz="1400" dirty="0" smtClean="0">
                    <a:latin typeface="Arial Narrow" pitchFamily="34" charset="0"/>
                    <a:ea typeface="Calibri"/>
                    <a:cs typeface="MyriadPro-Semibold"/>
                  </a:rPr>
                  <a:t>In Tanzania: IV</a:t>
                </a:r>
                <a:endParaRPr lang="en-US" sz="1400" dirty="0">
                  <a:latin typeface="Arial Narrow" pitchFamily="34" charset="0"/>
                  <a:ea typeface="Calibri"/>
                  <a:cs typeface="MyriadPro-Semibold"/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flipH="1">
                <a:off x="3124899" y="1982517"/>
                <a:ext cx="2" cy="298270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5718496" y="1995983"/>
                <a:ext cx="0" cy="2969234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" name="Picture 9" descr="C:\Users\mkassie\AppData\Local\Microsoft\Windows\Temporary Internet Files\Content.Outlook\E49YKT61\20120920_125238 (5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38200"/>
            <a:ext cx="2438400" cy="172075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1822055" y="5867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>
                <a:latin typeface="Arial Narrow" panose="020B0606020202030204" pitchFamily="34" charset="0"/>
              </a:rPr>
              <a:t>Source</a:t>
            </a:r>
            <a:r>
              <a:rPr lang="en-US" sz="1400" dirty="0" smtClean="0">
                <a:latin typeface="Arial Narrow" panose="020B0606020202030204" pitchFamily="34" charset="0"/>
              </a:rPr>
              <a:t>: </a:t>
            </a:r>
            <a:r>
              <a:rPr lang="en-US" sz="1400" i="1" dirty="0" smtClean="0">
                <a:latin typeface="Arial Narrow" panose="020B0606020202030204" pitchFamily="34" charset="0"/>
              </a:rPr>
              <a:t>Land </a:t>
            </a:r>
            <a:r>
              <a:rPr lang="en-US" sz="1400" i="1" dirty="0">
                <a:latin typeface="Arial Narrow" panose="020B0606020202030204" pitchFamily="34" charset="0"/>
              </a:rPr>
              <a:t>use Policy (2015) 42:400-411</a:t>
            </a:r>
            <a:r>
              <a:rPr lang="en-US" sz="1400" dirty="0">
                <a:latin typeface="Arial Narrow" panose="020B0606020202030204" pitchFamily="34" charset="0"/>
              </a:rPr>
              <a:t/>
            </a:r>
            <a:br>
              <a:rPr lang="en-US" sz="1400" dirty="0">
                <a:latin typeface="Arial Narrow" panose="020B0606020202030204" pitchFamily="34" charset="0"/>
              </a:rPr>
            </a:br>
            <a:endParaRPr lang="en-U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339933"/>
                </a:solidFill>
                <a:latin typeface="Arial"/>
                <a:cs typeface="Arial"/>
              </a:rPr>
              <a:t>From Results to Lessons: </a:t>
            </a:r>
            <a:r>
              <a:rPr lang="en-US" sz="2800" b="1" i="1" dirty="0" smtClean="0">
                <a:solidFill>
                  <a:srgbClr val="339933"/>
                </a:solidFill>
                <a:latin typeface="Arial"/>
                <a:cs typeface="Arial"/>
              </a:rPr>
              <a:t>Implications</a:t>
            </a:r>
            <a:endParaRPr lang="en-US" sz="2800" b="1" i="1" dirty="0">
              <a:solidFill>
                <a:srgbClr val="339933"/>
              </a:solidFill>
              <a:latin typeface="Arial"/>
              <a:cs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914400"/>
            <a:ext cx="8534400" cy="48307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Arial"/>
                <a:cs typeface="Arial"/>
              </a:rPr>
              <a:t>For many rural households, food security depends on productivity enhancement through improved maize varieties and SIPs</a:t>
            </a:r>
          </a:p>
          <a:p>
            <a:pPr lvl="1"/>
            <a:r>
              <a:rPr lang="en-US" sz="1800" dirty="0" smtClean="0">
                <a:latin typeface="Arial"/>
                <a:cs typeface="Arial"/>
              </a:rPr>
              <a:t>For the foreseeable future: the pathway to food security will pass through smallholder </a:t>
            </a:r>
            <a:r>
              <a:rPr lang="en-US" sz="1800" i="1" dirty="0" smtClean="0">
                <a:latin typeface="Arial"/>
                <a:cs typeface="Arial"/>
              </a:rPr>
              <a:t>productivity and technology improvement on own-farms</a:t>
            </a:r>
          </a:p>
          <a:p>
            <a:r>
              <a:rPr lang="en-US" sz="1800" b="1" dirty="0" smtClean="0">
                <a:latin typeface="Arial"/>
                <a:cs typeface="Arial"/>
              </a:rPr>
              <a:t>Need to expand the analytical frontiers of gender research in agriculture</a:t>
            </a:r>
          </a:p>
          <a:p>
            <a:pPr lvl="1"/>
            <a:r>
              <a:rPr lang="en-US" sz="1800" dirty="0" smtClean="0">
                <a:latin typeface="Arial"/>
                <a:cs typeface="Arial"/>
              </a:rPr>
              <a:t>We find that latent and difficult-to-observe factors lie behind the gender food security gaps</a:t>
            </a:r>
          </a:p>
          <a:p>
            <a:r>
              <a:rPr lang="en-US" sz="1800" b="1" dirty="0" smtClean="0">
                <a:latin typeface="Arial"/>
                <a:cs typeface="Arial"/>
              </a:rPr>
              <a:t>Evidence exists for synergies in agricultural practices for SIPs</a:t>
            </a:r>
          </a:p>
          <a:p>
            <a:pPr lvl="1"/>
            <a:r>
              <a:rPr lang="en-US" sz="1800" dirty="0" smtClean="0">
                <a:latin typeface="Arial"/>
                <a:cs typeface="Arial"/>
              </a:rPr>
              <a:t>Promising win-win outcomes</a:t>
            </a:r>
          </a:p>
          <a:p>
            <a:pPr lvl="1"/>
            <a:r>
              <a:rPr lang="en-US" sz="1800" dirty="0" smtClean="0">
                <a:latin typeface="Arial"/>
                <a:cs typeface="Arial"/>
              </a:rPr>
              <a:t>But also suggesting greater role of information, extension and adaptive research</a:t>
            </a:r>
          </a:p>
          <a:p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78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339933"/>
                </a:solidFill>
              </a:rPr>
              <a:t>From Results to Lessons: </a:t>
            </a:r>
            <a:r>
              <a:rPr lang="en-US" sz="2800" b="1" i="1" dirty="0" smtClean="0">
                <a:solidFill>
                  <a:srgbClr val="339933"/>
                </a:solidFill>
              </a:rPr>
              <a:t>Implications</a:t>
            </a:r>
            <a:endParaRPr lang="en-US" sz="2800" b="1" i="1" dirty="0">
              <a:solidFill>
                <a:srgbClr val="339933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14400"/>
            <a:ext cx="8229600" cy="5181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Arial"/>
                <a:cs typeface="Arial"/>
              </a:rPr>
              <a:t>Practices that conserve natural resources (moisture, soil, nutrients) also reduce costs of production</a:t>
            </a:r>
          </a:p>
          <a:p>
            <a:pPr lvl="1"/>
            <a:r>
              <a:rPr lang="en-US" sz="1800" dirty="0" smtClean="0">
                <a:latin typeface="Arial"/>
                <a:cs typeface="Arial"/>
              </a:rPr>
              <a:t>Suggesting clear opportunities for sustainable intensification using “simple” techniques: </a:t>
            </a:r>
          </a:p>
          <a:p>
            <a:pPr lvl="2"/>
            <a:r>
              <a:rPr lang="en-US" sz="1800" dirty="0" smtClean="0">
                <a:latin typeface="Arial"/>
                <a:cs typeface="Arial"/>
              </a:rPr>
              <a:t>Such as legume intercrops, reduced frequency of tillage</a:t>
            </a:r>
          </a:p>
          <a:p>
            <a:r>
              <a:rPr lang="en-US" sz="1800" b="1" dirty="0" smtClean="0">
                <a:latin typeface="Arial"/>
                <a:cs typeface="Arial"/>
              </a:rPr>
              <a:t>Risk is a major objective (perhaps co-equal to productivity)</a:t>
            </a:r>
          </a:p>
          <a:p>
            <a:pPr lvl="1"/>
            <a:r>
              <a:rPr lang="en-US" sz="1800" dirty="0" smtClean="0">
                <a:latin typeface="Arial"/>
                <a:cs typeface="Arial"/>
              </a:rPr>
              <a:t>SIPs practices reduce downside risk</a:t>
            </a:r>
          </a:p>
          <a:p>
            <a:pPr lvl="1"/>
            <a:r>
              <a:rPr lang="en-US" sz="1800" dirty="0" smtClean="0">
                <a:latin typeface="Arial"/>
                <a:cs typeface="Arial"/>
              </a:rPr>
              <a:t>Providing extra incentives for adoption</a:t>
            </a:r>
          </a:p>
          <a:p>
            <a:pPr lvl="1"/>
            <a:r>
              <a:rPr lang="en-US" sz="1800" dirty="0" smtClean="0">
                <a:latin typeface="Arial"/>
                <a:cs typeface="Arial"/>
              </a:rPr>
              <a:t>The need for farmer </a:t>
            </a:r>
            <a:r>
              <a:rPr lang="en-US" sz="1800" b="1" dirty="0" smtClean="0">
                <a:latin typeface="Arial"/>
                <a:cs typeface="Arial"/>
              </a:rPr>
              <a:t>educatio</a:t>
            </a:r>
            <a:r>
              <a:rPr lang="en-US" sz="1800" dirty="0" smtClean="0">
                <a:latin typeface="Arial"/>
                <a:cs typeface="Arial"/>
              </a:rPr>
              <a:t>n on these risk reduction benefits</a:t>
            </a:r>
          </a:p>
          <a:p>
            <a:r>
              <a:rPr lang="en-US" sz="1800" b="1" dirty="0" smtClean="0">
                <a:latin typeface="Arial"/>
                <a:cs typeface="Arial"/>
              </a:rPr>
              <a:t>Three classes of variables </a:t>
            </a:r>
            <a:r>
              <a:rPr lang="en-US" sz="1800" b="1" i="1" dirty="0" smtClean="0">
                <a:latin typeface="Arial"/>
                <a:cs typeface="Arial"/>
              </a:rPr>
              <a:t>remain</a:t>
            </a:r>
            <a:r>
              <a:rPr lang="en-US" sz="1800" b="1" dirty="0" smtClean="0">
                <a:latin typeface="Arial"/>
                <a:cs typeface="Arial"/>
              </a:rPr>
              <a:t> critical for SIPs adoption</a:t>
            </a:r>
          </a:p>
          <a:p>
            <a:pPr lvl="1"/>
            <a:r>
              <a:rPr lang="en-US" sz="1800" i="1" dirty="0" smtClean="0">
                <a:latin typeface="Arial"/>
                <a:cs typeface="Arial"/>
              </a:rPr>
              <a:t>Social capital </a:t>
            </a:r>
            <a:r>
              <a:rPr lang="en-US" sz="1800" dirty="0" smtClean="0">
                <a:latin typeface="Arial"/>
                <a:cs typeface="Arial"/>
              </a:rPr>
              <a:t>and networks (evidenced by group membership)</a:t>
            </a:r>
          </a:p>
          <a:p>
            <a:pPr lvl="1"/>
            <a:r>
              <a:rPr lang="en-US" sz="1800" i="1" dirty="0" smtClean="0">
                <a:latin typeface="Arial"/>
                <a:cs typeface="Arial"/>
              </a:rPr>
              <a:t>Public goods </a:t>
            </a:r>
            <a:r>
              <a:rPr lang="en-US" sz="1800" dirty="0" smtClean="0">
                <a:latin typeface="Arial"/>
                <a:cs typeface="Arial"/>
              </a:rPr>
              <a:t>in the form of infrastructure and extension </a:t>
            </a:r>
          </a:p>
          <a:p>
            <a:pPr lvl="1"/>
            <a:r>
              <a:rPr lang="en-US" sz="1800" i="1" dirty="0" smtClean="0">
                <a:latin typeface="Arial"/>
                <a:cs typeface="Arial"/>
              </a:rPr>
              <a:t>Private asset </a:t>
            </a:r>
            <a:r>
              <a:rPr lang="en-US" sz="1800" dirty="0" smtClean="0">
                <a:latin typeface="Arial"/>
                <a:cs typeface="Arial"/>
              </a:rPr>
              <a:t>endowments (land, equipment, livestock)</a:t>
            </a:r>
          </a:p>
          <a:p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114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304800" y="3962400"/>
            <a:ext cx="8382000" cy="1371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7432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80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6096000" y="990600"/>
            <a:ext cx="2667000" cy="2590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7432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80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895600" y="990600"/>
            <a:ext cx="2971800" cy="2590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7432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80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304800" y="990600"/>
            <a:ext cx="2286000" cy="2590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7432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80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38200" y="990601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7432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r>
              <a:rPr lang="en-AU" sz="1800" b="0" dirty="0" smtClean="0">
                <a:effectLst/>
                <a:latin typeface="Arial"/>
                <a:cs typeface="Arial"/>
              </a:rPr>
              <a:t>Build </a:t>
            </a:r>
            <a:r>
              <a:rPr lang="en-AU" sz="1800" b="1" dirty="0" smtClean="0">
                <a:effectLst/>
                <a:latin typeface="Arial"/>
                <a:cs typeface="Arial"/>
              </a:rPr>
              <a:t>gender disaggregated data </a:t>
            </a:r>
            <a:r>
              <a:rPr lang="en-AU" sz="1800" b="0" dirty="0" smtClean="0">
                <a:effectLst/>
                <a:latin typeface="Arial"/>
                <a:cs typeface="Arial"/>
              </a:rPr>
              <a:t>to deepen understanding  of  </a:t>
            </a:r>
            <a:r>
              <a:rPr lang="en-AU" sz="1800" dirty="0">
                <a:effectLst/>
                <a:latin typeface="Arial"/>
                <a:cs typeface="Arial"/>
              </a:rPr>
              <a:t>technology adoption </a:t>
            </a:r>
            <a:r>
              <a:rPr lang="en-AU" sz="1800" dirty="0" smtClean="0">
                <a:effectLst/>
                <a:latin typeface="Arial"/>
                <a:cs typeface="Arial"/>
              </a:rPr>
              <a:t>process</a:t>
            </a:r>
            <a:endParaRPr lang="en-US" sz="180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657600" y="1143000"/>
            <a:ext cx="2209800" cy="206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7432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n-NZ" sz="1800" b="1" dirty="0" smtClean="0">
                <a:effectLst/>
                <a:latin typeface="Arial"/>
                <a:cs typeface="Arial"/>
              </a:rPr>
              <a:t>Understand </a:t>
            </a:r>
            <a:r>
              <a:rPr lang="en-NZ" sz="1800" b="1" dirty="0">
                <a:effectLst/>
                <a:latin typeface="Arial"/>
                <a:cs typeface="Arial"/>
              </a:rPr>
              <a:t>farmers’ livelihood </a:t>
            </a:r>
            <a:r>
              <a:rPr lang="en-NZ" sz="1800" b="1" dirty="0" smtClean="0">
                <a:effectLst/>
                <a:latin typeface="Arial"/>
                <a:cs typeface="Arial"/>
              </a:rPr>
              <a:t>in relation to SAI investments and their impacts </a:t>
            </a:r>
            <a:r>
              <a:rPr lang="en-NZ" sz="1800" dirty="0" smtClean="0">
                <a:effectLst/>
                <a:latin typeface="Arial"/>
                <a:cs typeface="Arial"/>
              </a:rPr>
              <a:t>on</a:t>
            </a:r>
            <a:r>
              <a:rPr lang="en-NZ" sz="1800" b="1" dirty="0" smtClean="0">
                <a:effectLst/>
                <a:latin typeface="Arial"/>
                <a:cs typeface="Arial"/>
              </a:rPr>
              <a:t> </a:t>
            </a:r>
            <a:r>
              <a:rPr lang="en-NZ" sz="1800" dirty="0" smtClean="0">
                <a:effectLst/>
                <a:latin typeface="Arial"/>
                <a:cs typeface="Arial"/>
              </a:rPr>
              <a:t>adaptation </a:t>
            </a:r>
            <a:r>
              <a:rPr lang="en-NZ" sz="1800" dirty="0">
                <a:effectLst/>
                <a:latin typeface="Arial"/>
                <a:cs typeface="Arial"/>
              </a:rPr>
              <a:t>to climate variability and </a:t>
            </a:r>
            <a:r>
              <a:rPr lang="en-NZ" sz="1800" dirty="0" smtClean="0">
                <a:effectLst/>
                <a:latin typeface="Arial"/>
                <a:cs typeface="Arial"/>
              </a:rPr>
              <a:t>change</a:t>
            </a:r>
            <a:endParaRPr lang="en-US" sz="1800" dirty="0">
              <a:effectLst/>
              <a:latin typeface="Arial"/>
              <a:cs typeface="Arial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010401" y="914400"/>
            <a:ext cx="1523999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7432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r>
              <a:rPr lang="en-AU" sz="1800" b="1" dirty="0" smtClean="0">
                <a:effectLst/>
                <a:latin typeface="Arial"/>
                <a:cs typeface="Arial"/>
              </a:rPr>
              <a:t>Study the impacts </a:t>
            </a:r>
            <a:br>
              <a:rPr lang="en-AU" sz="1800" b="1" dirty="0" smtClean="0">
                <a:effectLst/>
                <a:latin typeface="Arial"/>
                <a:cs typeface="Arial"/>
              </a:rPr>
            </a:br>
            <a:r>
              <a:rPr lang="en-AU" sz="1800" b="1" dirty="0" smtClean="0">
                <a:effectLst/>
                <a:latin typeface="Arial"/>
                <a:cs typeface="Arial"/>
              </a:rPr>
              <a:t>of </a:t>
            </a:r>
            <a:r>
              <a:rPr lang="en-AU" sz="1800" b="1" dirty="0">
                <a:effectLst/>
                <a:latin typeface="Arial"/>
                <a:cs typeface="Arial"/>
              </a:rPr>
              <a:t>adoption </a:t>
            </a:r>
            <a:r>
              <a:rPr lang="en-AU" sz="1800" dirty="0" smtClean="0">
                <a:effectLst/>
                <a:latin typeface="Arial"/>
                <a:cs typeface="Arial"/>
              </a:rPr>
              <a:t>on different </a:t>
            </a:r>
            <a:r>
              <a:rPr lang="en-AU" sz="1800" dirty="0">
                <a:effectLst/>
                <a:latin typeface="Arial"/>
                <a:cs typeface="Arial"/>
              </a:rPr>
              <a:t>groups of rural households</a:t>
            </a:r>
            <a:endParaRPr lang="en-US" sz="18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95400" y="4267200"/>
            <a:ext cx="701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7432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AU" sz="1800" b="1" dirty="0" smtClean="0">
                <a:effectLst/>
                <a:latin typeface="Arial"/>
                <a:cs typeface="Arial"/>
              </a:rPr>
              <a:t>Enhance </a:t>
            </a:r>
            <a:r>
              <a:rPr lang="en-AU" sz="1800" b="1" dirty="0">
                <a:effectLst/>
                <a:latin typeface="Arial"/>
                <a:cs typeface="Arial"/>
              </a:rPr>
              <a:t>the </a:t>
            </a:r>
            <a:r>
              <a:rPr lang="en-AU" sz="1800" b="1" dirty="0" smtClean="0">
                <a:effectLst/>
                <a:latin typeface="Arial"/>
                <a:cs typeface="Arial"/>
              </a:rPr>
              <a:t>capacity </a:t>
            </a:r>
            <a:r>
              <a:rPr lang="en-AU" sz="1800" b="1" dirty="0">
                <a:effectLst/>
                <a:latin typeface="Arial"/>
                <a:cs typeface="Arial"/>
              </a:rPr>
              <a:t>for gender-sensitive</a:t>
            </a:r>
            <a:r>
              <a:rPr lang="en-AU" sz="1800" dirty="0">
                <a:effectLst/>
                <a:latin typeface="Arial"/>
                <a:cs typeface="Arial"/>
              </a:rPr>
              <a:t> agricultural technology policy </a:t>
            </a:r>
            <a:r>
              <a:rPr lang="en-AU" sz="1800" b="0" dirty="0">
                <a:effectLst/>
                <a:latin typeface="Arial"/>
                <a:cs typeface="Arial"/>
              </a:rPr>
              <a:t>research and </a:t>
            </a:r>
            <a:r>
              <a:rPr lang="en-AU" sz="1800" b="1" dirty="0">
                <a:effectLst/>
                <a:latin typeface="Arial"/>
                <a:cs typeface="Arial"/>
              </a:rPr>
              <a:t>communication of policy recommendations</a:t>
            </a:r>
            <a:r>
              <a:rPr lang="en-AU" sz="1800" dirty="0">
                <a:effectLst/>
                <a:latin typeface="Arial"/>
                <a:cs typeface="Arial"/>
              </a:rPr>
              <a:t> to facilitate </a:t>
            </a:r>
            <a:r>
              <a:rPr lang="en-AU" sz="1800" dirty="0" smtClean="0">
                <a:effectLst/>
                <a:latin typeface="Arial"/>
                <a:cs typeface="Arial"/>
              </a:rPr>
              <a:t>adoption </a:t>
            </a:r>
            <a:r>
              <a:rPr lang="en-AU" sz="1800" dirty="0">
                <a:effectLst/>
                <a:latin typeface="Arial"/>
                <a:cs typeface="Arial"/>
              </a:rPr>
              <a:t>of maize system innovations </a:t>
            </a:r>
            <a:endParaRPr lang="en-AU" sz="1800" dirty="0" smtClean="0">
              <a:effectLst/>
              <a:latin typeface="Arial"/>
              <a:cs typeface="Arial"/>
            </a:endParaRPr>
          </a:p>
          <a:p>
            <a:pPr algn="ctr" rtl="0">
              <a:defRPr sz="1000"/>
            </a:pPr>
            <a:endParaRPr lang="en-US" sz="18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" y="323776"/>
            <a:ext cx="8458200" cy="81922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339933"/>
                </a:solidFill>
                <a:latin typeface="Arial Bold"/>
                <a:cs typeface="Arial Bold"/>
              </a:rPr>
              <a:t>Four Objectives of the AP Project </a:t>
            </a:r>
            <a:endParaRPr lang="en-US" sz="2800" b="1" dirty="0">
              <a:solidFill>
                <a:srgbClr val="339933"/>
              </a:solidFill>
              <a:latin typeface="Arial Bold"/>
              <a:cs typeface="Arial Bol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133600"/>
            <a:ext cx="685800" cy="419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133600"/>
            <a:ext cx="685800" cy="419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71575" y="3571875"/>
            <a:ext cx="819150" cy="419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143375" y="3571875"/>
            <a:ext cx="819150" cy="419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115175" y="3571875"/>
            <a:ext cx="819150" cy="4191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8600" y="762000"/>
            <a:ext cx="83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339933"/>
                </a:solidFill>
                <a:latin typeface="Arial Bold"/>
                <a:cs typeface="Arial Bold"/>
              </a:rPr>
              <a:t>1</a:t>
            </a:r>
            <a:endParaRPr lang="en-US" sz="8800" dirty="0"/>
          </a:p>
        </p:txBody>
      </p:sp>
      <p:sp>
        <p:nvSpPr>
          <p:cNvPr id="19" name="TextBox 18"/>
          <p:cNvSpPr txBox="1"/>
          <p:nvPr/>
        </p:nvSpPr>
        <p:spPr>
          <a:xfrm>
            <a:off x="2895600" y="838200"/>
            <a:ext cx="83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339933"/>
                </a:solidFill>
                <a:latin typeface="Arial Bold"/>
                <a:cs typeface="Arial Bold"/>
              </a:rPr>
              <a:t>2</a:t>
            </a:r>
            <a:endParaRPr lang="en-US" sz="8800" dirty="0"/>
          </a:p>
        </p:txBody>
      </p:sp>
      <p:sp>
        <p:nvSpPr>
          <p:cNvPr id="20" name="TextBox 19"/>
          <p:cNvSpPr txBox="1"/>
          <p:nvPr/>
        </p:nvSpPr>
        <p:spPr>
          <a:xfrm>
            <a:off x="6248400" y="762000"/>
            <a:ext cx="83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339933"/>
                </a:solidFill>
                <a:latin typeface="Arial Bold"/>
                <a:cs typeface="Arial Bold"/>
              </a:rPr>
              <a:t>3</a:t>
            </a:r>
            <a:endParaRPr lang="en-US" sz="88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3887450"/>
            <a:ext cx="83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339933"/>
                </a:solidFill>
                <a:latin typeface="Arial Bold"/>
                <a:cs typeface="Arial Bold"/>
              </a:rPr>
              <a:t>4</a:t>
            </a:r>
            <a:endParaRPr lang="en-US" sz="8800" dirty="0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3335000" y="304800"/>
            <a:ext cx="2738439" cy="2328863"/>
          </a:xfrm>
          <a:prstGeom prst="rect">
            <a:avLst/>
          </a:prstGeom>
          <a:solidFill>
            <a:srgbClr val="EBF1D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7432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800" b="1" i="0" u="none" strike="noStrike" baseline="0" dirty="0">
                <a:solidFill>
                  <a:srgbClr val="008000"/>
                </a:solidFill>
                <a:latin typeface="Arial"/>
                <a:cs typeface="Arial"/>
              </a:rPr>
              <a:t>Objective 3</a:t>
            </a:r>
          </a:p>
          <a:p>
            <a:pPr algn="ctr" rtl="0">
              <a:defRPr sz="1000"/>
            </a:pPr>
            <a:endParaRPr lang="en-AU" sz="1800" b="1" dirty="0" smtClean="0">
              <a:effectLst/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AU" sz="1800" b="1" dirty="0" smtClean="0">
                <a:effectLst/>
                <a:latin typeface="Arial"/>
                <a:cs typeface="Arial"/>
              </a:rPr>
              <a:t>Study the impacts </a:t>
            </a:r>
            <a:br>
              <a:rPr lang="en-AU" sz="1800" b="1" dirty="0" smtClean="0">
                <a:effectLst/>
                <a:latin typeface="Arial"/>
                <a:cs typeface="Arial"/>
              </a:rPr>
            </a:br>
            <a:r>
              <a:rPr lang="en-AU" sz="1800" b="1" dirty="0" smtClean="0">
                <a:effectLst/>
                <a:latin typeface="Arial"/>
                <a:cs typeface="Arial"/>
              </a:rPr>
              <a:t>of </a:t>
            </a:r>
            <a:r>
              <a:rPr lang="en-AU" sz="1800" b="1" dirty="0">
                <a:effectLst/>
                <a:latin typeface="Arial"/>
                <a:cs typeface="Arial"/>
              </a:rPr>
              <a:t>adoption </a:t>
            </a:r>
            <a:r>
              <a:rPr lang="en-AU" sz="1800" dirty="0" smtClean="0">
                <a:effectLst/>
                <a:latin typeface="Arial"/>
                <a:cs typeface="Arial"/>
              </a:rPr>
              <a:t>on </a:t>
            </a:r>
            <a:br>
              <a:rPr lang="en-AU" sz="1800" dirty="0" smtClean="0">
                <a:effectLst/>
                <a:latin typeface="Arial"/>
                <a:cs typeface="Arial"/>
              </a:rPr>
            </a:br>
            <a:r>
              <a:rPr lang="en-AU" sz="1800" dirty="0" smtClean="0">
                <a:effectLst/>
                <a:latin typeface="Arial"/>
                <a:cs typeface="Arial"/>
              </a:rPr>
              <a:t>different </a:t>
            </a:r>
            <a:r>
              <a:rPr lang="en-AU" sz="1800" dirty="0">
                <a:effectLst/>
                <a:latin typeface="Arial"/>
                <a:cs typeface="Arial"/>
              </a:rPr>
              <a:t>groups of rural households</a:t>
            </a:r>
            <a:endParaRPr lang="en-US" sz="18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79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339933"/>
                </a:solidFill>
              </a:rPr>
              <a:t>Next steps </a:t>
            </a:r>
            <a:endParaRPr lang="en-US" sz="2800" b="1" i="1" dirty="0">
              <a:solidFill>
                <a:srgbClr val="339933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14400"/>
            <a:ext cx="8229600" cy="5181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rial "/>
                <a:cs typeface="Arial" panose="020B0604020202020204" pitchFamily="34" charset="0"/>
              </a:rPr>
              <a:t>Validate research products</a:t>
            </a:r>
          </a:p>
          <a:p>
            <a:r>
              <a:rPr lang="en-US" sz="2400" dirty="0" smtClean="0">
                <a:latin typeface="Arial "/>
                <a:cs typeface="Arial" panose="020B0604020202020204" pitchFamily="34" charset="0"/>
              </a:rPr>
              <a:t>Undertake various research issues </a:t>
            </a:r>
          </a:p>
          <a:p>
            <a:pPr lvl="1"/>
            <a:r>
              <a:rPr lang="en-US" sz="2400" dirty="0" smtClean="0">
                <a:latin typeface="Arial "/>
                <a:cs typeface="Arial" panose="020B0604020202020204" pitchFamily="34" charset="0"/>
              </a:rPr>
              <a:t>Gender technology and productivity gaps and causes of these gaps</a:t>
            </a:r>
          </a:p>
          <a:p>
            <a:pPr lvl="1"/>
            <a:r>
              <a:rPr lang="en-US" sz="2400" dirty="0" smtClean="0">
                <a:latin typeface="Arial "/>
                <a:cs typeface="Arial" panose="020B0604020202020204" pitchFamily="34" charset="0"/>
              </a:rPr>
              <a:t>Household bio-economic modelling</a:t>
            </a:r>
          </a:p>
          <a:p>
            <a:pPr lvl="1"/>
            <a:r>
              <a:rPr lang="en-US" sz="2400" dirty="0" smtClean="0">
                <a:latin typeface="Arial "/>
                <a:cs typeface="Arial" panose="020B0604020202020204" pitchFamily="34" charset="0"/>
              </a:rPr>
              <a:t>SIPs and Risk analysis, </a:t>
            </a:r>
          </a:p>
          <a:p>
            <a:pPr lvl="1"/>
            <a:r>
              <a:rPr lang="en-US" sz="2400" dirty="0" smtClean="0">
                <a:latin typeface="Arial "/>
                <a:cs typeface="Arial" panose="020B0604020202020204" pitchFamily="34" charset="0"/>
              </a:rPr>
              <a:t>Livelihood diversification</a:t>
            </a:r>
          </a:p>
          <a:p>
            <a:pPr lvl="1"/>
            <a:r>
              <a:rPr lang="en-US" sz="2400" dirty="0" smtClean="0">
                <a:latin typeface="Arial "/>
                <a:cs typeface="Arial" panose="020B0604020202020204" pitchFamily="34" charset="0"/>
              </a:rPr>
              <a:t>Developing Women empowerment index,  </a:t>
            </a:r>
            <a:r>
              <a:rPr lang="en-US" sz="2400" dirty="0" err="1" smtClean="0">
                <a:latin typeface="Arial "/>
                <a:cs typeface="Arial" panose="020B0604020202020204" pitchFamily="34" charset="0"/>
              </a:rPr>
              <a:t>etc</a:t>
            </a:r>
            <a:endParaRPr lang="en-US" sz="2400" dirty="0" smtClean="0">
              <a:latin typeface="Arial 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 "/>
                <a:cs typeface="Arial" panose="020B0604020202020204" pitchFamily="34" charset="0"/>
              </a:rPr>
              <a:t>Taking research products to policy makers, farmers, researchers, development partners, etc.,</a:t>
            </a:r>
          </a:p>
          <a:p>
            <a:endParaRPr lang="en-US" sz="2400" dirty="0">
              <a:latin typeface="Arial 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26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339933"/>
                </a:solidFill>
              </a:rPr>
              <a:t>Thanks</a:t>
            </a:r>
            <a:endParaRPr lang="en-US" sz="2800" b="1" i="1" dirty="0">
              <a:solidFill>
                <a:srgbClr val="339933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14400"/>
            <a:ext cx="8229600" cy="5181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rial "/>
                <a:cs typeface="Arial" panose="020B0604020202020204" pitchFamily="34" charset="0"/>
              </a:rPr>
              <a:t>Farmers</a:t>
            </a:r>
          </a:p>
          <a:p>
            <a:r>
              <a:rPr lang="en-US" sz="2400" dirty="0" smtClean="0">
                <a:latin typeface="Arial "/>
                <a:cs typeface="Arial" panose="020B0604020202020204" pitchFamily="34" charset="0"/>
              </a:rPr>
              <a:t>SIMLESA</a:t>
            </a:r>
          </a:p>
          <a:p>
            <a:r>
              <a:rPr lang="en-US" sz="2400" dirty="0" smtClean="0">
                <a:latin typeface="Arial "/>
                <a:cs typeface="Arial" panose="020B0604020202020204" pitchFamily="34" charset="0"/>
              </a:rPr>
              <a:t>AIFRC</a:t>
            </a:r>
          </a:p>
          <a:p>
            <a:r>
              <a:rPr lang="en-US" sz="2400" dirty="0" smtClean="0">
                <a:latin typeface="Arial "/>
                <a:cs typeface="Arial" panose="020B0604020202020204" pitchFamily="34" charset="0"/>
              </a:rPr>
              <a:t>ACIAR</a:t>
            </a:r>
          </a:p>
          <a:p>
            <a:r>
              <a:rPr lang="en-US" sz="2400" dirty="0" smtClean="0">
                <a:latin typeface="Arial "/>
                <a:cs typeface="Arial" panose="020B0604020202020204" pitchFamily="34" charset="0"/>
              </a:rPr>
              <a:t>Extension officer</a:t>
            </a:r>
          </a:p>
          <a:p>
            <a:r>
              <a:rPr lang="en-US" sz="2400" dirty="0" smtClean="0">
                <a:latin typeface="Arial "/>
                <a:cs typeface="Arial" panose="020B0604020202020204" pitchFamily="34" charset="0"/>
              </a:rPr>
              <a:t>Partners </a:t>
            </a:r>
            <a:endParaRPr lang="en-US" sz="2400" dirty="0">
              <a:latin typeface="Arial 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11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3352800"/>
            <a:ext cx="77724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339933"/>
                </a:solidFill>
                <a:latin typeface="Arial"/>
                <a:cs typeface="Arial"/>
              </a:rPr>
              <a:t>Thank you</a:t>
            </a:r>
            <a:endParaRPr lang="en-US" sz="4000" b="1" dirty="0">
              <a:solidFill>
                <a:srgbClr val="339933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371600" y="4191000"/>
            <a:ext cx="6400800" cy="68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Arial"/>
                <a:cs typeface="Arial"/>
                <a:hlinkClick r:id="rId3"/>
              </a:rPr>
              <a:t>m.kassie@cgiar.org</a:t>
            </a:r>
            <a:r>
              <a:rPr lang="en-US" dirty="0" smtClean="0"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 descr="cid:A04A1A0B-96A2-4629-AAA9-C0D46251D015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62000"/>
            <a:ext cx="2710118" cy="2609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62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27038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w-KE" sz="2800" b="1" dirty="0">
                <a:solidFill>
                  <a:srgbClr val="339933"/>
                </a:solidFill>
              </a:rPr>
              <a:t>Adoption of Mechanization</a:t>
            </a:r>
            <a:r>
              <a:rPr lang="en-US" sz="2800" b="1" dirty="0">
                <a:solidFill>
                  <a:srgbClr val="339933"/>
                </a:solidFill>
              </a:rPr>
              <a:t> </a:t>
            </a:r>
            <a:endParaRPr lang="en-US" sz="2800" b="1" i="1" dirty="0">
              <a:solidFill>
                <a:srgbClr val="339933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14400"/>
            <a:ext cx="8229600" cy="5181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	Mechanization by agricultural </a:t>
            </a: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activity (%</a:t>
            </a:r>
            <a:r>
              <a:rPr lang="en-US" sz="24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hhld</a:t>
            </a: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en-US" sz="24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682739"/>
              </p:ext>
            </p:extLst>
          </p:nvPr>
        </p:nvGraphicFramePr>
        <p:xfrm>
          <a:off x="977900" y="1941195"/>
          <a:ext cx="5880100" cy="1003935"/>
        </p:xfrm>
        <a:graphic>
          <a:graphicData uri="http://schemas.openxmlformats.org/drawingml/2006/table">
            <a:tbl>
              <a:tblPr/>
              <a:tblGrid>
                <a:gridCol w="2237167"/>
                <a:gridCol w="926600"/>
                <a:gridCol w="1078917"/>
                <a:gridCol w="723016"/>
                <a:gridCol w="914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Kenya (N=513)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Tanzania (N=541)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Ethiopia (N=2258)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Malawi</a:t>
                      </a:r>
                    </a:p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N=732)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Land prepration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Harvesting/threshing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5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1295400"/>
            <a:ext cx="5611091" cy="51054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buFont typeface="+mj-lt"/>
              <a:buAutoNum type="arabicPeriod"/>
            </a:pPr>
            <a:r>
              <a:rPr lang="en-US" sz="1800" dirty="0" smtClean="0">
                <a:latin typeface="Arial"/>
                <a:cs typeface="Arial"/>
              </a:rPr>
              <a:t>Reliance on </a:t>
            </a:r>
            <a:r>
              <a:rPr lang="en-US" sz="1800" b="1" dirty="0">
                <a:latin typeface="Arial"/>
                <a:cs typeface="Arial"/>
              </a:rPr>
              <a:t>g</a:t>
            </a:r>
            <a:r>
              <a:rPr lang="en-US" sz="1800" b="1" dirty="0" smtClean="0">
                <a:latin typeface="Arial"/>
                <a:cs typeface="Arial"/>
              </a:rPr>
              <a:t>ender disaggregated </a:t>
            </a:r>
            <a:r>
              <a:rPr lang="en-US" sz="1800" dirty="0" smtClean="0">
                <a:latin typeface="Arial"/>
                <a:cs typeface="Arial"/>
              </a:rPr>
              <a:t>panel datasets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1800" dirty="0" smtClean="0">
                <a:latin typeface="Arial"/>
                <a:cs typeface="Arial"/>
              </a:rPr>
              <a:t>Focus on explaining </a:t>
            </a:r>
            <a:r>
              <a:rPr lang="en-US" sz="1800" b="1" dirty="0" smtClean="0">
                <a:latin typeface="Arial"/>
                <a:cs typeface="Arial"/>
              </a:rPr>
              <a:t>“gender gaps”</a:t>
            </a:r>
          </a:p>
          <a:p>
            <a:pPr marL="971550" lvl="1" indent="-457200"/>
            <a:r>
              <a:rPr lang="en-US" sz="1800" dirty="0" smtClean="0">
                <a:latin typeface="Arial"/>
                <a:cs typeface="Arial"/>
              </a:rPr>
              <a:t>Technology gap</a:t>
            </a:r>
          </a:p>
          <a:p>
            <a:pPr marL="971550" lvl="1" indent="-457200"/>
            <a:r>
              <a:rPr lang="en-US" sz="1800" dirty="0" smtClean="0">
                <a:latin typeface="Arial"/>
                <a:cs typeface="Arial"/>
              </a:rPr>
              <a:t>Productivity gap</a:t>
            </a:r>
          </a:p>
          <a:p>
            <a:pPr marL="971550" lvl="1" indent="-457200"/>
            <a:r>
              <a:rPr lang="en-US" sz="1800" dirty="0" smtClean="0">
                <a:latin typeface="Arial"/>
                <a:cs typeface="Arial"/>
              </a:rPr>
              <a:t>Food security gap</a:t>
            </a:r>
          </a:p>
          <a:p>
            <a:pPr marL="971550" lvl="1" indent="-457200"/>
            <a:r>
              <a:rPr lang="en-US" sz="1800" dirty="0" smtClean="0">
                <a:latin typeface="Arial"/>
                <a:cs typeface="Arial"/>
              </a:rPr>
              <a:t>Income gap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1800" dirty="0" smtClean="0">
                <a:latin typeface="Arial"/>
                <a:cs typeface="Arial"/>
              </a:rPr>
              <a:t>Development of a </a:t>
            </a:r>
            <a:r>
              <a:rPr lang="en-US" sz="1800" b="1" dirty="0" smtClean="0">
                <a:latin typeface="Arial"/>
                <a:cs typeface="Arial"/>
              </a:rPr>
              <a:t>women empowerment indicator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1800" dirty="0" smtClean="0">
                <a:latin typeface="Arial"/>
                <a:cs typeface="Arial"/>
              </a:rPr>
              <a:t>Analysis of downside </a:t>
            </a:r>
            <a:r>
              <a:rPr lang="en-US" sz="1800" b="1" dirty="0" smtClean="0">
                <a:latin typeface="Arial"/>
                <a:cs typeface="Arial"/>
              </a:rPr>
              <a:t>risk and technology adoption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1800" dirty="0" smtClean="0">
                <a:latin typeface="Arial"/>
                <a:cs typeface="Arial"/>
              </a:rPr>
              <a:t>Analysis</a:t>
            </a:r>
            <a:r>
              <a:rPr lang="en-US" sz="1800" b="1" dirty="0" smtClean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of</a:t>
            </a:r>
            <a:r>
              <a:rPr lang="en-US" sz="1800" b="1" dirty="0" smtClean="0">
                <a:latin typeface="Arial"/>
                <a:cs typeface="Arial"/>
              </a:rPr>
              <a:t> synergies of joint adoption </a:t>
            </a:r>
            <a:r>
              <a:rPr lang="en-US" sz="1800" dirty="0" smtClean="0">
                <a:latin typeface="Arial"/>
                <a:cs typeface="Arial"/>
              </a:rPr>
              <a:t>of technologies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457200"/>
            <a:ext cx="8229600" cy="6096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(Five) unique </a:t>
            </a:r>
            <a:r>
              <a:rPr lang="en-US" sz="28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b="1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eatures of the AP Project  </a:t>
            </a:r>
            <a:endParaRPr lang="en-US" sz="2800" b="1" dirty="0">
              <a:solidFill>
                <a:srgbClr val="33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7" descr="C:\Users\mkassie\AppData\Local\Microsoft\Windows\Temporary Internet Files\Content.Outlook\E82YX1U6\menale simelsa district names 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294" y="1371600"/>
            <a:ext cx="2563906" cy="39624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76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228600" y="747415"/>
            <a:ext cx="6118830" cy="518743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latin typeface="Arial"/>
                <a:cs typeface="Arial"/>
              </a:rPr>
              <a:t>Major </a:t>
            </a:r>
            <a:r>
              <a:rPr lang="en-US" sz="1800" b="1" dirty="0" smtClean="0">
                <a:latin typeface="Arial"/>
                <a:cs typeface="Arial"/>
              </a:rPr>
              <a:t>datasets</a:t>
            </a:r>
            <a:r>
              <a:rPr lang="en-US" sz="1800" dirty="0" smtClean="0">
                <a:latin typeface="Arial"/>
                <a:cs typeface="Arial"/>
              </a:rPr>
              <a:t> collection completed: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Arial"/>
                <a:cs typeface="Arial"/>
              </a:rPr>
              <a:t>Gender disaggregated , 4,842 individuals (2, </a:t>
            </a:r>
            <a:r>
              <a:rPr lang="en-US" sz="1800" dirty="0" smtClean="0">
                <a:latin typeface="Arial"/>
                <a:cs typeface="Arial"/>
              </a:rPr>
              <a:t>469 </a:t>
            </a:r>
            <a:r>
              <a:rPr lang="en-US" sz="1800" dirty="0" smtClean="0">
                <a:latin typeface="Arial"/>
                <a:cs typeface="Arial"/>
              </a:rPr>
              <a:t>men and 2, </a:t>
            </a:r>
            <a:r>
              <a:rPr lang="en-US" sz="1800" dirty="0" smtClean="0">
                <a:latin typeface="Arial"/>
                <a:cs typeface="Arial"/>
              </a:rPr>
              <a:t>600 </a:t>
            </a:r>
            <a:r>
              <a:rPr lang="en-US" sz="1800" dirty="0" smtClean="0">
                <a:latin typeface="Arial"/>
                <a:cs typeface="Arial"/>
              </a:rPr>
              <a:t>women) collected in 2013 and entered</a:t>
            </a:r>
          </a:p>
          <a:p>
            <a:pPr lvl="1">
              <a:spcBef>
                <a:spcPts val="0"/>
              </a:spcBef>
            </a:pPr>
            <a:endParaRPr lang="en-US" sz="1400" dirty="0" smtClean="0">
              <a:latin typeface="Arial"/>
              <a:cs typeface="Arial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latin typeface="Arial"/>
                <a:cs typeface="Arial"/>
              </a:rPr>
              <a:t>Gender based </a:t>
            </a:r>
            <a:r>
              <a:rPr lang="en-US" sz="1800" b="1" dirty="0" smtClean="0">
                <a:latin typeface="Arial"/>
                <a:cs typeface="Arial"/>
              </a:rPr>
              <a:t>risk &amp; time preferences experiments </a:t>
            </a:r>
            <a:r>
              <a:rPr lang="en-US" sz="1800" dirty="0" smtClean="0">
                <a:latin typeface="Arial"/>
                <a:cs typeface="Arial"/>
              </a:rPr>
              <a:t>carried out in Ethiopia, Kenya, Malawi and Tanzania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1400" dirty="0" smtClean="0">
              <a:latin typeface="Arial"/>
              <a:cs typeface="Arial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latin typeface="Arial"/>
                <a:cs typeface="Arial"/>
              </a:rPr>
              <a:t>Adoption and </a:t>
            </a:r>
            <a:r>
              <a:rPr lang="en-US" sz="1800" b="1" dirty="0">
                <a:latin typeface="Arial"/>
                <a:cs typeface="Arial"/>
              </a:rPr>
              <a:t>i</a:t>
            </a:r>
            <a:r>
              <a:rPr lang="en-US" sz="1800" b="1" dirty="0" smtClean="0">
                <a:latin typeface="Arial"/>
                <a:cs typeface="Arial"/>
              </a:rPr>
              <a:t>mpacts </a:t>
            </a:r>
            <a:r>
              <a:rPr lang="en-US" sz="1800" b="1" dirty="0">
                <a:latin typeface="Arial"/>
                <a:cs typeface="Arial"/>
              </a:rPr>
              <a:t>analysis </a:t>
            </a:r>
            <a:r>
              <a:rPr lang="en-US" sz="1800" dirty="0" smtClean="0">
                <a:latin typeface="Arial"/>
                <a:cs typeface="Arial"/>
              </a:rPr>
              <a:t>of SAI published in peer-reviewed outlets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1400" dirty="0" smtClean="0">
              <a:latin typeface="Arial"/>
              <a:cs typeface="Arial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latin typeface="Arial"/>
                <a:cs typeface="Arial"/>
              </a:rPr>
              <a:t>Analysis of </a:t>
            </a:r>
            <a:r>
              <a:rPr lang="en-US" sz="1800" b="1" dirty="0" smtClean="0">
                <a:latin typeface="Arial"/>
                <a:cs typeface="Arial"/>
              </a:rPr>
              <a:t>Gender, food security and technology </a:t>
            </a:r>
            <a:r>
              <a:rPr lang="en-US" sz="1800" dirty="0" smtClean="0">
                <a:latin typeface="Arial"/>
                <a:cs typeface="Arial"/>
              </a:rPr>
              <a:t>adoption published in peer reviewed outlets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1400" dirty="0" smtClean="0">
              <a:latin typeface="Arial"/>
              <a:cs typeface="Arial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latin typeface="Arial"/>
                <a:cs typeface="Arial"/>
              </a:rPr>
              <a:t>Conducted </a:t>
            </a:r>
            <a:r>
              <a:rPr lang="en-US" sz="1800" b="1" dirty="0">
                <a:latin typeface="Arial"/>
                <a:cs typeface="Arial"/>
              </a:rPr>
              <a:t>g</a:t>
            </a:r>
            <a:r>
              <a:rPr lang="en-US" sz="1800" b="1" dirty="0" smtClean="0">
                <a:latin typeface="Arial"/>
                <a:cs typeface="Arial"/>
              </a:rPr>
              <a:t>raduate and non-graduate training</a:t>
            </a:r>
            <a:endParaRPr lang="en-US" sz="1800" dirty="0" smtClean="0">
              <a:latin typeface="Arial"/>
              <a:cs typeface="Arial"/>
            </a:endParaRP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Arial"/>
                <a:cs typeface="Arial"/>
              </a:rPr>
              <a:t>As part of human and institutional capacity enhancement</a:t>
            </a:r>
          </a:p>
          <a:p>
            <a:pPr lvl="1">
              <a:spcBef>
                <a:spcPts val="0"/>
              </a:spcBef>
            </a:pPr>
            <a:endParaRPr lang="en-US" sz="1400" dirty="0" smtClean="0">
              <a:latin typeface="Arial"/>
              <a:cs typeface="Arial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b="1" dirty="0" smtClean="0">
                <a:latin typeface="Arial"/>
                <a:cs typeface="Arial"/>
              </a:rPr>
              <a:t>Outreach</a:t>
            </a:r>
            <a:r>
              <a:rPr lang="en-US" sz="1800" dirty="0" smtClean="0">
                <a:latin typeface="Arial"/>
                <a:cs typeface="Arial"/>
              </a:rPr>
              <a:t> and dissemination efforts made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 smtClean="0">
                <a:latin typeface="Arial"/>
                <a:cs typeface="Arial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 smtClean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52400"/>
            <a:ext cx="77724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rgbClr val="339933"/>
                </a:solidFill>
                <a:latin typeface="Arial"/>
                <a:ea typeface="+mj-ea"/>
                <a:cs typeface="Arial"/>
              </a:rPr>
              <a:t>Major </a:t>
            </a:r>
            <a:r>
              <a:rPr lang="en-US" sz="2800" b="1" dirty="0" smtClean="0">
                <a:solidFill>
                  <a:srgbClr val="339933"/>
                </a:solidFill>
                <a:latin typeface="Arial"/>
                <a:ea typeface="+mj-ea"/>
                <a:cs typeface="Arial"/>
              </a:rPr>
              <a:t>Achievements of AP</a:t>
            </a:r>
            <a:endParaRPr lang="en-US" sz="2800" b="1" dirty="0">
              <a:solidFill>
                <a:srgbClr val="339933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4" name="Picture 4" descr="Description: C:\Users\mkassie\Desktop\DCIM\Camera\20130615_1426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10204" r="1379"/>
          <a:stretch>
            <a:fillRect/>
          </a:stretch>
        </p:blipFill>
        <p:spPr bwMode="auto">
          <a:xfrm>
            <a:off x="6347430" y="838200"/>
            <a:ext cx="262889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14305" y="2663747"/>
            <a:ext cx="25474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 Narrow" pitchFamily="34" charset="0"/>
                <a:ea typeface="Times New Roman" pitchFamily="18" charset="0"/>
                <a:cs typeface="Arial" pitchFamily="34" charset="0"/>
              </a:rPr>
              <a:t> Household level interview in Malawi</a:t>
            </a:r>
            <a:endParaRPr lang="en-US" sz="1400" dirty="0"/>
          </a:p>
        </p:txBody>
      </p:sp>
      <p:pic>
        <p:nvPicPr>
          <p:cNvPr id="6" name="Picture 10" descr="Description: C:\Users\mkassie\Desktop\DCIM\Camera\20130515_1057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7" t="18266" r="29070" b="35362"/>
          <a:stretch>
            <a:fillRect/>
          </a:stretch>
        </p:blipFill>
        <p:spPr bwMode="auto">
          <a:xfrm>
            <a:off x="6422690" y="3002301"/>
            <a:ext cx="2549113" cy="202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14305" y="5238944"/>
            <a:ext cx="2563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 Narrow" pitchFamily="34" charset="0"/>
              </a:rPr>
              <a:t>Risk &amp; time preferences experiment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824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r="2232"/>
          <a:stretch/>
        </p:blipFill>
        <p:spPr bwMode="auto">
          <a:xfrm>
            <a:off x="1447801" y="1428750"/>
            <a:ext cx="6096000" cy="3543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</p:pic>
      <p:sp>
        <p:nvSpPr>
          <p:cNvPr id="3" name="TextBox 2"/>
          <p:cNvSpPr txBox="1"/>
          <p:nvPr/>
        </p:nvSpPr>
        <p:spPr>
          <a:xfrm>
            <a:off x="304799" y="902441"/>
            <a:ext cx="13716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Adoption Pathways (obj. 1 and 3)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91401" y="930812"/>
            <a:ext cx="154478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Adoption Pathways (obj. 1-4)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86601" y="4972735"/>
            <a:ext cx="192578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Adoption Pathways</a:t>
            </a:r>
          </a:p>
          <a:p>
            <a:r>
              <a:rPr lang="en-US" sz="1600" b="1" dirty="0" smtClean="0"/>
              <a:t> (obj 1-3)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5486400"/>
            <a:ext cx="18080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Adoption Pathways (obj. 4)</a:t>
            </a:r>
            <a:endParaRPr lang="en-US" sz="16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95400" y="1733437"/>
            <a:ext cx="2971800" cy="8573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495802" y="1143000"/>
            <a:ext cx="3047999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362200" y="4648200"/>
            <a:ext cx="4191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508542" y="3764972"/>
            <a:ext cx="1340058" cy="12077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304799" y="152400"/>
            <a:ext cx="8686801" cy="7620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339933"/>
                </a:solidFill>
                <a:latin typeface="Arial"/>
                <a:cs typeface="Arial"/>
              </a:rPr>
              <a:t>Linkage-CGIAR Research Program on Maize and </a:t>
            </a:r>
            <a:r>
              <a:rPr lang="en-US" sz="2800" b="1" dirty="0" smtClean="0">
                <a:solidFill>
                  <a:srgbClr val="339933"/>
                </a:solidFill>
                <a:latin typeface="Arial"/>
                <a:cs typeface="Arial"/>
              </a:rPr>
              <a:t>AP Project</a:t>
            </a:r>
            <a:endParaRPr lang="en-US" sz="2800" b="1" dirty="0">
              <a:solidFill>
                <a:srgbClr val="339933"/>
              </a:solidFill>
              <a:latin typeface="Arial"/>
              <a:cs typeface="Arial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638800" y="2743200"/>
            <a:ext cx="1051030" cy="12077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7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2130425"/>
            <a:ext cx="87630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339933"/>
                </a:solidFill>
                <a:latin typeface="Arial"/>
                <a:cs typeface="Arial"/>
              </a:rPr>
              <a:t>Gender, Adoption, and Productivity</a:t>
            </a:r>
            <a:r>
              <a:rPr lang="en-US" sz="2800" b="1" dirty="0" smtClean="0">
                <a:solidFill>
                  <a:srgbClr val="339933"/>
                </a:solidFill>
                <a:latin typeface="Arial"/>
                <a:cs typeface="Arial"/>
              </a:rPr>
              <a:t/>
            </a:r>
            <a:br>
              <a:rPr lang="en-US" sz="2800" b="1" dirty="0" smtClean="0">
                <a:solidFill>
                  <a:srgbClr val="339933"/>
                </a:solidFill>
                <a:latin typeface="Arial"/>
                <a:cs typeface="Arial"/>
              </a:rPr>
            </a:b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(Survey statistics related to some of the SIs)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882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304800"/>
            <a:ext cx="6172200" cy="7620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339933"/>
                </a:solidFill>
                <a:latin typeface="Arial"/>
                <a:cs typeface="Arial"/>
              </a:rPr>
              <a:t>How </a:t>
            </a:r>
            <a:r>
              <a:rPr lang="en-US" sz="2400" b="1" dirty="0" smtClean="0">
                <a:solidFill>
                  <a:srgbClr val="339933"/>
                </a:solidFill>
                <a:latin typeface="Arial"/>
                <a:cs typeface="Arial"/>
              </a:rPr>
              <a:t>Much Labor </a:t>
            </a:r>
            <a:r>
              <a:rPr lang="en-US" sz="2400" b="1" dirty="0">
                <a:solidFill>
                  <a:srgbClr val="339933"/>
                </a:solidFill>
                <a:latin typeface="Arial"/>
                <a:cs typeface="Arial"/>
              </a:rPr>
              <a:t>do </a:t>
            </a:r>
            <a:r>
              <a:rPr lang="en-US" sz="2400" b="1" dirty="0" smtClean="0">
                <a:solidFill>
                  <a:srgbClr val="339933"/>
                </a:solidFill>
                <a:latin typeface="Arial"/>
                <a:cs typeface="Arial"/>
              </a:rPr>
              <a:t>Women </a:t>
            </a:r>
            <a:r>
              <a:rPr lang="en-US" sz="2400" b="1" dirty="0">
                <a:solidFill>
                  <a:srgbClr val="339933"/>
                </a:solidFill>
                <a:latin typeface="Arial"/>
                <a:cs typeface="Arial"/>
              </a:rPr>
              <a:t>C</a:t>
            </a:r>
            <a:r>
              <a:rPr lang="en-US" sz="2400" b="1" dirty="0" smtClean="0">
                <a:solidFill>
                  <a:srgbClr val="339933"/>
                </a:solidFill>
                <a:latin typeface="Arial"/>
                <a:cs typeface="Arial"/>
              </a:rPr>
              <a:t>ontribute </a:t>
            </a:r>
            <a:r>
              <a:rPr lang="en-US" sz="2400" b="1" dirty="0">
                <a:solidFill>
                  <a:srgbClr val="339933"/>
                </a:solidFill>
                <a:latin typeface="Arial"/>
                <a:cs typeface="Arial"/>
              </a:rPr>
              <a:t>to </a:t>
            </a:r>
            <a:r>
              <a:rPr lang="en-US" sz="2400" b="1" dirty="0" smtClean="0">
                <a:solidFill>
                  <a:srgbClr val="339933"/>
                </a:solidFill>
                <a:latin typeface="Arial"/>
                <a:cs typeface="Arial"/>
              </a:rPr>
              <a:t>Agriculture (SI 1)?</a:t>
            </a:r>
            <a:endParaRPr lang="en-US" sz="2400" b="1" dirty="0">
              <a:solidFill>
                <a:srgbClr val="339933"/>
              </a:solidFill>
              <a:latin typeface="Arial"/>
              <a:cs typeface="Arial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686800" cy="259080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cs typeface="Arial"/>
              </a:rPr>
              <a:t>Female </a:t>
            </a:r>
            <a:r>
              <a:rPr lang="en-US" sz="1900" b="1" dirty="0" smtClean="0">
                <a:latin typeface="Arial"/>
                <a:cs typeface="Arial"/>
              </a:rPr>
              <a:t>labor 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cs typeface="Arial"/>
              </a:rPr>
              <a:t>share by agricultural activity for all crops (%)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          </a:t>
            </a:r>
            <a:r>
              <a:rPr lang="en-US" sz="1700" b="1" dirty="0" smtClean="0">
                <a:latin typeface="Arial Narrow" panose="020B0606020202030204" pitchFamily="34" charset="0"/>
              </a:rPr>
              <a:t>	</a:t>
            </a:r>
            <a:r>
              <a:rPr lang="en-US" sz="1900" b="1" dirty="0">
                <a:solidFill>
                  <a:srgbClr val="000000"/>
                </a:solidFill>
                <a:latin typeface="Arial"/>
                <a:cs typeface="Arial"/>
              </a:rPr>
              <a:t>Female labor contribution to maize production – 44% (19-55%)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200376"/>
              </p:ext>
            </p:extLst>
          </p:nvPr>
        </p:nvGraphicFramePr>
        <p:xfrm>
          <a:off x="533400" y="1981200"/>
          <a:ext cx="7283656" cy="1577340"/>
        </p:xfrm>
        <a:graphic>
          <a:graphicData uri="http://schemas.openxmlformats.org/drawingml/2006/table">
            <a:tbl>
              <a:tblPr/>
              <a:tblGrid>
                <a:gridCol w="2244725"/>
                <a:gridCol w="1245158"/>
                <a:gridCol w="637161"/>
                <a:gridCol w="1263036"/>
                <a:gridCol w="868857"/>
                <a:gridCol w="1024719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Activity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Ethiopia</a:t>
                      </a:r>
                    </a:p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(N=2257)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Kenya (N=534)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Tanzania</a:t>
                      </a:r>
                    </a:p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(N=551)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Malawi (N=1904)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Mozambique</a:t>
                      </a:r>
                    </a:p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(N=500)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Land preparation &amp; planting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48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Weeding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50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42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Harvesting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26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Threshing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28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23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63236" y="4343400"/>
            <a:ext cx="7737764" cy="1066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 Narrow" panose="020B0606020202030204" pitchFamily="34" charset="0"/>
              </a:rPr>
              <a:t>Women’s total labor commitment is disproportionately high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 given that they contribute some 50% of agricultural labor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 plus nearly all the labor required for family care and related household chores.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 Narrow" panose="020B0606020202030204" pitchFamily="34" charset="0"/>
              </a:rPr>
              <a:t>  </a:t>
            </a:r>
            <a:r>
              <a:rPr lang="en-US" sz="1800" dirty="0">
                <a:solidFill>
                  <a:srgbClr val="FF0000"/>
                </a:solidFill>
                <a:latin typeface="Arial Narrow" panose="020B0606020202030204" pitchFamily="34" charset="0"/>
              </a:rPr>
              <a:t>What intervention(s</a:t>
            </a:r>
            <a:r>
              <a:rPr lang="en-US" sz="1800" dirty="0">
                <a:latin typeface="Arial Narrow" panose="020B0606020202030204" pitchFamily="34" charset="0"/>
              </a:rPr>
              <a:t>) can ease the work load of female so that their and their family welfare can be improved?</a:t>
            </a:r>
          </a:p>
        </p:txBody>
      </p:sp>
      <p:pic>
        <p:nvPicPr>
          <p:cNvPr id="9" name="Picture 8" descr="C:\Users\mkassie\AppData\Local\Microsoft\Windows\Temporary Internet Files\Content.Outlook\E49YKT61\Copy of IMG_067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2514600" cy="1600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1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27038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339933"/>
                </a:solidFill>
                <a:latin typeface="Arial"/>
                <a:cs typeface="Arial"/>
              </a:rPr>
              <a:t>Economic importance of Maize-(SI 1)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47800"/>
            <a:ext cx="8229600" cy="449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Per capita maize consumption</a:t>
            </a:r>
          </a:p>
          <a:p>
            <a:pPr marL="0" indent="0" algn="ctr">
              <a:buNone/>
            </a:pP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Kenya		125</a:t>
            </a:r>
          </a:p>
          <a:p>
            <a:pPr marL="0" indent="0" algn="ctr">
              <a:buNone/>
            </a:pP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Ethiopia		138</a:t>
            </a:r>
          </a:p>
          <a:p>
            <a:pPr marL="0" indent="0" algn="ctr">
              <a:buNone/>
            </a:pP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Malawi 		149</a:t>
            </a:r>
          </a:p>
          <a:p>
            <a:pPr marL="0" indent="0" algn="ctr">
              <a:buNone/>
            </a:pP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Tanzania 	168</a:t>
            </a:r>
          </a:p>
          <a:p>
            <a:pPr marL="0" indent="0">
              <a:buNone/>
            </a:pPr>
            <a:endParaRPr lang="en-US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4338</TotalTime>
  <Words>2027</Words>
  <Application>Microsoft Office PowerPoint</Application>
  <PresentationFormat>On-screen Show (4:3)</PresentationFormat>
  <Paragraphs>419</Paragraphs>
  <Slides>33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Kassie, Menale (CIMMYT)</dc:creator>
  <cp:lastModifiedBy>Kassie, Menale (CIMMYT)</cp:lastModifiedBy>
  <cp:revision>472</cp:revision>
  <dcterms:created xsi:type="dcterms:W3CDTF">2014-09-01T09:32:24Z</dcterms:created>
  <dcterms:modified xsi:type="dcterms:W3CDTF">2014-10-06T07:28:24Z</dcterms:modified>
</cp:coreProperties>
</file>